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26"/>
  </p:notesMasterIdLst>
  <p:sldIdLst>
    <p:sldId id="270" r:id="rId2"/>
    <p:sldId id="274" r:id="rId3"/>
    <p:sldId id="256" r:id="rId4"/>
    <p:sldId id="259" r:id="rId5"/>
    <p:sldId id="260" r:id="rId6"/>
    <p:sldId id="275" r:id="rId7"/>
    <p:sldId id="261" r:id="rId8"/>
    <p:sldId id="276" r:id="rId9"/>
    <p:sldId id="277" r:id="rId10"/>
    <p:sldId id="273" r:id="rId11"/>
    <p:sldId id="278" r:id="rId12"/>
    <p:sldId id="280" r:id="rId13"/>
    <p:sldId id="281" r:id="rId14"/>
    <p:sldId id="282" r:id="rId15"/>
    <p:sldId id="283" r:id="rId16"/>
    <p:sldId id="284" r:id="rId17"/>
    <p:sldId id="285" r:id="rId18"/>
    <p:sldId id="286" r:id="rId19"/>
    <p:sldId id="287" r:id="rId20"/>
    <p:sldId id="288" r:id="rId21"/>
    <p:sldId id="289" r:id="rId22"/>
    <p:sldId id="290" r:id="rId23"/>
    <p:sldId id="271"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CCFF"/>
    <a:srgbClr val="FF9900"/>
    <a:srgbClr val="339933"/>
    <a:srgbClr val="3399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73" d="100"/>
          <a:sy n="73" d="100"/>
        </p:scale>
        <p:origin x="4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919B9-EF91-419D-930F-776B5C7469AD}" type="doc">
      <dgm:prSet loTypeId="urn:microsoft.com/office/officeart/2005/8/layout/hList7" loCatId="process" qsTypeId="urn:microsoft.com/office/officeart/2005/8/quickstyle/3d1" qsCatId="3D" csTypeId="urn:microsoft.com/office/officeart/2005/8/colors/accent0_2" csCatId="mainScheme" phldr="1"/>
      <dgm:spPr/>
    </dgm:pt>
    <dgm:pt modelId="{F2E8A542-BBA1-4232-A40D-74F7168AFAFC}">
      <dgm:prSet phldrT="[Text]">
        <dgm:style>
          <a:lnRef idx="2">
            <a:schemeClr val="accent2"/>
          </a:lnRef>
          <a:fillRef idx="1">
            <a:schemeClr val="lt1"/>
          </a:fillRef>
          <a:effectRef idx="0">
            <a:schemeClr val="accent2"/>
          </a:effectRef>
          <a:fontRef idx="minor">
            <a:schemeClr val="dk1"/>
          </a:fontRef>
        </dgm:style>
      </dgm:prSet>
      <dgm:spPr/>
      <dgm:t>
        <a:bodyPr/>
        <a:lstStyle/>
        <a:p>
          <a:r>
            <a:rPr lang="fa-IR" b="1" dirty="0">
              <a:solidFill>
                <a:schemeClr val="tx1"/>
              </a:solidFill>
              <a:effectLst>
                <a:outerShdw blurRad="38100" dist="38100" dir="2700000" algn="tl">
                  <a:srgbClr val="000000">
                    <a:alpha val="43137"/>
                  </a:srgbClr>
                </a:outerShdw>
              </a:effectLst>
              <a:cs typeface="B Morvarid" panose="00000400000000000000" pitchFamily="2" charset="-78"/>
            </a:rPr>
            <a:t>دینی دهم</a:t>
          </a:r>
          <a:endParaRPr lang="en-US" b="1" dirty="0">
            <a:solidFill>
              <a:schemeClr val="tx1"/>
            </a:solidFill>
            <a:effectLst>
              <a:outerShdw blurRad="38100" dist="38100" dir="2700000" algn="tl">
                <a:srgbClr val="000000">
                  <a:alpha val="43137"/>
                </a:srgbClr>
              </a:outerShdw>
            </a:effectLst>
            <a:cs typeface="B Morvarid" panose="00000400000000000000" pitchFamily="2" charset="-78"/>
          </a:endParaRPr>
        </a:p>
      </dgm:t>
    </dgm:pt>
    <dgm:pt modelId="{43995FA4-A6C0-476F-A5E7-9CB9D48D735A}" type="parTrans" cxnId="{1AD4F9CC-72B5-4EAB-A85E-F6DF131D89A9}">
      <dgm:prSet/>
      <dgm:spPr/>
      <dgm:t>
        <a:bodyPr/>
        <a:lstStyle/>
        <a:p>
          <a:endParaRPr lang="en-US"/>
        </a:p>
      </dgm:t>
    </dgm:pt>
    <dgm:pt modelId="{417DCBFB-58EA-4A5A-8C88-A2226278417C}" type="sibTrans" cxnId="{1AD4F9CC-72B5-4EAB-A85E-F6DF131D89A9}">
      <dgm:prSet/>
      <dgm:spPr/>
      <dgm:t>
        <a:bodyPr/>
        <a:lstStyle/>
        <a:p>
          <a:endParaRPr lang="en-US"/>
        </a:p>
      </dgm:t>
    </dgm:pt>
    <dgm:pt modelId="{E50163B5-41C3-44E0-A03B-D5F4D94D875E}">
      <dgm:prSet phldrT="[Text]"/>
      <dgm:spPr/>
      <dgm:t>
        <a:bodyPr/>
        <a:lstStyle/>
        <a:p>
          <a:r>
            <a:rPr lang="fa-IR" b="1" dirty="0">
              <a:solidFill>
                <a:schemeClr val="tx1"/>
              </a:solidFill>
              <a:effectLst>
                <a:outerShdw blurRad="38100" dist="38100" dir="2700000" algn="tl">
                  <a:srgbClr val="000000">
                    <a:alpha val="43137"/>
                  </a:srgbClr>
                </a:outerShdw>
              </a:effectLst>
              <a:cs typeface="B Morvarid" panose="00000400000000000000" pitchFamily="2" charset="-78"/>
            </a:rPr>
            <a:t>درس پنجم</a:t>
          </a:r>
          <a:endParaRPr lang="en-US" b="1" dirty="0">
            <a:solidFill>
              <a:schemeClr val="tx1"/>
            </a:solidFill>
            <a:effectLst>
              <a:outerShdw blurRad="38100" dist="38100" dir="2700000" algn="tl">
                <a:srgbClr val="000000">
                  <a:alpha val="43137"/>
                </a:srgbClr>
              </a:outerShdw>
            </a:effectLst>
            <a:cs typeface="B Morvarid" panose="00000400000000000000" pitchFamily="2" charset="-78"/>
          </a:endParaRPr>
        </a:p>
      </dgm:t>
    </dgm:pt>
    <dgm:pt modelId="{7E3D7523-CE1E-4041-896A-226B39BF2A33}" type="parTrans" cxnId="{A2EE8640-5ED2-40AB-907F-80528C5DA499}">
      <dgm:prSet/>
      <dgm:spPr/>
      <dgm:t>
        <a:bodyPr/>
        <a:lstStyle/>
        <a:p>
          <a:endParaRPr lang="en-US"/>
        </a:p>
      </dgm:t>
    </dgm:pt>
    <dgm:pt modelId="{B8B7E269-37AE-4BB8-A399-ABFF605EF008}" type="sibTrans" cxnId="{A2EE8640-5ED2-40AB-907F-80528C5DA499}">
      <dgm:prSet/>
      <dgm:spPr/>
      <dgm:t>
        <a:bodyPr/>
        <a:lstStyle/>
        <a:p>
          <a:endParaRPr lang="en-US"/>
        </a:p>
      </dgm:t>
    </dgm:pt>
    <dgm:pt modelId="{5C756E40-870D-4375-A88F-65501FB0DB43}">
      <dgm:prSet phldrT="[Text]" custT="1"/>
      <dgm:spPr/>
      <dgm:t>
        <a:bodyPr/>
        <a:lstStyle/>
        <a:p>
          <a:r>
            <a:rPr lang="fa-IR" b="1" dirty="0">
              <a:solidFill>
                <a:schemeClr val="tx1"/>
              </a:solidFill>
              <a:effectLst>
                <a:outerShdw blurRad="38100" dist="38100" dir="2700000" algn="tl">
                  <a:srgbClr val="000000">
                    <a:alpha val="43137"/>
                  </a:srgbClr>
                </a:outerShdw>
              </a:effectLst>
              <a:cs typeface="B Morvarid" panose="00000400000000000000" pitchFamily="2" charset="-78"/>
            </a:rPr>
            <a:t>منزلگاه بعد</a:t>
          </a:r>
          <a:endParaRPr lang="en-US" b="1" dirty="0">
            <a:solidFill>
              <a:schemeClr val="tx1"/>
            </a:solidFill>
            <a:effectLst>
              <a:outerShdw blurRad="38100" dist="38100" dir="2700000" algn="tl">
                <a:srgbClr val="000000">
                  <a:alpha val="43137"/>
                </a:srgbClr>
              </a:outerShdw>
            </a:effectLst>
            <a:cs typeface="B Morvarid" panose="00000400000000000000" pitchFamily="2" charset="-78"/>
          </a:endParaRPr>
        </a:p>
      </dgm:t>
    </dgm:pt>
    <dgm:pt modelId="{F4127FAE-7943-486E-8FF8-269010A9F963}" type="parTrans" cxnId="{F99A84D2-4A2B-4B1B-8602-657B576D2CC9}">
      <dgm:prSet/>
      <dgm:spPr/>
      <dgm:t>
        <a:bodyPr/>
        <a:lstStyle/>
        <a:p>
          <a:endParaRPr lang="en-US"/>
        </a:p>
      </dgm:t>
    </dgm:pt>
    <dgm:pt modelId="{91975406-AE4B-4527-A518-881EDA39192B}" type="sibTrans" cxnId="{F99A84D2-4A2B-4B1B-8602-657B576D2CC9}">
      <dgm:prSet/>
      <dgm:spPr/>
      <dgm:t>
        <a:bodyPr/>
        <a:lstStyle/>
        <a:p>
          <a:endParaRPr lang="en-US"/>
        </a:p>
      </dgm:t>
    </dgm:pt>
    <dgm:pt modelId="{BD2AAF43-7F93-498E-A948-5FFE59944DD6}" type="pres">
      <dgm:prSet presAssocID="{599919B9-EF91-419D-930F-776B5C7469AD}" presName="Name0" presStyleCnt="0">
        <dgm:presLayoutVars>
          <dgm:dir/>
          <dgm:resizeHandles val="exact"/>
        </dgm:presLayoutVars>
      </dgm:prSet>
      <dgm:spPr/>
    </dgm:pt>
    <dgm:pt modelId="{5AA871B5-D584-4602-A825-24B3AC4077B4}" type="pres">
      <dgm:prSet presAssocID="{599919B9-EF91-419D-930F-776B5C7469AD}" presName="fgShape" presStyleLbl="fgShp" presStyleIdx="0" presStyleCnt="1"/>
      <dgm:spPr/>
    </dgm:pt>
    <dgm:pt modelId="{F67F7D4C-7157-4C19-82AE-26D3FA65BBFD}" type="pres">
      <dgm:prSet presAssocID="{599919B9-EF91-419D-930F-776B5C7469AD}" presName="linComp" presStyleCnt="0"/>
      <dgm:spPr/>
    </dgm:pt>
    <dgm:pt modelId="{684A4183-16FC-480F-9B89-2F5F9527487A}" type="pres">
      <dgm:prSet presAssocID="{F2E8A542-BBA1-4232-A40D-74F7168AFAFC}" presName="compNode" presStyleCnt="0"/>
      <dgm:spPr/>
    </dgm:pt>
    <dgm:pt modelId="{AE6D1ED9-0126-4FA3-96E5-7A829268A7A9}" type="pres">
      <dgm:prSet presAssocID="{F2E8A542-BBA1-4232-A40D-74F7168AFAFC}" presName="bkgdShape" presStyleLbl="node1" presStyleIdx="0" presStyleCnt="3" custScaleY="99234"/>
      <dgm:spPr/>
      <dgm:t>
        <a:bodyPr/>
        <a:lstStyle/>
        <a:p>
          <a:pPr rtl="1"/>
          <a:endParaRPr lang="fa-IR"/>
        </a:p>
      </dgm:t>
    </dgm:pt>
    <dgm:pt modelId="{1329E795-A36A-4218-ADF3-97E1AD563B13}" type="pres">
      <dgm:prSet presAssocID="{F2E8A542-BBA1-4232-A40D-74F7168AFAFC}" presName="nodeTx" presStyleLbl="node1" presStyleIdx="0" presStyleCnt="3">
        <dgm:presLayoutVars>
          <dgm:bulletEnabled val="1"/>
        </dgm:presLayoutVars>
      </dgm:prSet>
      <dgm:spPr/>
      <dgm:t>
        <a:bodyPr/>
        <a:lstStyle/>
        <a:p>
          <a:pPr rtl="1"/>
          <a:endParaRPr lang="fa-IR"/>
        </a:p>
      </dgm:t>
    </dgm:pt>
    <dgm:pt modelId="{744B0ADB-CAEA-46EB-9164-ED9DBCA0D1CE}" type="pres">
      <dgm:prSet presAssocID="{F2E8A542-BBA1-4232-A40D-74F7168AFAFC}" presName="invisiNode" presStyleLbl="node1" presStyleIdx="0" presStyleCnt="3"/>
      <dgm:spPr/>
    </dgm:pt>
    <dgm:pt modelId="{6236BDEC-4196-407B-BE69-93E2D4CC15FD}" type="pres">
      <dgm:prSet presAssocID="{F2E8A542-BBA1-4232-A40D-74F7168AFAFC}" presName="imagNode" presStyleLbl="fgImgPlace1" presStyleIdx="0" presStyleCnt="3" custScaleX="120204" custScaleY="111148" custLinFactNeighborX="-1302" custLinFactNeighborY="1302">
        <dgm:style>
          <a:lnRef idx="2">
            <a:schemeClr val="accent6"/>
          </a:lnRef>
          <a:fillRef idx="1">
            <a:schemeClr val="lt1"/>
          </a:fillRef>
          <a:effectRef idx="0">
            <a:schemeClr val="accent6"/>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EE19A2AE-FEA5-4C14-A111-9AED0AD68125}" type="pres">
      <dgm:prSet presAssocID="{417DCBFB-58EA-4A5A-8C88-A2226278417C}" presName="sibTrans" presStyleLbl="sibTrans2D1" presStyleIdx="0" presStyleCnt="0"/>
      <dgm:spPr/>
      <dgm:t>
        <a:bodyPr/>
        <a:lstStyle/>
        <a:p>
          <a:pPr rtl="1"/>
          <a:endParaRPr lang="fa-IR"/>
        </a:p>
      </dgm:t>
    </dgm:pt>
    <dgm:pt modelId="{6ED1F641-98F4-492F-892C-251CDB47A9FE}" type="pres">
      <dgm:prSet presAssocID="{E50163B5-41C3-44E0-A03B-D5F4D94D875E}" presName="compNode" presStyleCnt="0"/>
      <dgm:spPr/>
    </dgm:pt>
    <dgm:pt modelId="{EB4D1EE9-F1D0-4C3B-B4B5-521B47B616C7}" type="pres">
      <dgm:prSet presAssocID="{E50163B5-41C3-44E0-A03B-D5F4D94D875E}" presName="bkgdShape" presStyleLbl="node1" presStyleIdx="1" presStyleCnt="3"/>
      <dgm:spPr/>
      <dgm:t>
        <a:bodyPr/>
        <a:lstStyle/>
        <a:p>
          <a:pPr rtl="1"/>
          <a:endParaRPr lang="fa-IR"/>
        </a:p>
      </dgm:t>
    </dgm:pt>
    <dgm:pt modelId="{5478462B-C860-4BB1-9FCF-96EC0A883983}" type="pres">
      <dgm:prSet presAssocID="{E50163B5-41C3-44E0-A03B-D5F4D94D875E}" presName="nodeTx" presStyleLbl="node1" presStyleIdx="1" presStyleCnt="3">
        <dgm:presLayoutVars>
          <dgm:bulletEnabled val="1"/>
        </dgm:presLayoutVars>
      </dgm:prSet>
      <dgm:spPr/>
      <dgm:t>
        <a:bodyPr/>
        <a:lstStyle/>
        <a:p>
          <a:pPr rtl="1"/>
          <a:endParaRPr lang="fa-IR"/>
        </a:p>
      </dgm:t>
    </dgm:pt>
    <dgm:pt modelId="{EE38F636-F133-4BC6-8BB3-B392B3C8F656}" type="pres">
      <dgm:prSet presAssocID="{E50163B5-41C3-44E0-A03B-D5F4D94D875E}" presName="invisiNode" presStyleLbl="node1" presStyleIdx="1" presStyleCnt="3"/>
      <dgm:spPr/>
    </dgm:pt>
    <dgm:pt modelId="{10DD8877-0054-41DC-BA76-BE14870AE1AC}" type="pres">
      <dgm:prSet presAssocID="{E50163B5-41C3-44E0-A03B-D5F4D94D875E}" presName="imagNode" presStyleLbl="fgImgPlace1" presStyleIdx="1" presStyleCnt="3">
        <dgm:style>
          <a:lnRef idx="2">
            <a:schemeClr val="accent5"/>
          </a:lnRef>
          <a:fillRef idx="1">
            <a:schemeClr val="lt1"/>
          </a:fillRef>
          <a:effectRef idx="0">
            <a:schemeClr val="accent5"/>
          </a:effectRef>
          <a:fontRef idx="minor">
            <a:schemeClr val="dk1"/>
          </a:fontRef>
        </dgm:style>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A1A8B9C-BCE8-4603-95AD-EFCAE4D4B9D9}" type="pres">
      <dgm:prSet presAssocID="{B8B7E269-37AE-4BB8-A399-ABFF605EF008}" presName="sibTrans" presStyleLbl="sibTrans2D1" presStyleIdx="0" presStyleCnt="0"/>
      <dgm:spPr/>
      <dgm:t>
        <a:bodyPr/>
        <a:lstStyle/>
        <a:p>
          <a:pPr rtl="1"/>
          <a:endParaRPr lang="fa-IR"/>
        </a:p>
      </dgm:t>
    </dgm:pt>
    <dgm:pt modelId="{CFB00FD0-2576-4FA9-A93C-3C26C9CA68BA}" type="pres">
      <dgm:prSet presAssocID="{5C756E40-870D-4375-A88F-65501FB0DB43}" presName="compNode" presStyleCnt="0"/>
      <dgm:spPr/>
    </dgm:pt>
    <dgm:pt modelId="{DC5D4B14-9BCB-4F4A-8436-DEE67446C20E}" type="pres">
      <dgm:prSet presAssocID="{5C756E40-870D-4375-A88F-65501FB0DB43}" presName="bkgdShape" presStyleLbl="node1" presStyleIdx="2" presStyleCnt="3"/>
      <dgm:spPr/>
      <dgm:t>
        <a:bodyPr/>
        <a:lstStyle/>
        <a:p>
          <a:pPr rtl="1"/>
          <a:endParaRPr lang="fa-IR"/>
        </a:p>
      </dgm:t>
    </dgm:pt>
    <dgm:pt modelId="{F1C17643-C163-48C2-A78B-9505BD0E4F63}" type="pres">
      <dgm:prSet presAssocID="{5C756E40-870D-4375-A88F-65501FB0DB43}" presName="nodeTx" presStyleLbl="node1" presStyleIdx="2" presStyleCnt="3">
        <dgm:presLayoutVars>
          <dgm:bulletEnabled val="1"/>
        </dgm:presLayoutVars>
      </dgm:prSet>
      <dgm:spPr/>
      <dgm:t>
        <a:bodyPr/>
        <a:lstStyle/>
        <a:p>
          <a:pPr rtl="1"/>
          <a:endParaRPr lang="fa-IR"/>
        </a:p>
      </dgm:t>
    </dgm:pt>
    <dgm:pt modelId="{98AF8335-CAE1-4DE2-AC49-85FCBC7B2466}" type="pres">
      <dgm:prSet presAssocID="{5C756E40-870D-4375-A88F-65501FB0DB43}" presName="invisiNode" presStyleLbl="node1" presStyleIdx="2" presStyleCnt="3"/>
      <dgm:spPr/>
    </dgm:pt>
    <dgm:pt modelId="{C2A52599-AA5D-4E6F-946F-D412FF4DB9A9}" type="pres">
      <dgm:prSet presAssocID="{5C756E40-870D-4375-A88F-65501FB0DB43}" presName="imagNode" presStyleLbl="fgImgPlace1" presStyleIdx="2" presStyleCnt="3" custScaleX="98511" custLinFactNeighborX="7377" custLinFactNeighborY="-5207">
        <dgm:style>
          <a:lnRef idx="2">
            <a:schemeClr val="accent5"/>
          </a:lnRef>
          <a:fillRef idx="1">
            <a:schemeClr val="lt1"/>
          </a:fillRef>
          <a:effectRef idx="0">
            <a:schemeClr val="accent5"/>
          </a:effectRef>
          <a:fontRef idx="minor">
            <a:schemeClr val="dk1"/>
          </a:fontRef>
        </dgm:style>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Lst>
  <dgm:cxnLst>
    <dgm:cxn modelId="{D468A1B7-6A56-4582-B2F2-4A279A37169F}" type="presOf" srcId="{E50163B5-41C3-44E0-A03B-D5F4D94D875E}" destId="{EB4D1EE9-F1D0-4C3B-B4B5-521B47B616C7}" srcOrd="0" destOrd="0" presId="urn:microsoft.com/office/officeart/2005/8/layout/hList7"/>
    <dgm:cxn modelId="{1AD4F9CC-72B5-4EAB-A85E-F6DF131D89A9}" srcId="{599919B9-EF91-419D-930F-776B5C7469AD}" destId="{F2E8A542-BBA1-4232-A40D-74F7168AFAFC}" srcOrd="0" destOrd="0" parTransId="{43995FA4-A6C0-476F-A5E7-9CB9D48D735A}" sibTransId="{417DCBFB-58EA-4A5A-8C88-A2226278417C}"/>
    <dgm:cxn modelId="{BA2BD0E8-6D5A-4F3D-AB49-71705F85E0A5}" type="presOf" srcId="{599919B9-EF91-419D-930F-776B5C7469AD}" destId="{BD2AAF43-7F93-498E-A948-5FFE59944DD6}" srcOrd="0" destOrd="0" presId="urn:microsoft.com/office/officeart/2005/8/layout/hList7"/>
    <dgm:cxn modelId="{52F4C92C-8F41-4E73-9C68-B69BE7DC6FEE}" type="presOf" srcId="{E50163B5-41C3-44E0-A03B-D5F4D94D875E}" destId="{5478462B-C860-4BB1-9FCF-96EC0A883983}" srcOrd="1" destOrd="0" presId="urn:microsoft.com/office/officeart/2005/8/layout/hList7"/>
    <dgm:cxn modelId="{A2EE8640-5ED2-40AB-907F-80528C5DA499}" srcId="{599919B9-EF91-419D-930F-776B5C7469AD}" destId="{E50163B5-41C3-44E0-A03B-D5F4D94D875E}" srcOrd="1" destOrd="0" parTransId="{7E3D7523-CE1E-4041-896A-226B39BF2A33}" sibTransId="{B8B7E269-37AE-4BB8-A399-ABFF605EF008}"/>
    <dgm:cxn modelId="{448D1727-572B-4FA1-9909-D137E0287AE4}" type="presOf" srcId="{F2E8A542-BBA1-4232-A40D-74F7168AFAFC}" destId="{1329E795-A36A-4218-ADF3-97E1AD563B13}" srcOrd="1" destOrd="0" presId="urn:microsoft.com/office/officeart/2005/8/layout/hList7"/>
    <dgm:cxn modelId="{51E64591-24D6-4D5B-819C-DB653DB1CF16}" type="presOf" srcId="{417DCBFB-58EA-4A5A-8C88-A2226278417C}" destId="{EE19A2AE-FEA5-4C14-A111-9AED0AD68125}" srcOrd="0" destOrd="0" presId="urn:microsoft.com/office/officeart/2005/8/layout/hList7"/>
    <dgm:cxn modelId="{BAA6742D-B9D7-4C12-81B9-5DC106F9CC5C}" type="presOf" srcId="{5C756E40-870D-4375-A88F-65501FB0DB43}" destId="{DC5D4B14-9BCB-4F4A-8436-DEE67446C20E}" srcOrd="0" destOrd="0" presId="urn:microsoft.com/office/officeart/2005/8/layout/hList7"/>
    <dgm:cxn modelId="{8BC6F08C-EBD0-44E5-9D49-AE34280FE3D1}" type="presOf" srcId="{5C756E40-870D-4375-A88F-65501FB0DB43}" destId="{F1C17643-C163-48C2-A78B-9505BD0E4F63}" srcOrd="1" destOrd="0" presId="urn:microsoft.com/office/officeart/2005/8/layout/hList7"/>
    <dgm:cxn modelId="{F99A84D2-4A2B-4B1B-8602-657B576D2CC9}" srcId="{599919B9-EF91-419D-930F-776B5C7469AD}" destId="{5C756E40-870D-4375-A88F-65501FB0DB43}" srcOrd="2" destOrd="0" parTransId="{F4127FAE-7943-486E-8FF8-269010A9F963}" sibTransId="{91975406-AE4B-4527-A518-881EDA39192B}"/>
    <dgm:cxn modelId="{F60893CB-302C-4E75-A9CF-716B5236AF4D}" type="presOf" srcId="{F2E8A542-BBA1-4232-A40D-74F7168AFAFC}" destId="{AE6D1ED9-0126-4FA3-96E5-7A829268A7A9}" srcOrd="0" destOrd="0" presId="urn:microsoft.com/office/officeart/2005/8/layout/hList7"/>
    <dgm:cxn modelId="{676C812E-0F3D-4815-8BD9-3D21A9DAC7BE}" type="presOf" srcId="{B8B7E269-37AE-4BB8-A399-ABFF605EF008}" destId="{EA1A8B9C-BCE8-4603-95AD-EFCAE4D4B9D9}" srcOrd="0" destOrd="0" presId="urn:microsoft.com/office/officeart/2005/8/layout/hList7"/>
    <dgm:cxn modelId="{1E3F960A-2534-4CFC-A1E7-29FB00EECB7C}" type="presParOf" srcId="{BD2AAF43-7F93-498E-A948-5FFE59944DD6}" destId="{5AA871B5-D584-4602-A825-24B3AC4077B4}" srcOrd="0" destOrd="0" presId="urn:microsoft.com/office/officeart/2005/8/layout/hList7"/>
    <dgm:cxn modelId="{8B0BE532-7D50-4115-9251-AF754CAC83C2}" type="presParOf" srcId="{BD2AAF43-7F93-498E-A948-5FFE59944DD6}" destId="{F67F7D4C-7157-4C19-82AE-26D3FA65BBFD}" srcOrd="1" destOrd="0" presId="urn:microsoft.com/office/officeart/2005/8/layout/hList7"/>
    <dgm:cxn modelId="{FA3147E9-2474-4857-8492-12F77483D113}" type="presParOf" srcId="{F67F7D4C-7157-4C19-82AE-26D3FA65BBFD}" destId="{684A4183-16FC-480F-9B89-2F5F9527487A}" srcOrd="0" destOrd="0" presId="urn:microsoft.com/office/officeart/2005/8/layout/hList7"/>
    <dgm:cxn modelId="{0A9D8214-1EB6-4766-A3F6-B4583890C9B7}" type="presParOf" srcId="{684A4183-16FC-480F-9B89-2F5F9527487A}" destId="{AE6D1ED9-0126-4FA3-96E5-7A829268A7A9}" srcOrd="0" destOrd="0" presId="urn:microsoft.com/office/officeart/2005/8/layout/hList7"/>
    <dgm:cxn modelId="{710F8315-9A83-4EDE-BF06-78A1CD7ED66D}" type="presParOf" srcId="{684A4183-16FC-480F-9B89-2F5F9527487A}" destId="{1329E795-A36A-4218-ADF3-97E1AD563B13}" srcOrd="1" destOrd="0" presId="urn:microsoft.com/office/officeart/2005/8/layout/hList7"/>
    <dgm:cxn modelId="{DCC7995F-FDED-43BC-829A-A757B5546680}" type="presParOf" srcId="{684A4183-16FC-480F-9B89-2F5F9527487A}" destId="{744B0ADB-CAEA-46EB-9164-ED9DBCA0D1CE}" srcOrd="2" destOrd="0" presId="urn:microsoft.com/office/officeart/2005/8/layout/hList7"/>
    <dgm:cxn modelId="{FF2D72C8-EE01-438E-920C-8925704F8E9E}" type="presParOf" srcId="{684A4183-16FC-480F-9B89-2F5F9527487A}" destId="{6236BDEC-4196-407B-BE69-93E2D4CC15FD}" srcOrd="3" destOrd="0" presId="urn:microsoft.com/office/officeart/2005/8/layout/hList7"/>
    <dgm:cxn modelId="{33DB07F3-7188-4E75-B1BD-0598069051EB}" type="presParOf" srcId="{F67F7D4C-7157-4C19-82AE-26D3FA65BBFD}" destId="{EE19A2AE-FEA5-4C14-A111-9AED0AD68125}" srcOrd="1" destOrd="0" presId="urn:microsoft.com/office/officeart/2005/8/layout/hList7"/>
    <dgm:cxn modelId="{FC8DDC29-8FFE-4B68-A317-B42B644DCDF1}" type="presParOf" srcId="{F67F7D4C-7157-4C19-82AE-26D3FA65BBFD}" destId="{6ED1F641-98F4-492F-892C-251CDB47A9FE}" srcOrd="2" destOrd="0" presId="urn:microsoft.com/office/officeart/2005/8/layout/hList7"/>
    <dgm:cxn modelId="{B8B62402-9D0D-413C-A882-24F1171BA00A}" type="presParOf" srcId="{6ED1F641-98F4-492F-892C-251CDB47A9FE}" destId="{EB4D1EE9-F1D0-4C3B-B4B5-521B47B616C7}" srcOrd="0" destOrd="0" presId="urn:microsoft.com/office/officeart/2005/8/layout/hList7"/>
    <dgm:cxn modelId="{E1C84C8C-4985-4853-B58F-3710AA605352}" type="presParOf" srcId="{6ED1F641-98F4-492F-892C-251CDB47A9FE}" destId="{5478462B-C860-4BB1-9FCF-96EC0A883983}" srcOrd="1" destOrd="0" presId="urn:microsoft.com/office/officeart/2005/8/layout/hList7"/>
    <dgm:cxn modelId="{840403A7-4BBD-4DBE-8697-EAC9242387B7}" type="presParOf" srcId="{6ED1F641-98F4-492F-892C-251CDB47A9FE}" destId="{EE38F636-F133-4BC6-8BB3-B392B3C8F656}" srcOrd="2" destOrd="0" presId="urn:microsoft.com/office/officeart/2005/8/layout/hList7"/>
    <dgm:cxn modelId="{DC50B8FF-D76B-4CA9-ADE2-9BEBB0C7CD2B}" type="presParOf" srcId="{6ED1F641-98F4-492F-892C-251CDB47A9FE}" destId="{10DD8877-0054-41DC-BA76-BE14870AE1AC}" srcOrd="3" destOrd="0" presId="urn:microsoft.com/office/officeart/2005/8/layout/hList7"/>
    <dgm:cxn modelId="{6D4B4948-FF98-496C-8853-79E23E04C26E}" type="presParOf" srcId="{F67F7D4C-7157-4C19-82AE-26D3FA65BBFD}" destId="{EA1A8B9C-BCE8-4603-95AD-EFCAE4D4B9D9}" srcOrd="3" destOrd="0" presId="urn:microsoft.com/office/officeart/2005/8/layout/hList7"/>
    <dgm:cxn modelId="{6F236E39-5E5C-4A11-9195-14C48F6B3BF3}" type="presParOf" srcId="{F67F7D4C-7157-4C19-82AE-26D3FA65BBFD}" destId="{CFB00FD0-2576-4FA9-A93C-3C26C9CA68BA}" srcOrd="4" destOrd="0" presId="urn:microsoft.com/office/officeart/2005/8/layout/hList7"/>
    <dgm:cxn modelId="{4AD5CDDE-3E5E-4876-945F-974AC9851556}" type="presParOf" srcId="{CFB00FD0-2576-4FA9-A93C-3C26C9CA68BA}" destId="{DC5D4B14-9BCB-4F4A-8436-DEE67446C20E}" srcOrd="0" destOrd="0" presId="urn:microsoft.com/office/officeart/2005/8/layout/hList7"/>
    <dgm:cxn modelId="{28608641-C04B-4270-B178-F4DFD9C01A07}" type="presParOf" srcId="{CFB00FD0-2576-4FA9-A93C-3C26C9CA68BA}" destId="{F1C17643-C163-48C2-A78B-9505BD0E4F63}" srcOrd="1" destOrd="0" presId="urn:microsoft.com/office/officeart/2005/8/layout/hList7"/>
    <dgm:cxn modelId="{8EB79D5D-5EBE-4018-9B4B-695DA7234BAA}" type="presParOf" srcId="{CFB00FD0-2576-4FA9-A93C-3C26C9CA68BA}" destId="{98AF8335-CAE1-4DE2-AC49-85FCBC7B2466}" srcOrd="2" destOrd="0" presId="urn:microsoft.com/office/officeart/2005/8/layout/hList7"/>
    <dgm:cxn modelId="{58FF352A-E5D2-4D65-BC6F-964E54DB5555}" type="presParOf" srcId="{CFB00FD0-2576-4FA9-A93C-3C26C9CA68BA}" destId="{C2A52599-AA5D-4E6F-946F-D412FF4DB9A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D1ED9-0126-4FA3-96E5-7A829268A7A9}">
      <dsp:nvSpPr>
        <dsp:cNvPr id="0" name=""/>
        <dsp:cNvSpPr/>
      </dsp:nvSpPr>
      <dsp:spPr>
        <a:xfrm>
          <a:off x="1879" y="33350"/>
          <a:ext cx="2923952" cy="5760713"/>
        </a:xfrm>
        <a:prstGeom prst="roundRect">
          <a:avLst>
            <a:gd name="adj" fmla="val 10000"/>
          </a:avLst>
        </a:prstGeom>
        <a:solidFill>
          <a:schemeClr val="lt1"/>
        </a:solidFill>
        <a:ln w="15875" cap="flat" cmpd="sng" algn="ctr">
          <a:solidFill>
            <a:schemeClr val="accent2"/>
          </a:solidFill>
          <a:prstDash val="solid"/>
        </a:ln>
        <a:effectLst/>
        <a:scene3d>
          <a:camera prst="orthographicFront"/>
          <a:lightRig rig="flat" dir="t"/>
        </a:scene3d>
      </dsp:spPr>
      <dsp:style>
        <a:lnRef idx="2">
          <a:schemeClr val="accent2"/>
        </a:lnRef>
        <a:fillRef idx="1">
          <a:schemeClr val="lt1"/>
        </a:fillRef>
        <a:effectRef idx="0">
          <a:schemeClr val="accent2"/>
        </a:effectRef>
        <a:fontRef idx="minor">
          <a:schemeClr val="dk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fa-IR" sz="4500" b="1" kern="1200" dirty="0">
              <a:solidFill>
                <a:schemeClr val="tx1"/>
              </a:solidFill>
              <a:effectLst>
                <a:outerShdw blurRad="38100" dist="38100" dir="2700000" algn="tl">
                  <a:srgbClr val="000000">
                    <a:alpha val="43137"/>
                  </a:srgbClr>
                </a:outerShdw>
              </a:effectLst>
              <a:cs typeface="B Morvarid" panose="00000400000000000000" pitchFamily="2" charset="-78"/>
            </a:rPr>
            <a:t>دینی دهم</a:t>
          </a:r>
          <a:endParaRPr lang="en-US" sz="4500" b="1" kern="1200" dirty="0">
            <a:solidFill>
              <a:schemeClr val="tx1"/>
            </a:solidFill>
            <a:effectLst>
              <a:outerShdw blurRad="38100" dist="38100" dir="2700000" algn="tl">
                <a:srgbClr val="000000">
                  <a:alpha val="43137"/>
                </a:srgbClr>
              </a:outerShdw>
            </a:effectLst>
            <a:cs typeface="B Morvarid" panose="00000400000000000000" pitchFamily="2" charset="-78"/>
          </a:endParaRPr>
        </a:p>
      </dsp:txBody>
      <dsp:txXfrm>
        <a:off x="1879" y="2337636"/>
        <a:ext cx="2923952" cy="2304285"/>
      </dsp:txXfrm>
    </dsp:sp>
    <dsp:sp modelId="{6236BDEC-4196-407B-BE69-93E2D4CC15FD}">
      <dsp:nvSpPr>
        <dsp:cNvPr id="0" name=""/>
        <dsp:cNvSpPr/>
      </dsp:nvSpPr>
      <dsp:spPr>
        <a:xfrm>
          <a:off x="276839" y="276844"/>
          <a:ext cx="2323693" cy="21486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5875" cap="flat" cmpd="sng" algn="ctr">
          <a:solidFill>
            <a:schemeClr val="accent6"/>
          </a:solidFill>
          <a:prstDash val="solid"/>
        </a:ln>
        <a:effectLst/>
        <a:scene3d>
          <a:camera prst="orthographicFront"/>
          <a:lightRig rig="flat" dir="t"/>
        </a:scene3d>
        <a:sp3d z="127000"/>
      </dsp:spPr>
      <dsp:style>
        <a:lnRef idx="2">
          <a:schemeClr val="accent6"/>
        </a:lnRef>
        <a:fillRef idx="1">
          <a:schemeClr val="lt1"/>
        </a:fillRef>
        <a:effectRef idx="0">
          <a:schemeClr val="accent6"/>
        </a:effectRef>
        <a:fontRef idx="minor">
          <a:schemeClr val="dk1"/>
        </a:fontRef>
      </dsp:style>
    </dsp:sp>
    <dsp:sp modelId="{EB4D1EE9-F1D0-4C3B-B4B5-521B47B616C7}">
      <dsp:nvSpPr>
        <dsp:cNvPr id="0" name=""/>
        <dsp:cNvSpPr/>
      </dsp:nvSpPr>
      <dsp:spPr>
        <a:xfrm>
          <a:off x="3013550" y="0"/>
          <a:ext cx="2923952" cy="5805181"/>
        </a:xfrm>
        <a:prstGeom prst="roundRect">
          <a:avLst>
            <a:gd name="adj" fmla="val 10000"/>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fa-IR" sz="4500" b="1" kern="1200" dirty="0">
              <a:solidFill>
                <a:schemeClr val="tx1"/>
              </a:solidFill>
              <a:effectLst>
                <a:outerShdw blurRad="38100" dist="38100" dir="2700000" algn="tl">
                  <a:srgbClr val="000000">
                    <a:alpha val="43137"/>
                  </a:srgbClr>
                </a:outerShdw>
              </a:effectLst>
              <a:cs typeface="B Morvarid" panose="00000400000000000000" pitchFamily="2" charset="-78"/>
            </a:rPr>
            <a:t>درس پنجم</a:t>
          </a:r>
          <a:endParaRPr lang="en-US" sz="4500" b="1" kern="1200" dirty="0">
            <a:solidFill>
              <a:schemeClr val="tx1"/>
            </a:solidFill>
            <a:effectLst>
              <a:outerShdw blurRad="38100" dist="38100" dir="2700000" algn="tl">
                <a:srgbClr val="000000">
                  <a:alpha val="43137"/>
                </a:srgbClr>
              </a:outerShdw>
            </a:effectLst>
            <a:cs typeface="B Morvarid" panose="00000400000000000000" pitchFamily="2" charset="-78"/>
          </a:endParaRPr>
        </a:p>
      </dsp:txBody>
      <dsp:txXfrm>
        <a:off x="3013550" y="2322072"/>
        <a:ext cx="2923952" cy="2322072"/>
      </dsp:txXfrm>
    </dsp:sp>
    <dsp:sp modelId="{10DD8877-0054-41DC-BA76-BE14870AE1AC}">
      <dsp:nvSpPr>
        <dsp:cNvPr id="0" name=""/>
        <dsp:cNvSpPr/>
      </dsp:nvSpPr>
      <dsp:spPr>
        <a:xfrm>
          <a:off x="3508964" y="348310"/>
          <a:ext cx="1933125" cy="193312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5875" cap="flat" cmpd="sng" algn="ctr">
          <a:solidFill>
            <a:schemeClr val="accent5"/>
          </a:solidFill>
          <a:prstDash val="solid"/>
        </a:ln>
        <a:effectLst/>
        <a:scene3d>
          <a:camera prst="orthographicFront"/>
          <a:lightRig rig="flat" dir="t"/>
        </a:scene3d>
        <a:sp3d z="127000"/>
      </dsp:spPr>
      <dsp:style>
        <a:lnRef idx="2">
          <a:schemeClr val="accent5"/>
        </a:lnRef>
        <a:fillRef idx="1">
          <a:schemeClr val="lt1"/>
        </a:fillRef>
        <a:effectRef idx="0">
          <a:schemeClr val="accent5"/>
        </a:effectRef>
        <a:fontRef idx="minor">
          <a:schemeClr val="dk1"/>
        </a:fontRef>
      </dsp:style>
    </dsp:sp>
    <dsp:sp modelId="{DC5D4B14-9BCB-4F4A-8436-DEE67446C20E}">
      <dsp:nvSpPr>
        <dsp:cNvPr id="0" name=""/>
        <dsp:cNvSpPr/>
      </dsp:nvSpPr>
      <dsp:spPr>
        <a:xfrm>
          <a:off x="6025221" y="0"/>
          <a:ext cx="2923952" cy="5805181"/>
        </a:xfrm>
        <a:prstGeom prst="roundRect">
          <a:avLst>
            <a:gd name="adj" fmla="val 10000"/>
          </a:avLst>
        </a:prstGeom>
        <a:gradFill rotWithShape="0">
          <a:gsLst>
            <a:gs pos="0">
              <a:schemeClr val="lt1">
                <a:hueOff val="0"/>
                <a:satOff val="0"/>
                <a:lumOff val="0"/>
                <a:alphaOff val="0"/>
                <a:tint val="98000"/>
                <a:satMod val="110000"/>
                <a:lumMod val="104000"/>
              </a:schemeClr>
            </a:gs>
            <a:gs pos="69000">
              <a:schemeClr val="lt1">
                <a:hueOff val="0"/>
                <a:satOff val="0"/>
                <a:lumOff val="0"/>
                <a:alphaOff val="0"/>
                <a:shade val="88000"/>
                <a:satMod val="130000"/>
                <a:lumMod val="92000"/>
              </a:schemeClr>
            </a:gs>
            <a:gs pos="100000">
              <a:schemeClr val="l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fa-IR" sz="3600" b="1" kern="1200" dirty="0">
              <a:solidFill>
                <a:schemeClr val="tx1"/>
              </a:solidFill>
              <a:effectLst>
                <a:outerShdw blurRad="38100" dist="38100" dir="2700000" algn="tl">
                  <a:srgbClr val="000000">
                    <a:alpha val="43137"/>
                  </a:srgbClr>
                </a:outerShdw>
              </a:effectLst>
              <a:cs typeface="B Morvarid" panose="00000400000000000000" pitchFamily="2" charset="-78"/>
            </a:rPr>
            <a:t>منزلگاه بعد</a:t>
          </a:r>
          <a:endParaRPr lang="en-US" sz="3600" b="1" kern="1200" dirty="0">
            <a:solidFill>
              <a:schemeClr val="tx1"/>
            </a:solidFill>
            <a:effectLst>
              <a:outerShdw blurRad="38100" dist="38100" dir="2700000" algn="tl">
                <a:srgbClr val="000000">
                  <a:alpha val="43137"/>
                </a:srgbClr>
              </a:outerShdw>
            </a:effectLst>
            <a:cs typeface="B Morvarid" panose="00000400000000000000" pitchFamily="2" charset="-78"/>
          </a:endParaRPr>
        </a:p>
      </dsp:txBody>
      <dsp:txXfrm>
        <a:off x="6025221" y="2322072"/>
        <a:ext cx="2923952" cy="2322072"/>
      </dsp:txXfrm>
    </dsp:sp>
    <dsp:sp modelId="{C2A52599-AA5D-4E6F-946F-D412FF4DB9A9}">
      <dsp:nvSpPr>
        <dsp:cNvPr id="0" name=""/>
        <dsp:cNvSpPr/>
      </dsp:nvSpPr>
      <dsp:spPr>
        <a:xfrm>
          <a:off x="6677634" y="247653"/>
          <a:ext cx="1904341" cy="193312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15875" cap="flat" cmpd="sng" algn="ctr">
          <a:solidFill>
            <a:schemeClr val="accent5"/>
          </a:solidFill>
          <a:prstDash val="solid"/>
        </a:ln>
        <a:effectLst/>
        <a:scene3d>
          <a:camera prst="orthographicFront"/>
          <a:lightRig rig="flat" dir="t"/>
        </a:scene3d>
        <a:sp3d z="127000"/>
      </dsp:spPr>
      <dsp:style>
        <a:lnRef idx="2">
          <a:schemeClr val="accent5"/>
        </a:lnRef>
        <a:fillRef idx="1">
          <a:schemeClr val="lt1"/>
        </a:fillRef>
        <a:effectRef idx="0">
          <a:schemeClr val="accent5"/>
        </a:effectRef>
        <a:fontRef idx="minor">
          <a:schemeClr val="dk1"/>
        </a:fontRef>
      </dsp:style>
    </dsp:sp>
    <dsp:sp modelId="{5AA871B5-D584-4602-A825-24B3AC4077B4}">
      <dsp:nvSpPr>
        <dsp:cNvPr id="0" name=""/>
        <dsp:cNvSpPr/>
      </dsp:nvSpPr>
      <dsp:spPr>
        <a:xfrm>
          <a:off x="358042" y="4644144"/>
          <a:ext cx="8234969" cy="870777"/>
        </a:xfrm>
        <a:prstGeom prst="leftRightArrow">
          <a:avLst/>
        </a:prstGeom>
        <a:solidFill>
          <a:schemeClr val="dk2">
            <a:tint val="60000"/>
            <a:hueOff val="0"/>
            <a:satOff val="0"/>
            <a:lumOff val="0"/>
            <a:alphaOff val="0"/>
          </a:schemeClr>
        </a:solidFill>
        <a:ln>
          <a:noFill/>
        </a:ln>
        <a:effectLst>
          <a:outerShdw blurRad="50800" dist="50800" dir="5400000" sx="96000" sy="96000" rotWithShape="0">
            <a:srgbClr val="000000">
              <a:alpha val="48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DCA0F-1598-4A90-893B-0A6E5EED344A}" type="datetimeFigureOut">
              <a:rPr lang="en-US" smtClean="0"/>
              <a:t>12/9/2018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8BB74-C83B-4330-BEA0-5A520267F1A1}" type="slidenum">
              <a:rPr lang="en-US" smtClean="0"/>
              <a:t>‹#›</a:t>
            </a:fld>
            <a:endParaRPr lang="en-US" dirty="0"/>
          </a:p>
        </p:txBody>
      </p:sp>
    </p:spTree>
    <p:extLst>
      <p:ext uri="{BB962C8B-B14F-4D97-AF65-F5344CB8AC3E}">
        <p14:creationId xmlns:p14="http://schemas.microsoft.com/office/powerpoint/2010/main" val="377006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C3BAD07D-772B-4643-A09A-DC486F5A58E0}"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115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BAD07D-772B-4643-A09A-DC486F5A58E0}"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464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BAD07D-772B-4643-A09A-DC486F5A58E0}"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413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BAD07D-772B-4643-A09A-DC486F5A58E0}"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778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BAD07D-772B-4643-A09A-DC486F5A58E0}"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104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BAD07D-772B-4643-A09A-DC486F5A58E0}"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152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BAD07D-772B-4643-A09A-DC486F5A58E0}"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5706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BAD07D-772B-4643-A09A-DC486F5A58E0}"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459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BAD07D-772B-4643-A09A-DC486F5A58E0}" type="slidenum">
              <a:rPr lang="en-US" smtClean="0"/>
              <a:t>‹#›</a:t>
            </a:fld>
            <a:endParaRPr lang="en-US" dirty="0"/>
          </a:p>
        </p:txBody>
      </p:sp>
    </p:spTree>
    <p:extLst>
      <p:ext uri="{BB962C8B-B14F-4D97-AF65-F5344CB8AC3E}">
        <p14:creationId xmlns:p14="http://schemas.microsoft.com/office/powerpoint/2010/main" val="332061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9CF5CB-B689-4E9A-9D7C-C771AA0F1427}" type="datetimeFigureOut">
              <a:rPr lang="en-US" smtClean="0"/>
              <a:t>12/9/2018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BAD07D-772B-4643-A09A-DC486F5A58E0}"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15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59CF5CB-B689-4E9A-9D7C-C771AA0F1427}" type="datetimeFigureOut">
              <a:rPr lang="en-US" smtClean="0"/>
              <a:t>12/9/2018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C3BAD07D-772B-4643-A09A-DC486F5A58E0}"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9995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59CF5CB-B689-4E9A-9D7C-C771AA0F1427}" type="datetimeFigureOut">
              <a:rPr lang="en-US" smtClean="0"/>
              <a:t>12/9/2018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3BAD07D-772B-4643-A09A-DC486F5A58E0}"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63494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4" name="Action Button: Go Forward or Next 13">
            <a:hlinkClick r:id="" action="ppaction://hlinkshowjump?jump=nextslide" highlightClick="1"/>
          </p:cNvPr>
          <p:cNvSpPr/>
          <p:nvPr/>
        </p:nvSpPr>
        <p:spPr>
          <a:xfrm>
            <a:off x="11054852" y="6288504"/>
            <a:ext cx="649705" cy="280737"/>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6" name="Arrow: Striped Right 15"/>
          <p:cNvSpPr/>
          <p:nvPr/>
        </p:nvSpPr>
        <p:spPr>
          <a:xfrm>
            <a:off x="11421979" y="636871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17" name="Action Button: Go Forward or Next 16">
            <a:hlinkClick r:id="" action="ppaction://hlinkshowjump?jump=nextslide" highlightClick="1"/>
          </p:cNvPr>
          <p:cNvSpPr/>
          <p:nvPr/>
        </p:nvSpPr>
        <p:spPr>
          <a:xfrm>
            <a:off x="11463925" y="6529137"/>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31678653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1639" y="543000"/>
            <a:ext cx="9439702" cy="3833057"/>
          </a:xfrm>
        </p:spPr>
        <p:txBody>
          <a:bodyPr>
            <a:noAutofit/>
          </a:bodyPr>
          <a:lstStyle/>
          <a:p>
            <a:pPr algn="ctr"/>
            <a:r>
              <a:rPr lang="fa-IR" sz="2800" b="1" dirty="0">
                <a:cs typeface="2  Nazanin" panose="00000400000000000000" pitchFamily="2" charset="-78"/>
              </a:rPr>
              <a:t>رسول خدا(ص) می فرماید</a:t>
            </a:r>
            <a:r>
              <a:rPr lang="fa-IR" sz="2800" b="1" dirty="0" smtClean="0">
                <a:cs typeface="2  Nazanin" panose="00000400000000000000" pitchFamily="2" charset="-78"/>
              </a:rPr>
              <a:t>:</a:t>
            </a:r>
          </a:p>
          <a:p>
            <a:pPr algn="ctr"/>
            <a:r>
              <a:rPr lang="fa-IR" sz="2800" b="1" dirty="0" smtClean="0">
                <a:cs typeface="2  Nazanin" panose="00000400000000000000" pitchFamily="2" charset="-78"/>
              </a:rPr>
              <a:t>هرکس </a:t>
            </a:r>
            <a:r>
              <a:rPr lang="fa-IR" sz="2800" b="1" dirty="0">
                <a:cs typeface="2  Nazanin" panose="00000400000000000000" pitchFamily="2" charset="-78"/>
              </a:rPr>
              <a:t>سنت و روش نیکی را در جامعه جاری سازد،تا وقتی که در دنیا مردمی به آن سنت عمل می کنند، ثواب آن اعمال را به حساب این شخص هم می گذارند،بدون اینکه از اجر انجام دهنده ی آن کم کنند و هرکس سنت زشتی را در بین مردم مرسوم کند، تا وقتی که مردمی بدان عمل کنند، گناه ان را به حساب او نیز می گذارند،بدون اینکه از گناه عامل آن، کم کنند.</a:t>
            </a:r>
          </a:p>
          <a:p>
            <a:pPr algn="r"/>
            <a:endParaRPr lang="fa-IR" sz="2800" dirty="0">
              <a:cs typeface="2  Nazanin" panose="00000400000000000000" pitchFamily="2" charset="-78"/>
            </a:endParaRPr>
          </a:p>
        </p:txBody>
      </p:sp>
    </p:spTree>
    <p:extLst>
      <p:ext uri="{BB962C8B-B14F-4D97-AF65-F5344CB8AC3E}">
        <p14:creationId xmlns:p14="http://schemas.microsoft.com/office/powerpoint/2010/main" val="2010250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2" y="1682387"/>
            <a:ext cx="12029768" cy="1887950"/>
          </a:xfrm>
        </p:spPr>
        <p:txBody>
          <a:bodyPr/>
          <a:lstStyle/>
          <a:p>
            <a:pPr algn="r" rtl="1"/>
            <a:r>
              <a:rPr lang="fa-IR" dirty="0"/>
              <a:t>نمونه هایی از اعمال را ذکر کنید که دارای آثار طولانی خوب یا بد هستند و بعد از مرگ انسان ادامه می یابند. </a:t>
            </a:r>
            <a:endParaRPr lang="en-US" dirty="0"/>
          </a:p>
        </p:txBody>
      </p:sp>
      <p:sp>
        <p:nvSpPr>
          <p:cNvPr id="3" name="Text Placeholder 2"/>
          <p:cNvSpPr>
            <a:spLocks noGrp="1"/>
          </p:cNvSpPr>
          <p:nvPr>
            <p:ph type="body" idx="1"/>
          </p:nvPr>
        </p:nvSpPr>
        <p:spPr/>
        <p:txBody>
          <a:bodyPr/>
          <a:lstStyle/>
          <a:p>
            <a:endParaRPr lang="en-US" dirty="0"/>
          </a:p>
        </p:txBody>
      </p:sp>
      <p:sp>
        <p:nvSpPr>
          <p:cNvPr id="4" name="Rounded Rectangle 3"/>
          <p:cNvSpPr/>
          <p:nvPr/>
        </p:nvSpPr>
        <p:spPr>
          <a:xfrm>
            <a:off x="8554065" y="176980"/>
            <a:ext cx="336263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rgbClr val="FFFF00"/>
                </a:solidFill>
                <a:cs typeface="2  Badr" panose="00000700000000000000" pitchFamily="2" charset="-78"/>
              </a:rPr>
              <a:t>فعالیت کلاسی</a:t>
            </a:r>
            <a:endParaRPr lang="en-US" sz="2800" dirty="0">
              <a:solidFill>
                <a:srgbClr val="FFFF00"/>
              </a:solidFill>
              <a:cs typeface="2  Badr" panose="00000700000000000000" pitchFamily="2" charset="-78"/>
            </a:endParaRPr>
          </a:p>
        </p:txBody>
      </p:sp>
      <p:sp>
        <p:nvSpPr>
          <p:cNvPr id="5" name="6-Point Star 4"/>
          <p:cNvSpPr/>
          <p:nvPr/>
        </p:nvSpPr>
        <p:spPr>
          <a:xfrm>
            <a:off x="7964129" y="176980"/>
            <a:ext cx="914400"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74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8516" y="140841"/>
            <a:ext cx="9603275" cy="1049235"/>
          </a:xfrm>
        </p:spPr>
        <p:txBody>
          <a:bodyPr/>
          <a:lstStyle/>
          <a:p>
            <a:pPr algn="r" rtl="1"/>
            <a:r>
              <a:rPr lang="fa-IR" dirty="0">
                <a:ln w="0"/>
                <a:effectLst>
                  <a:outerShdw blurRad="38100" dist="19050" dir="2700000" algn="tl" rotWithShape="0">
                    <a:schemeClr val="dk1">
                      <a:alpha val="40000"/>
                    </a:schemeClr>
                  </a:outerShdw>
                </a:effectLst>
                <a:cs typeface="2  Nazanin" panose="00000400000000000000" pitchFamily="2" charset="-78"/>
              </a:rPr>
              <a:t>ب:دریافت پاداش </a:t>
            </a:r>
            <a:r>
              <a:rPr lang="fa-IR" dirty="0" smtClean="0">
                <a:ln w="0"/>
                <a:effectLst>
                  <a:outerShdw blurRad="38100" dist="19050" dir="2700000" algn="tl" rotWithShape="0">
                    <a:schemeClr val="dk1">
                      <a:alpha val="40000"/>
                    </a:schemeClr>
                  </a:outerShdw>
                </a:effectLst>
                <a:cs typeface="2  Nazanin" panose="00000400000000000000" pitchFamily="2" charset="-78"/>
              </a:rPr>
              <a:t>وخیرات بازماندگان </a:t>
            </a:r>
            <a:r>
              <a:rPr lang="fa-IR" dirty="0">
                <a:ln w="0"/>
                <a:effectLst>
                  <a:outerShdw blurRad="38100" dist="19050" dir="2700000" algn="tl" rotWithShape="0">
                    <a:schemeClr val="dk1">
                      <a:alpha val="40000"/>
                    </a:schemeClr>
                  </a:outerShdw>
                </a:effectLst>
                <a:cs typeface="2  Badr" panose="00000700000000000000" pitchFamily="2" charset="-78"/>
              </a:rPr>
              <a:t/>
            </a:r>
            <a:br>
              <a:rPr lang="fa-IR" dirty="0">
                <a:ln w="0"/>
                <a:effectLst>
                  <a:outerShdw blurRad="38100" dist="19050" dir="2700000" algn="tl" rotWithShape="0">
                    <a:schemeClr val="dk1">
                      <a:alpha val="40000"/>
                    </a:schemeClr>
                  </a:outerShdw>
                </a:effectLst>
                <a:cs typeface="2  Badr" panose="00000700000000000000" pitchFamily="2" charset="-78"/>
              </a:rPr>
            </a:br>
            <a:endParaRPr lang="en-US" dirty="0"/>
          </a:p>
        </p:txBody>
      </p:sp>
      <p:sp>
        <p:nvSpPr>
          <p:cNvPr id="5" name="Content Placeholder 4"/>
          <p:cNvSpPr>
            <a:spLocks noGrp="1"/>
          </p:cNvSpPr>
          <p:nvPr>
            <p:ph idx="1"/>
          </p:nvPr>
        </p:nvSpPr>
        <p:spPr>
          <a:xfrm>
            <a:off x="248194" y="1880304"/>
            <a:ext cx="11534503" cy="3450613"/>
          </a:xfrm>
        </p:spPr>
        <p:txBody>
          <a:bodyPr>
            <a:normAutofit/>
          </a:bodyPr>
          <a:lstStyle/>
          <a:p>
            <a:pPr marL="0" indent="0" algn="r" rtl="1">
              <a:buNone/>
            </a:pPr>
            <a:r>
              <a:rPr lang="fa-IR" sz="2800" dirty="0">
                <a:cs typeface="2  Nazanin" panose="00000400000000000000" pitchFamily="2" charset="-78"/>
              </a:rPr>
              <a:t>اعمال خیری که بازماندگان برای درگذشتگان انجام </a:t>
            </a:r>
            <a:r>
              <a:rPr lang="fa-IR" sz="2800" dirty="0" smtClean="0">
                <a:cs typeface="2  Nazanin" panose="00000400000000000000" pitchFamily="2" charset="-78"/>
              </a:rPr>
              <a:t>می </a:t>
            </a:r>
            <a:r>
              <a:rPr lang="fa-IR" sz="2800" dirty="0">
                <a:cs typeface="2  Nazanin" panose="00000400000000000000" pitchFamily="2" charset="-78"/>
              </a:rPr>
              <a:t>دهند مانند دادن صدقه، طلب مغفرت، دعای خیر و انفاق برای آنان، در عالم برزخ به آنها می رسد و در سرنوشت آنها تأثیر می گذارد. </a:t>
            </a:r>
            <a:endParaRPr lang="en-US" sz="2800" dirty="0">
              <a:cs typeface="2  Nazanin" panose="00000400000000000000" pitchFamily="2" charset="-78"/>
            </a:endParaRPr>
          </a:p>
        </p:txBody>
      </p:sp>
    </p:spTree>
    <p:extLst>
      <p:ext uri="{BB962C8B-B14F-4D97-AF65-F5344CB8AC3E}">
        <p14:creationId xmlns:p14="http://schemas.microsoft.com/office/powerpoint/2010/main" val="742435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244080"/>
            <a:ext cx="10666580" cy="1049235"/>
          </a:xfrm>
        </p:spPr>
        <p:txBody>
          <a:bodyPr>
            <a:normAutofit fontScale="90000"/>
          </a:bodyPr>
          <a:lstStyle/>
          <a:p>
            <a:pPr algn="r" rtl="1"/>
            <a:r>
              <a:rPr lang="fa-IR" sz="4000" dirty="0">
                <a:ln w="0"/>
                <a:effectLst>
                  <a:outerShdw blurRad="38100" dist="19050" dir="2700000" algn="tl" rotWithShape="0">
                    <a:schemeClr val="dk1">
                      <a:alpha val="40000"/>
                    </a:schemeClr>
                  </a:outerShdw>
                </a:effectLst>
                <a:cs typeface="2  Nazanin" panose="00000400000000000000" pitchFamily="2" charset="-78"/>
              </a:rPr>
              <a:t>ج: ارتباط متوفی با خانواده</a:t>
            </a:r>
            <a:r>
              <a:rPr lang="en-US" dirty="0">
                <a:ln w="0"/>
                <a:effectLst>
                  <a:outerShdw blurRad="38100" dist="19050" dir="2700000" algn="tl" rotWithShape="0">
                    <a:schemeClr val="dk1">
                      <a:alpha val="40000"/>
                    </a:schemeClr>
                  </a:outerShdw>
                </a:effectLst>
                <a:cs typeface="2  Badr" panose="00000700000000000000" pitchFamily="2" charset="-78"/>
              </a:rPr>
              <a:t/>
            </a:r>
            <a:br>
              <a:rPr lang="en-US" dirty="0">
                <a:ln w="0"/>
                <a:effectLst>
                  <a:outerShdw blurRad="38100" dist="19050" dir="2700000" algn="tl" rotWithShape="0">
                    <a:schemeClr val="dk1">
                      <a:alpha val="40000"/>
                    </a:schemeClr>
                  </a:outerShdw>
                </a:effectLst>
                <a:cs typeface="2  Badr" panose="00000700000000000000" pitchFamily="2" charset="-78"/>
              </a:rPr>
            </a:br>
            <a:endParaRPr lang="en-US" dirty="0"/>
          </a:p>
        </p:txBody>
      </p:sp>
      <p:sp>
        <p:nvSpPr>
          <p:cNvPr id="3" name="Content Placeholder 2"/>
          <p:cNvSpPr>
            <a:spLocks noGrp="1"/>
          </p:cNvSpPr>
          <p:nvPr>
            <p:ph idx="1"/>
          </p:nvPr>
        </p:nvSpPr>
        <p:spPr>
          <a:xfrm>
            <a:off x="306766" y="1838752"/>
            <a:ext cx="11444749" cy="5019248"/>
          </a:xfrm>
        </p:spPr>
        <p:txBody>
          <a:bodyPr/>
          <a:lstStyle/>
          <a:p>
            <a:pPr marL="0" indent="0" algn="r" rtl="1">
              <a:buNone/>
            </a:pPr>
            <a:r>
              <a:rPr lang="fa-IR" dirty="0"/>
              <a:t> </a:t>
            </a:r>
          </a:p>
          <a:p>
            <a:pPr marL="0" indent="0" algn="r" rtl="1">
              <a:buNone/>
            </a:pPr>
            <a:r>
              <a:rPr lang="fa-IR" sz="3200" dirty="0" smtClean="0"/>
              <a:t>شخصی </a:t>
            </a:r>
            <a:r>
              <a:rPr lang="fa-IR" sz="3200" dirty="0"/>
              <a:t>از امام کاظم  درباره پرسید: «آیا مؤمن به دیدار خانواده خویش می آید؟» فرمود: آری پرسید: چقدر</a:t>
            </a:r>
            <a:r>
              <a:rPr lang="fa-IR" sz="3200" dirty="0" smtClean="0"/>
              <a:t>؟</a:t>
            </a:r>
          </a:p>
          <a:p>
            <a:pPr marL="0" indent="0" algn="r" rtl="1">
              <a:buNone/>
            </a:pPr>
            <a:r>
              <a:rPr lang="fa-IR" sz="3200" dirty="0" smtClean="0">
                <a:cs typeface="2  Baran" panose="00000400000000000000" pitchFamily="2" charset="-78"/>
              </a:rPr>
              <a:t> </a:t>
            </a:r>
            <a:r>
              <a:rPr lang="fa-IR" sz="3200" dirty="0">
                <a:cs typeface="2  Baran" panose="00000400000000000000" pitchFamily="2" charset="-78"/>
              </a:rPr>
              <a:t>فرمود: </a:t>
            </a:r>
            <a:r>
              <a:rPr lang="fa-IR" sz="3200" dirty="0">
                <a:solidFill>
                  <a:srgbClr val="0000CC"/>
                </a:solidFill>
                <a:cs typeface="2  Baran" panose="00000400000000000000" pitchFamily="2" charset="-78"/>
              </a:rPr>
              <a:t>«برحسب مقدار فضیلت هایش. برخی از آنان هر روز و برخی هر دو روز و برخی هر سه روز </a:t>
            </a:r>
            <a:r>
              <a:rPr lang="fa-IR" sz="3200" dirty="0" smtClean="0">
                <a:solidFill>
                  <a:srgbClr val="0000CC"/>
                </a:solidFill>
                <a:cs typeface="2  Baran" panose="00000400000000000000" pitchFamily="2" charset="-78"/>
              </a:rPr>
              <a:t>وکمترین آنان هر جمعه.»</a:t>
            </a:r>
            <a:endParaRPr lang="en-US" sz="3200" dirty="0">
              <a:solidFill>
                <a:srgbClr val="0000CC"/>
              </a:solidFill>
              <a:cs typeface="2  Baran" panose="00000400000000000000" pitchFamily="2" charset="-78"/>
            </a:endParaRPr>
          </a:p>
        </p:txBody>
      </p:sp>
    </p:spTree>
    <p:extLst>
      <p:ext uri="{BB962C8B-B14F-4D97-AF65-F5344CB8AC3E}">
        <p14:creationId xmlns:p14="http://schemas.microsoft.com/office/powerpoint/2010/main" val="2587569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213" y="214583"/>
            <a:ext cx="11852787" cy="478591"/>
          </a:xfrm>
        </p:spPr>
        <p:txBody>
          <a:bodyPr>
            <a:normAutofit fontScale="90000"/>
          </a:bodyPr>
          <a:lstStyle/>
          <a:p>
            <a:pPr algn="ctr"/>
            <a:r>
              <a:rPr lang="fa-IR" dirty="0" smtClean="0"/>
              <a:t>تدبر</a:t>
            </a:r>
            <a:endParaRPr lang="en-US" dirty="0"/>
          </a:p>
        </p:txBody>
      </p:sp>
      <p:sp>
        <p:nvSpPr>
          <p:cNvPr id="3" name="Content Placeholder 2"/>
          <p:cNvSpPr>
            <a:spLocks noGrp="1"/>
          </p:cNvSpPr>
          <p:nvPr>
            <p:ph idx="1"/>
          </p:nvPr>
        </p:nvSpPr>
        <p:spPr>
          <a:xfrm>
            <a:off x="339213" y="693174"/>
            <a:ext cx="11621729" cy="5136815"/>
          </a:xfrm>
        </p:spPr>
        <p:txBody>
          <a:bodyPr>
            <a:normAutofit lnSpcReduction="10000"/>
          </a:bodyPr>
          <a:lstStyle/>
          <a:p>
            <a:pPr marL="0" indent="0" algn="r" rtl="1">
              <a:buNone/>
            </a:pPr>
            <a:r>
              <a:rPr lang="fa-IR" sz="2900" dirty="0">
                <a:cs typeface="2  Nazanin" panose="00000400000000000000" pitchFamily="2" charset="-78"/>
              </a:rPr>
              <a:t>با دقت در ترجمه آیات زیر بگویید هریک از آیات به کدام یک از ویژگی های عالم برزخ اشاره دارند</a:t>
            </a:r>
            <a:r>
              <a:rPr lang="fa-IR" sz="2900" dirty="0" smtClean="0">
                <a:cs typeface="2  Nazanin" panose="00000400000000000000" pitchFamily="2" charset="-78"/>
              </a:rPr>
              <a:t>؟</a:t>
            </a:r>
          </a:p>
          <a:p>
            <a:pPr marL="0" indent="0" algn="r" rtl="1">
              <a:buNone/>
            </a:pPr>
            <a:r>
              <a:rPr lang="fa-IR" sz="3300"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گفتگوی </a:t>
            </a:r>
            <a:r>
              <a:rPr lang="fa-IR" sz="3300" dirty="0">
                <a:ln w="0"/>
                <a:solidFill>
                  <a:srgbClr val="FF0000"/>
                </a:solidFill>
                <a:effectLst>
                  <a:outerShdw blurRad="38100" dist="19050" dir="2700000" algn="tl" rotWithShape="0">
                    <a:schemeClr val="dk1">
                      <a:alpha val="40000"/>
                    </a:schemeClr>
                  </a:outerShdw>
                </a:effectLst>
                <a:cs typeface="2  Nazanin" panose="00000400000000000000" pitchFamily="2" charset="-78"/>
              </a:rPr>
              <a:t>فرشتگان با انسان  </a:t>
            </a:r>
          </a:p>
          <a:p>
            <a:pPr marL="0" indent="0" algn="r" rtl="1">
              <a:buNone/>
            </a:pPr>
            <a:endParaRPr lang="fa-IR" dirty="0" smtClean="0"/>
          </a:p>
          <a:p>
            <a:pPr marL="0" indent="0" algn="r" rtl="1">
              <a:buNone/>
            </a:pPr>
            <a:r>
              <a:rPr lang="fa-IR" dirty="0" smtClean="0"/>
              <a:t> </a:t>
            </a:r>
            <a:r>
              <a:rPr lang="fa-IR" sz="2800" dirty="0">
                <a:cs typeface="2  Nazanin" panose="00000400000000000000" pitchFamily="2" charset="-78"/>
              </a:rPr>
              <a:t>فرشتگان به کسانی که روح آنان را دریافت می کنند درحالی که به خود ظلم کرده اند، می گویند: شما در [دنیا] چگونه بودید؟ گفتند: ما در سرزمین خود تحت فشار و مستضعف بودیم. فرشتگان گفتند: مگر زمین خدا وسیع نبود که مهاجرت کنید؟ سورۀ نساء، آیۀ ٧٩ </a:t>
            </a:r>
            <a:endParaRPr lang="fa-IR" sz="2800" dirty="0" smtClean="0">
              <a:cs typeface="2  Nazanin" panose="00000400000000000000" pitchFamily="2" charset="-78"/>
            </a:endParaRPr>
          </a:p>
          <a:p>
            <a:pPr marL="0" indent="0" algn="r" rtl="1">
              <a:buNone/>
            </a:pPr>
            <a:endParaRPr lang="fa-IR" sz="2800" dirty="0">
              <a:cs typeface="2  Nazanin" panose="00000400000000000000" pitchFamily="2" charset="-78"/>
            </a:endParaRPr>
          </a:p>
          <a:p>
            <a:pPr marL="0" indent="0" algn="r" rtl="1">
              <a:buNone/>
            </a:pPr>
            <a:r>
              <a:rPr lang="fa-IR" sz="3000" dirty="0" smtClean="0">
                <a:cs typeface="2  Nazanin" panose="00000400000000000000" pitchFamily="2" charset="-78"/>
              </a:rPr>
              <a:t>آنان </a:t>
            </a:r>
            <a:r>
              <a:rPr lang="fa-IR" sz="3000" dirty="0">
                <a:cs typeface="2  Nazanin" panose="00000400000000000000" pitchFamily="2" charset="-78"/>
              </a:rPr>
              <a:t>که فرشتگان روحشان را می گیرند درحالی که پاک و پاکیزه اند، به آنها می گویند: «سلام بر شما، وارد بهشت شوید به خاطر اعمالی که انجام دادید.» سورۀ نحل، آیۀ ٢٣</a:t>
            </a:r>
            <a:endParaRPr lang="en-US" sz="3000" dirty="0">
              <a:cs typeface="2  Nazanin" panose="00000400000000000000" pitchFamily="2" charset="-78"/>
            </a:endParaRPr>
          </a:p>
        </p:txBody>
      </p:sp>
    </p:spTree>
    <p:extLst>
      <p:ext uri="{BB962C8B-B14F-4D97-AF65-F5344CB8AC3E}">
        <p14:creationId xmlns:p14="http://schemas.microsoft.com/office/powerpoint/2010/main" val="3012970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14" y="140841"/>
            <a:ext cx="9603275" cy="1049235"/>
          </a:xfrm>
        </p:spPr>
        <p:txBody>
          <a:bodyPr>
            <a:normAutofit fontScale="90000"/>
          </a:bodyPr>
          <a:lstStyle/>
          <a:p>
            <a:pPr algn="r"/>
            <a:r>
              <a:rPr lang="fa-IR" dirty="0"/>
              <a:t/>
            </a:r>
            <a:br>
              <a:rPr lang="fa-IR" dirty="0"/>
            </a:br>
            <a:r>
              <a:rPr lang="fa-IR" dirty="0"/>
              <a:t>منظور از فشار قبر و عذاب های داخل قبر چیست؟ آیا منظور تنگ شدن قبر خاکی و عذاب جسم بی جان انسان است؟</a:t>
            </a:r>
            <a:endParaRPr lang="en-US" dirty="0"/>
          </a:p>
        </p:txBody>
      </p:sp>
      <p:sp>
        <p:nvSpPr>
          <p:cNvPr id="3" name="Content Placeholder 2"/>
          <p:cNvSpPr>
            <a:spLocks noGrp="1"/>
          </p:cNvSpPr>
          <p:nvPr>
            <p:ph idx="1"/>
          </p:nvPr>
        </p:nvSpPr>
        <p:spPr>
          <a:xfrm>
            <a:off x="191729" y="1330917"/>
            <a:ext cx="11828206" cy="4357894"/>
          </a:xfrm>
        </p:spPr>
        <p:txBody>
          <a:bodyPr>
            <a:normAutofit fontScale="40000" lnSpcReduction="20000"/>
          </a:bodyPr>
          <a:lstStyle/>
          <a:p>
            <a:pPr algn="r" rtl="1"/>
            <a:r>
              <a:rPr lang="fa-IR" sz="4200" dirty="0">
                <a:ln w="0"/>
                <a:effectLst>
                  <a:outerShdw blurRad="38100" dist="19050" dir="2700000" algn="tl" rotWithShape="0">
                    <a:schemeClr val="dk1">
                      <a:alpha val="40000"/>
                    </a:schemeClr>
                  </a:outerShdw>
                </a:effectLst>
                <a:cs typeface="2  Badr" panose="00000700000000000000" pitchFamily="2" charset="-78"/>
              </a:rPr>
              <a:t>در روایات هر جا که سخن از عذاب قبر به میان آمده است، منظور قبرهای دنیوی نیست؛ بلکه در این روایات، قبر کنایه از عالم برزخ است و فشار قبر فشاری است که به روح انسان، به علت قطع تعلق از دنیا و ورود به عالم برزخ  وارد می شود. توضیح اینکه، با مرگ انسان و جدا شدن روح از بدن، انسان به عالم برزخ وارد می شود؛ عالمی که دارای ویژگی ها و معیارهای دنیا نیست و از این رو انسان با محیطی ناشناخته و متفاوت با دنیا مواجه می شود. انسان هایی که در زندگی دنیوی موفق به ترک تعلق به دنیا نشده اند و اسیر دنیا و تعلقات آن بوده اند و انس با دنیا و دلبستگی شدید به آن هنوز در قلب و روح آنها وجود دارد، با ورود به این عالم جدید و از دست دادن دلبستگی های دنیوی، دچار ترس و وحشت می شوند و همچنین به دلیل گناهانی که انجام داده اند، در عذاب و فشار روحی قرار می گیرند. هرچه انس و تعلق انسان به دنیا بیشتر باشد، این فشارها و وحشت ها بیشتر خواهد بود و هرچه تعلق کمتر باشد، این ترس و فشار کمتر می شود. پس این عذاب و فشار قبر به معنای تنگ شدن قبر خاکی نیست؛ بلکه منظور در فشار و عذاب بودن روح انسان است</a:t>
            </a:r>
          </a:p>
          <a:p>
            <a:pPr algn="r"/>
            <a:r>
              <a:rPr lang="fa-IR" dirty="0" smtClean="0">
                <a:ln w="0"/>
                <a:effectLst>
                  <a:outerShdw blurRad="38100" dist="19050" dir="2700000" algn="tl" rotWithShape="0">
                    <a:schemeClr val="dk1">
                      <a:alpha val="40000"/>
                    </a:schemeClr>
                  </a:outerShdw>
                </a:effectLst>
              </a:rPr>
              <a:t>.</a:t>
            </a:r>
            <a:endParaRPr lang="en-US" dirty="0">
              <a:ln w="0"/>
              <a:effectLst>
                <a:outerShdw blurRad="38100" dist="19050" dir="2700000" algn="tl" rotWithShape="0">
                  <a:schemeClr val="dk1">
                    <a:alpha val="40000"/>
                  </a:schemeClr>
                </a:outerShdw>
              </a:effectLst>
            </a:endParaRPr>
          </a:p>
        </p:txBody>
      </p:sp>
      <p:sp>
        <p:nvSpPr>
          <p:cNvPr id="4" name="Rounded Rectangle 3"/>
          <p:cNvSpPr/>
          <p:nvPr/>
        </p:nvSpPr>
        <p:spPr>
          <a:xfrm>
            <a:off x="8790039" y="0"/>
            <a:ext cx="3023419"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ln w="0"/>
                <a:solidFill>
                  <a:schemeClr val="tx1"/>
                </a:solidFill>
                <a:effectLst>
                  <a:outerShdw blurRad="38100" dist="19050" dir="2700000" algn="tl" rotWithShape="0">
                    <a:schemeClr val="dk1">
                      <a:alpha val="40000"/>
                    </a:schemeClr>
                  </a:outerShdw>
                </a:effectLst>
              </a:rPr>
              <a:t>پاسخ سؤالات شما</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06463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566" y="155590"/>
            <a:ext cx="9603275" cy="1049235"/>
          </a:xfrm>
        </p:spPr>
        <p:txBody>
          <a:bodyPr/>
          <a:lstStyle/>
          <a:p>
            <a:endParaRPr lang="en-US" dirty="0"/>
          </a:p>
        </p:txBody>
      </p:sp>
      <p:sp>
        <p:nvSpPr>
          <p:cNvPr id="3" name="Content Placeholder 2"/>
          <p:cNvSpPr>
            <a:spLocks noGrp="1"/>
          </p:cNvSpPr>
          <p:nvPr>
            <p:ph idx="1"/>
          </p:nvPr>
        </p:nvSpPr>
        <p:spPr>
          <a:xfrm>
            <a:off x="176981" y="1383651"/>
            <a:ext cx="11872451" cy="4648439"/>
          </a:xfrm>
        </p:spPr>
        <p:txBody>
          <a:bodyPr/>
          <a:lstStyle/>
          <a:p>
            <a:pPr marL="0" indent="0" algn="r">
              <a:buNone/>
            </a:pPr>
            <a:r>
              <a:rPr lang="fa-IR" dirty="0" smtClean="0">
                <a:cs typeface="2  Nazanin" panose="00000400000000000000" pitchFamily="2" charset="-78"/>
              </a:rPr>
              <a:t>1-منظوراز کلمه</a:t>
            </a:r>
            <a:r>
              <a:rPr lang="fa-IR" dirty="0">
                <a:cs typeface="2  Nazanin" panose="00000400000000000000" pitchFamily="2" charset="-78"/>
              </a:rPr>
              <a:t> «توفی </a:t>
            </a:r>
            <a:r>
              <a:rPr lang="fa-IR" dirty="0" smtClean="0">
                <a:cs typeface="2  Nazanin" panose="00000400000000000000" pitchFamily="2" charset="-78"/>
              </a:rPr>
              <a:t>»در قرآن چیست وبرای اشاره به کدام بعد از وجود انسان استفاده شده است.؟</a:t>
            </a:r>
          </a:p>
          <a:p>
            <a:pPr marL="0" indent="0" algn="r">
              <a:buNone/>
            </a:pPr>
            <a:r>
              <a:rPr lang="fa-IR" dirty="0" smtClean="0">
                <a:cs typeface="2  Nazanin" panose="00000400000000000000" pitchFamily="2" charset="-78"/>
              </a:rPr>
              <a:t> </a:t>
            </a:r>
            <a:r>
              <a:rPr lang="fa-IR" dirty="0">
                <a:cs typeface="2  Nazanin" panose="00000400000000000000" pitchFamily="2" charset="-78"/>
              </a:rPr>
              <a:t>پس از مرگ، گرچه فعالیت های حیاتی بدن متوقف می شود اما فرشتگان، حقیقت وجود انسان را که همان روح اوست، «توفی» میکنند. یعنی آن را به طور تمام و کمال دریافت می نمایند</a:t>
            </a:r>
            <a:r>
              <a:rPr lang="fa-IR" dirty="0" smtClean="0">
                <a:cs typeface="2  Nazanin" panose="00000400000000000000" pitchFamily="2" charset="-78"/>
              </a:rPr>
              <a:t>. بعد روحانی (غیر مادی)</a:t>
            </a:r>
          </a:p>
          <a:p>
            <a:pPr marL="0" indent="0" algn="r">
              <a:buNone/>
            </a:pPr>
            <a:r>
              <a:rPr lang="fa-IR" dirty="0" smtClean="0">
                <a:cs typeface="2  Nazanin" panose="00000400000000000000" pitchFamily="2" charset="-78"/>
              </a:rPr>
              <a:t>2- </a:t>
            </a:r>
            <a:r>
              <a:rPr lang="fa-IR" dirty="0">
                <a:cs typeface="2  Nazanin" panose="00000400000000000000" pitchFamily="2" charset="-78"/>
              </a:rPr>
              <a:t>هریک از موارد زیر به کدام یک از ویژگی های برزخ اشاره دارد؟ </a:t>
            </a:r>
            <a:endParaRPr lang="fa-IR" dirty="0" smtClean="0">
              <a:cs typeface="2  Nazanin" panose="00000400000000000000" pitchFamily="2" charset="-78"/>
            </a:endParaRPr>
          </a:p>
          <a:p>
            <a:pPr marL="0" indent="0" algn="r">
              <a:buNone/>
            </a:pPr>
            <a:r>
              <a:rPr lang="fa-IR" dirty="0" smtClean="0">
                <a:cs typeface="2  Nazanin" panose="00000400000000000000" pitchFamily="2" charset="-78"/>
              </a:rPr>
              <a:t>الف:تلقین میت به هنگام دفن: </a:t>
            </a:r>
            <a:r>
              <a:rPr lang="fa-IR" b="1" dirty="0">
                <a:ln w="22225">
                  <a:solidFill>
                    <a:schemeClr val="accent2"/>
                  </a:solidFill>
                  <a:prstDash val="solid"/>
                </a:ln>
                <a:solidFill>
                  <a:schemeClr val="accent2">
                    <a:lumMod val="40000"/>
                    <a:lumOff val="60000"/>
                  </a:schemeClr>
                </a:solidFill>
                <a:cs typeface="2  Nazanin" panose="00000400000000000000" pitchFamily="2" charset="-78"/>
              </a:rPr>
              <a:t>وجود شعور وآگاهی</a:t>
            </a:r>
            <a:endParaRPr lang="en-US" b="1" dirty="0">
              <a:ln w="22225">
                <a:solidFill>
                  <a:schemeClr val="accent2"/>
                </a:solidFill>
                <a:prstDash val="solid"/>
              </a:ln>
              <a:solidFill>
                <a:schemeClr val="accent2">
                  <a:lumMod val="40000"/>
                  <a:lumOff val="60000"/>
                </a:schemeClr>
              </a:solidFill>
              <a:cs typeface="2  Nazanin" panose="00000400000000000000" pitchFamily="2" charset="-78"/>
            </a:endParaRPr>
          </a:p>
          <a:p>
            <a:pPr marL="0" indent="0" algn="r" rtl="1">
              <a:buNone/>
            </a:pPr>
            <a:r>
              <a:rPr lang="fa-IR" dirty="0" smtClean="0">
                <a:cs typeface="2  Nazanin" panose="00000400000000000000" pitchFamily="2" charset="-78"/>
              </a:rPr>
              <a:t>ب</a:t>
            </a:r>
            <a:r>
              <a:rPr lang="fa-IR" dirty="0">
                <a:cs typeface="2  Nazanin" panose="00000400000000000000" pitchFamily="2" charset="-78"/>
              </a:rPr>
              <a:t>) انجام خیرات و طلب آمرزش برای گذشتگان </a:t>
            </a:r>
            <a:r>
              <a:rPr lang="fa-IR" dirty="0" smtClean="0">
                <a:cs typeface="2  Nazanin" panose="00000400000000000000" pitchFamily="2" charset="-78"/>
              </a:rPr>
              <a:t>:</a:t>
            </a:r>
            <a:r>
              <a:rPr lang="fa-IR" b="1" dirty="0">
                <a:ln w="22225">
                  <a:solidFill>
                    <a:schemeClr val="accent2"/>
                  </a:solidFill>
                  <a:prstDash val="solid"/>
                </a:ln>
                <a:solidFill>
                  <a:schemeClr val="accent2">
                    <a:lumMod val="40000"/>
                    <a:lumOff val="60000"/>
                  </a:schemeClr>
                </a:solidFill>
                <a:cs typeface="2  Nazanin" panose="00000400000000000000" pitchFamily="2" charset="-78"/>
              </a:rPr>
              <a:t>وجود ارتباط میان عالم برزخ </a:t>
            </a:r>
            <a:r>
              <a:rPr lang="fa-IR" b="1" dirty="0" smtClean="0">
                <a:ln w="22225">
                  <a:solidFill>
                    <a:schemeClr val="accent2"/>
                  </a:solidFill>
                  <a:prstDash val="solid"/>
                </a:ln>
                <a:solidFill>
                  <a:schemeClr val="accent2">
                    <a:lumMod val="40000"/>
                    <a:lumOff val="60000"/>
                  </a:schemeClr>
                </a:solidFill>
                <a:cs typeface="2  Nazanin" panose="00000400000000000000" pitchFamily="2" charset="-78"/>
              </a:rPr>
              <a:t>ودنیا</a:t>
            </a:r>
            <a:endParaRPr lang="fa-IR" dirty="0" smtClean="0">
              <a:cs typeface="2  Nazanin" panose="00000400000000000000" pitchFamily="2" charset="-78"/>
            </a:endParaRPr>
          </a:p>
          <a:p>
            <a:pPr marL="0" indent="0" algn="r" rtl="1">
              <a:buNone/>
            </a:pPr>
            <a:r>
              <a:rPr lang="fa-IR" dirty="0" smtClean="0">
                <a:cs typeface="2  Nazanin" panose="00000400000000000000" pitchFamily="2" charset="-78"/>
              </a:rPr>
              <a:t>ج</a:t>
            </a:r>
            <a:r>
              <a:rPr lang="fa-IR" dirty="0">
                <a:cs typeface="2  Nazanin" panose="00000400000000000000" pitchFamily="2" charset="-78"/>
              </a:rPr>
              <a:t>) زیارت قبور </a:t>
            </a:r>
            <a:r>
              <a:rPr lang="fa-IR" dirty="0" smtClean="0">
                <a:cs typeface="2  Nazanin" panose="00000400000000000000" pitchFamily="2" charset="-78"/>
              </a:rPr>
              <a:t>درگذشتگان:</a:t>
            </a:r>
            <a:r>
              <a:rPr lang="fa-IR" dirty="0">
                <a:ln w="0"/>
                <a:solidFill>
                  <a:srgbClr val="FF0000"/>
                </a:solidFill>
                <a:effectLst>
                  <a:outerShdw blurRad="38100" dist="19050" dir="2700000" algn="tl" rotWithShape="0">
                    <a:schemeClr val="dk1">
                      <a:alpha val="40000"/>
                    </a:schemeClr>
                  </a:outerShdw>
                </a:effectLst>
                <a:cs typeface="2  Nazanin" panose="00000400000000000000" pitchFamily="2" charset="-78"/>
              </a:rPr>
              <a:t>دریافت پاداش وخیرات بازماندگان </a:t>
            </a:r>
          </a:p>
          <a:p>
            <a:pPr marL="0" indent="0" algn="r" rtl="1">
              <a:buNone/>
            </a:pPr>
            <a:endParaRPr lang="en-US" dirty="0">
              <a:cs typeface="2  Badr" panose="00000700000000000000" pitchFamily="2" charset="-78"/>
            </a:endParaRPr>
          </a:p>
        </p:txBody>
      </p:sp>
      <p:sp>
        <p:nvSpPr>
          <p:cNvPr id="4" name="Rounded Rectangle 3"/>
          <p:cNvSpPr/>
          <p:nvPr/>
        </p:nvSpPr>
        <p:spPr>
          <a:xfrm>
            <a:off x="8288593" y="294968"/>
            <a:ext cx="3480619" cy="5604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ln w="0"/>
                <a:solidFill>
                  <a:schemeClr val="tx1"/>
                </a:solidFill>
                <a:effectLst>
                  <a:outerShdw blurRad="38100" dist="19050" dir="2700000" algn="tl" rotWithShape="0">
                    <a:schemeClr val="dk1">
                      <a:alpha val="40000"/>
                    </a:schemeClr>
                  </a:outerShdw>
                </a:effectLst>
              </a:rPr>
              <a:t>اندیشه وتحقیق</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108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314" y="347319"/>
            <a:ext cx="9603275" cy="1049235"/>
          </a:xfrm>
        </p:spPr>
        <p:txBody>
          <a:bodyPr/>
          <a:lstStyle/>
          <a:p>
            <a:endParaRPr lang="en-US" dirty="0"/>
          </a:p>
        </p:txBody>
      </p:sp>
      <p:sp>
        <p:nvSpPr>
          <p:cNvPr id="3" name="Content Placeholder 2"/>
          <p:cNvSpPr>
            <a:spLocks noGrp="1"/>
          </p:cNvSpPr>
          <p:nvPr>
            <p:ph idx="1"/>
          </p:nvPr>
        </p:nvSpPr>
        <p:spPr>
          <a:xfrm>
            <a:off x="326571" y="1396554"/>
            <a:ext cx="10728283" cy="4089846"/>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r" rtl="1">
              <a:buNone/>
            </a:pPr>
            <a:r>
              <a:rPr lang="fa-IR" sz="24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سخن گفتن حضرت علی  با مردگان! </a:t>
            </a:r>
            <a:endParaRPr lang="fa-IR" sz="24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endParaRPr>
          </a:p>
          <a:p>
            <a:pPr marL="0" indent="0" algn="r" rtl="1">
              <a:buNone/>
            </a:pPr>
            <a:r>
              <a:rPr lang="fa-IR" sz="24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حضرت </a:t>
            </a:r>
            <a:r>
              <a:rPr lang="fa-IR" sz="24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علی  در راه بازگشت از جنگ صفین به قبرستانی رسیدند. در این هنگام، رو به سوی قبرها کردند و فرمودند: «... ای آرمیدگان در خانه های هراسناک، ای اهل غربت و تنهایی، ای فرو رفتگان در وحشت، شما در رفتن بر ما پیشی گرفتید و ما از پی شما می آییم و به شما ملحق می شویم؛ اما خانه هایی از خود به جای گذاشتید که پس از شما در آن مسکن گزیدند؛ همسرانتان ازدواج کردند و اموالتان میان وارثان تقسیم شد. اینها خبرهایی بود که ما داشتیم، شما چه خبری برای ما دارید؟» </a:t>
            </a:r>
            <a:r>
              <a:rPr lang="fa-IR" sz="24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سپس </a:t>
            </a:r>
            <a:r>
              <a:rPr lang="fa-IR" sz="24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به یاران خود نگاه کردند و فرمودند: «اگر به آنان اجازه سخن گفتن داده می شد، خبر می </a:t>
            </a:r>
            <a:r>
              <a:rPr lang="fa-IR" sz="24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دادند</a:t>
            </a:r>
            <a:r>
              <a:rPr lang="fa-IR" sz="24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 و می گفتند</a:t>
            </a:r>
            <a:r>
              <a:rPr lang="fa-IR" sz="28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 </a:t>
            </a:r>
            <a:r>
              <a:rPr lang="fa-IR" sz="24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یقینا</a:t>
            </a:r>
            <a:r>
              <a:rPr lang="fa-IR" sz="24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 بهترین </a:t>
            </a:r>
            <a:r>
              <a:rPr lang="fa-IR" sz="2400" dirty="0">
                <a:ln w="0"/>
                <a:solidFill>
                  <a:schemeClr val="tx1"/>
                </a:solidFill>
                <a:effectLst>
                  <a:outerShdw blurRad="38100" dist="19050" dir="2700000" algn="tl" rotWithShape="0">
                    <a:schemeClr val="dk1">
                      <a:alpha val="40000"/>
                    </a:schemeClr>
                  </a:outerShdw>
                </a:effectLst>
                <a:cs typeface="2  Nazanin" panose="00000400000000000000" pitchFamily="2" charset="-78"/>
              </a:rPr>
              <a:t>توشه [برای ابدیت] </a:t>
            </a:r>
            <a:r>
              <a:rPr lang="fa-IR" sz="24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تقواست.حکمتً </a:t>
            </a:r>
            <a:r>
              <a:rPr lang="fa-IR" dirty="0" smtClean="0">
                <a:cs typeface="2  Nazanin" panose="00000400000000000000" pitchFamily="2" charset="-78"/>
              </a:rPr>
              <a:t>130 </a:t>
            </a:r>
            <a:r>
              <a:rPr lang="fa-IR" dirty="0">
                <a:cs typeface="2  Nazanin" panose="00000400000000000000" pitchFamily="2" charset="-78"/>
              </a:rPr>
              <a:t>نهج البلاغه، </a:t>
            </a:r>
            <a:endParaRPr lang="en-US" dirty="0">
              <a:cs typeface="2  Nazanin" panose="00000400000000000000" pitchFamily="2" charset="-78"/>
            </a:endParaRPr>
          </a:p>
        </p:txBody>
      </p:sp>
      <p:sp>
        <p:nvSpPr>
          <p:cNvPr id="4" name="Rounded Rectangle 3"/>
          <p:cNvSpPr/>
          <p:nvPr/>
        </p:nvSpPr>
        <p:spPr>
          <a:xfrm>
            <a:off x="7506929" y="347319"/>
            <a:ext cx="368066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smtClean="0">
                <a:ln w="0"/>
                <a:solidFill>
                  <a:schemeClr val="tx1"/>
                </a:solidFill>
                <a:effectLst>
                  <a:outerShdw blurRad="38100" dist="19050" dir="2700000" algn="tl" rotWithShape="0">
                    <a:schemeClr val="dk1">
                      <a:alpha val="40000"/>
                    </a:schemeClr>
                  </a:outerShdw>
                </a:effectLst>
              </a:rPr>
              <a:t>بیشتر بدانیم</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02008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Walpapers.jpg"/>
          <p:cNvPicPr>
            <a:picLocks noChangeAspect="1"/>
          </p:cNvPicPr>
          <p:nvPr/>
        </p:nvPicPr>
        <p:blipFill>
          <a:blip r:embed="rId2"/>
          <a:stretch>
            <a:fillRect/>
          </a:stretch>
        </p:blipFill>
        <p:spPr>
          <a:xfrm>
            <a:off x="1628502" y="0"/>
            <a:ext cx="9971315" cy="6000330"/>
          </a:xfrm>
          <a:prstGeom prst="rect">
            <a:avLst/>
          </a:prstGeom>
        </p:spPr>
      </p:pic>
      <p:sp>
        <p:nvSpPr>
          <p:cNvPr id="8" name="Title 7"/>
          <p:cNvSpPr>
            <a:spLocks noGrp="1"/>
          </p:cNvSpPr>
          <p:nvPr>
            <p:ph type="title"/>
          </p:nvPr>
        </p:nvSpPr>
        <p:spPr>
          <a:xfrm>
            <a:off x="1523999" y="195943"/>
            <a:ext cx="9853749" cy="4258491"/>
          </a:xfrm>
        </p:spPr>
        <p:txBody>
          <a:bodyPr>
            <a:normAutofit/>
          </a:bodyPr>
          <a:lstStyle/>
          <a:p>
            <a:pPr algn="r" rtl="1"/>
            <a:r>
              <a:rPr lang="en-US" sz="1800" dirty="0">
                <a:solidFill>
                  <a:srgbClr val="7030A0"/>
                </a:solidFill>
              </a:rPr>
              <a:t> </a:t>
            </a:r>
            <a:r>
              <a:rPr lang="fa-IR" sz="1600" dirty="0"/>
              <a:t>2</a:t>
            </a:r>
            <a:r>
              <a:rPr lang="fa-IR" sz="1600" dirty="0">
                <a:cs typeface="2  Koodak" pitchFamily="2" charset="-78"/>
              </a:rPr>
              <a:t> : برزخ چيست؟ </a:t>
            </a:r>
            <a:r>
              <a:rPr lang="fa-IR" sz="1600" dirty="0">
                <a:solidFill>
                  <a:srgbClr val="7030A0"/>
                </a:solidFill>
                <a:cs typeface="2  Koodak" pitchFamily="2" charset="-78"/>
              </a:rPr>
              <a:t>ج : عالم برزخ ميان زنگي دنيايي و حيات اخروي قرار دارد و آدميان پس از مرگ وارد آن ميشوند وتا قيامت در آنجا ميمانند و در صورتي كه نيكوكار باشند از لذت هاي آن برخوردار و اگر بدكار وشقي باشند از رنج ها و درد هاي آن متامل ميگردند.</a:t>
            </a:r>
            <a:br>
              <a:rPr lang="fa-IR" sz="1600" dirty="0">
                <a:solidFill>
                  <a:srgbClr val="7030A0"/>
                </a:solidFill>
                <a:cs typeface="2  Koodak" pitchFamily="2" charset="-78"/>
              </a:rPr>
            </a:br>
            <a:r>
              <a:rPr lang="fa-IR" sz="1600" dirty="0">
                <a:cs typeface="2  Koodak" pitchFamily="2" charset="-78"/>
              </a:rPr>
              <a:t>3 : دو مورد از ويژگي هاي عالم برزخ را بگوييد! </a:t>
            </a:r>
            <a:r>
              <a:rPr lang="fa-IR" sz="1600" dirty="0">
                <a:solidFill>
                  <a:srgbClr val="7030A0"/>
                </a:solidFill>
                <a:cs typeface="2  Koodak" pitchFamily="2" charset="-78"/>
              </a:rPr>
              <a:t>ج 1 : بدن حیات خود را ز دست میدهد اما روح همچنان به فعالیتش ادامه میدهد. 2 :  ارتباط انسان در عالم برزخ با دنیا، پس از مرگ نیز همچنان برقرار است.</a:t>
            </a:r>
            <a:br>
              <a:rPr lang="fa-IR" sz="1600" dirty="0">
                <a:solidFill>
                  <a:srgbClr val="7030A0"/>
                </a:solidFill>
                <a:cs typeface="2  Koodak" pitchFamily="2" charset="-78"/>
              </a:rPr>
            </a:br>
            <a:r>
              <a:rPr lang="fa-IR" sz="1600" dirty="0">
                <a:solidFill>
                  <a:srgbClr val="7030A0"/>
                </a:solidFill>
                <a:cs typeface="2  Koodak" pitchFamily="2" charset="-78"/>
              </a:rPr>
              <a:t>4</a:t>
            </a:r>
            <a:r>
              <a:rPr lang="fa-IR" sz="1600" dirty="0">
                <a:cs typeface="2  Koodak" pitchFamily="2" charset="-78"/>
              </a:rPr>
              <a:t> : آثار ماتقدم را بگوييد! </a:t>
            </a:r>
            <a:r>
              <a:rPr lang="fa-IR" sz="1600" dirty="0">
                <a:solidFill>
                  <a:srgbClr val="7030A0"/>
                </a:solidFill>
                <a:cs typeface="2  Koodak" pitchFamily="2" charset="-78"/>
              </a:rPr>
              <a:t>ج :آثار و نتایج برخی از اعمال، محدود ب دوران زندگی انسان است و با مرگ، پرونده ی این اعمال بسته میشود </a:t>
            </a:r>
            <a:br>
              <a:rPr lang="fa-IR" sz="1600" dirty="0">
                <a:solidFill>
                  <a:srgbClr val="7030A0"/>
                </a:solidFill>
                <a:cs typeface="2  Koodak" pitchFamily="2" charset="-78"/>
              </a:rPr>
            </a:br>
            <a:r>
              <a:rPr lang="fa-IR" sz="1600" dirty="0">
                <a:cs typeface="2  Koodak" pitchFamily="2" charset="-78"/>
              </a:rPr>
              <a:t>5 : آثار ماتاخر را توضيح دهيد! </a:t>
            </a:r>
            <a:r>
              <a:rPr lang="fa-IR" sz="1600" dirty="0">
                <a:solidFill>
                  <a:srgbClr val="7030A0"/>
                </a:solidFill>
                <a:cs typeface="2  Koodak" pitchFamily="2" charset="-78"/>
              </a:rPr>
              <a:t>ج: بسیاری از اعمال آثارشان حتی بعد از حیات ما نیز باقی میماند؛ یعنی حتی با مرگ </a:t>
            </a:r>
            <a:r>
              <a:rPr lang="en-US" sz="1600" dirty="0">
                <a:solidFill>
                  <a:srgbClr val="7030A0"/>
                </a:solidFill>
                <a:cs typeface="2  Koodak" pitchFamily="2" charset="-78"/>
              </a:rPr>
              <a:t/>
            </a:r>
            <a:br>
              <a:rPr lang="en-US" sz="1600" dirty="0">
                <a:solidFill>
                  <a:srgbClr val="7030A0"/>
                </a:solidFill>
                <a:cs typeface="2  Koodak" pitchFamily="2" charset="-78"/>
              </a:rPr>
            </a:br>
            <a:r>
              <a:rPr lang="fa-IR" sz="1600" dirty="0">
                <a:solidFill>
                  <a:srgbClr val="7030A0"/>
                </a:solidFill>
                <a:cs typeface="2  Koodak" pitchFamily="2" charset="-78"/>
              </a:rPr>
              <a:t>انسان نیز پرونده آن عمل همچنان گشوده است.</a:t>
            </a:r>
            <a:br>
              <a:rPr lang="fa-IR" sz="1600" dirty="0">
                <a:solidFill>
                  <a:srgbClr val="7030A0"/>
                </a:solidFill>
                <a:cs typeface="2  Koodak" pitchFamily="2" charset="-78"/>
              </a:rPr>
            </a:br>
            <a:r>
              <a:rPr lang="fa-IR" sz="1600" dirty="0">
                <a:cs typeface="2  Koodak" pitchFamily="2" charset="-78"/>
              </a:rPr>
              <a:t>6:سه مورد از رفتار هايي ك باعث سنگين تر شدن  پرونده گناهان فرد ميشود را بنويسد! </a:t>
            </a:r>
            <a:r>
              <a:rPr lang="fa-IR" sz="1600" dirty="0">
                <a:solidFill>
                  <a:srgbClr val="7030A0"/>
                </a:solidFill>
                <a:cs typeface="2  Koodak" pitchFamily="2" charset="-78"/>
              </a:rPr>
              <a:t>ج:مدسازی های غلط،تولید و نشر مطالب نامناسب وغیراخلاقی،ایجاد یا تقویت آداب ورسوم غلط در امر ازدواج</a:t>
            </a:r>
            <a:br>
              <a:rPr lang="fa-IR" sz="1600" dirty="0">
                <a:solidFill>
                  <a:srgbClr val="7030A0"/>
                </a:solidFill>
                <a:cs typeface="2  Koodak" pitchFamily="2" charset="-78"/>
              </a:rPr>
            </a:br>
            <a:r>
              <a:rPr lang="fa-IR" sz="1600" dirty="0">
                <a:cs typeface="2  Koodak" pitchFamily="2" charset="-78"/>
              </a:rPr>
              <a:t>7 : رسول خدا درباره ي رفتارهايي ك باعث سنگيني پرونده ي گناهان ميشود چه ميفرماييد؟ </a:t>
            </a:r>
            <a:r>
              <a:rPr lang="fa-IR" sz="1600" dirty="0">
                <a:solidFill>
                  <a:srgbClr val="7030A0"/>
                </a:solidFill>
                <a:cs typeface="2  Koodak" pitchFamily="2" charset="-78"/>
              </a:rPr>
              <a:t>ج: هرکس سنت و روش نیکی را در جامعه جاری سازد، تا وقتی ک در دنیا مردمی به آن سنت عمل میکنند، ثواب آن اعمال را ب حساب این شخص هم میگذارند، بدون اینکه از اجر انجام دهنده ی آن کم کنند و هر کس سنت زشتی را در بین مردم مرسوم کند، تا وقتی که مردمی بدان عمل کنند، گناه آن را به حساب او نیز میگذارد، بدون اینکه از گناه عامل آن، کم کنند!</a:t>
            </a:r>
            <a:br>
              <a:rPr lang="fa-IR" sz="1600" dirty="0">
                <a:solidFill>
                  <a:srgbClr val="7030A0"/>
                </a:solidFill>
                <a:cs typeface="2  Koodak" pitchFamily="2" charset="-78"/>
              </a:rPr>
            </a:br>
            <a:r>
              <a:rPr lang="fa-IR" sz="1600" dirty="0">
                <a:cs typeface="2  Koodak" pitchFamily="2" charset="-78"/>
              </a:rPr>
              <a:t>8 : سه مورد از اعمال خيري ك بازماندگان براي درگذشتگان انجام ميدهند را نام ببريد! </a:t>
            </a:r>
            <a:r>
              <a:rPr lang="fa-IR" sz="1600" dirty="0">
                <a:solidFill>
                  <a:srgbClr val="7030A0"/>
                </a:solidFill>
                <a:cs typeface="2  Koodak" pitchFamily="2" charset="-78"/>
              </a:rPr>
              <a:t>ج:طلب مغفرت،دعای خیر و انفاق برای آنان</a:t>
            </a:r>
            <a:br>
              <a:rPr lang="fa-IR" sz="1600" dirty="0">
                <a:solidFill>
                  <a:srgbClr val="7030A0"/>
                </a:solidFill>
                <a:cs typeface="2  Koodak" pitchFamily="2" charset="-78"/>
              </a:rPr>
            </a:br>
            <a:r>
              <a:rPr lang="fa-IR" sz="1600" dirty="0">
                <a:cs typeface="2  Koodak" pitchFamily="2" charset="-78"/>
              </a:rPr>
              <a:t>9 :بر حسب سخن امام كاظم بگوييد آیا مومن بعد از مرگ به دیدار خانواده خویش می آید؟</a:t>
            </a:r>
            <a:r>
              <a:rPr lang="fa-IR" sz="1600" dirty="0">
                <a:solidFill>
                  <a:srgbClr val="7030A0"/>
                </a:solidFill>
                <a:cs typeface="2  Koodak" pitchFamily="2" charset="-78"/>
              </a:rPr>
              <a:t> ج:آري برحسب مقدار فضیلت هایشان. برخی از آنان هر روز و برخی هر دوروز و برخی هر سه روز و کمترین آنان هرجمعه</a:t>
            </a:r>
            <a:br>
              <a:rPr lang="fa-IR" sz="1600" dirty="0">
                <a:solidFill>
                  <a:srgbClr val="7030A0"/>
                </a:solidFill>
                <a:cs typeface="2  Koodak" pitchFamily="2" charset="-78"/>
              </a:rPr>
            </a:br>
            <a:r>
              <a:rPr lang="fa-IR" sz="1600" dirty="0">
                <a:cs typeface="2  Koodak" pitchFamily="2" charset="-78"/>
              </a:rPr>
              <a:t>10 :منظور از كلمه توفي در قرآن چيست؟ و به كدام بعد اشاره دارد؟</a:t>
            </a:r>
            <a:r>
              <a:rPr lang="fa-IR" sz="1600" dirty="0">
                <a:solidFill>
                  <a:srgbClr val="7030A0"/>
                </a:solidFill>
                <a:cs typeface="2  Koodak" pitchFamily="2" charset="-78"/>
              </a:rPr>
              <a:t> ج: به معناي تمامي حق خود را دريافت نمودن و اشاره به بعد روحاني! ‍</a:t>
            </a:r>
            <a:endParaRPr lang="fa-IR" sz="1600" dirty="0">
              <a:solidFill>
                <a:srgbClr val="7030A0"/>
              </a:solidFill>
            </a:endParaRPr>
          </a:p>
        </p:txBody>
      </p:sp>
      <p:sp>
        <p:nvSpPr>
          <p:cNvPr id="2" name="Rectangle 1"/>
          <p:cNvSpPr/>
          <p:nvPr/>
        </p:nvSpPr>
        <p:spPr>
          <a:xfrm>
            <a:off x="5521475" y="195943"/>
            <a:ext cx="5612434" cy="369332"/>
          </a:xfrm>
          <a:prstGeom prst="rect">
            <a:avLst/>
          </a:prstGeom>
        </p:spPr>
        <p:txBody>
          <a:bodyPr wrap="none">
            <a:spAutoFit/>
          </a:bodyPr>
          <a:lstStyle/>
          <a:p>
            <a:r>
              <a:rPr lang="fa-IR" dirty="0"/>
              <a:t>1 : برزخ به چه معناست؟ ج : </a:t>
            </a:r>
            <a:r>
              <a:rPr lang="fa-IR" dirty="0">
                <a:solidFill>
                  <a:schemeClr val="accent3">
                    <a:lumMod val="75000"/>
                  </a:schemeClr>
                </a:solidFill>
              </a:rPr>
              <a:t>به معناي فاصله و حايل ميان دو چيز است</a:t>
            </a:r>
          </a:p>
        </p:txBody>
      </p:sp>
    </p:spTree>
    <p:extLst>
      <p:ext uri="{BB962C8B-B14F-4D97-AF65-F5344CB8AC3E}">
        <p14:creationId xmlns:p14="http://schemas.microsoft.com/office/powerpoint/2010/main" val="217970921"/>
      </p:ext>
    </p:extLst>
  </p:cSld>
  <p:clrMapOvr>
    <a:masterClrMapping/>
  </p:clrMapOvr>
  <p:transition>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2191999" cy="6068406"/>
          </a:xfrm>
        </p:spPr>
        <p:txBody>
          <a:bodyPr>
            <a:normAutofit fontScale="92500" lnSpcReduction="20000"/>
          </a:bodyPr>
          <a:lstStyle/>
          <a:p>
            <a:pPr algn="ctr"/>
            <a:r>
              <a:rPr lang="fa-IR" sz="2400" b="1" dirty="0">
                <a:ln w="22225">
                  <a:solidFill>
                    <a:schemeClr val="accent2"/>
                  </a:solidFill>
                  <a:prstDash val="solid"/>
                </a:ln>
                <a:solidFill>
                  <a:schemeClr val="accent2">
                    <a:lumMod val="40000"/>
                    <a:lumOff val="60000"/>
                  </a:schemeClr>
                </a:solidFill>
              </a:rPr>
              <a:t>نمونه سوالات</a:t>
            </a:r>
          </a:p>
          <a:p>
            <a:pPr algn="r"/>
            <a:r>
              <a:rPr lang="fa-IR" b="1" dirty="0">
                <a:effectLst>
                  <a:outerShdw blurRad="38100" dist="38100" dir="2700000" algn="tl">
                    <a:srgbClr val="000000">
                      <a:alpha val="43137"/>
                    </a:srgbClr>
                  </a:outerShdw>
                </a:effectLst>
              </a:rPr>
              <a:t>1ـ قران کریم از وجود عالمی پس از مرگ به نام </a:t>
            </a:r>
            <a:r>
              <a:rPr lang="fa-IR" b="1" dirty="0">
                <a:ln w="0"/>
                <a:solidFill>
                  <a:schemeClr val="accent1"/>
                </a:solidFill>
                <a:effectLst>
                  <a:outerShdw blurRad="38100" dist="25400" dir="5400000" algn="ctr" rotWithShape="0">
                    <a:srgbClr val="6E747A">
                      <a:alpha val="43000"/>
                    </a:srgbClr>
                  </a:outerShdw>
                </a:effectLst>
              </a:rPr>
              <a:t>برزخ </a:t>
            </a:r>
            <a:r>
              <a:rPr lang="fa-IR" b="1" dirty="0">
                <a:solidFill>
                  <a:schemeClr val="tx1">
                    <a:lumMod val="95000"/>
                    <a:lumOff val="5000"/>
                  </a:schemeClr>
                </a:solidFill>
                <a:effectLst>
                  <a:outerShdw blurRad="38100" dist="38100" dir="2700000" algn="tl">
                    <a:srgbClr val="000000">
                      <a:alpha val="43137"/>
                    </a:srgbClr>
                  </a:outerShdw>
                </a:effectLst>
              </a:rPr>
              <a:t>خبر می دهد.</a:t>
            </a:r>
          </a:p>
          <a:p>
            <a:pPr algn="r"/>
            <a:r>
              <a:rPr lang="fa-IR" b="1" dirty="0">
                <a:effectLst>
                  <a:outerShdw blurRad="38100" dist="38100" dir="2700000" algn="tl">
                    <a:srgbClr val="000000">
                      <a:alpha val="43137"/>
                    </a:srgbClr>
                  </a:outerShdw>
                </a:effectLst>
              </a:rPr>
              <a:t>2ـ برزخ در لغت به چه معناست؟ </a:t>
            </a:r>
            <a:r>
              <a:rPr lang="fa-IR" b="1" dirty="0">
                <a:ln w="0"/>
                <a:solidFill>
                  <a:schemeClr val="accent1"/>
                </a:solidFill>
                <a:effectLst>
                  <a:outerShdw blurRad="38100" dist="25400" dir="5400000" algn="ctr" rotWithShape="0">
                    <a:srgbClr val="6E747A">
                      <a:alpha val="43000"/>
                    </a:srgbClr>
                  </a:outerShdw>
                </a:effectLst>
              </a:rPr>
              <a:t>به معنای فاصله و حایل بودن میان دو چیز است.</a:t>
            </a:r>
          </a:p>
          <a:p>
            <a:pPr algn="r"/>
            <a:r>
              <a:rPr lang="fa-IR" b="1" dirty="0">
                <a:effectLst>
                  <a:outerShdw blurRad="38100" dist="38100" dir="2700000" algn="tl">
                    <a:srgbClr val="000000">
                      <a:alpha val="43137"/>
                    </a:srgbClr>
                  </a:outerShdw>
                </a:effectLst>
              </a:rPr>
              <a:t>3ـ توفی را تعریف کنید</a:t>
            </a:r>
            <a:r>
              <a:rPr lang="fa-IR" b="1" dirty="0">
                <a:solidFill>
                  <a:srgbClr val="FF0000"/>
                </a:solidFill>
                <a:effectLst>
                  <a:outerShdw blurRad="38100" dist="38100" dir="2700000" algn="tl">
                    <a:srgbClr val="000000">
                      <a:alpha val="43137"/>
                    </a:srgbClr>
                  </a:outerShdw>
                </a:effectLst>
              </a:rPr>
              <a:t>؟ </a:t>
            </a:r>
            <a:r>
              <a:rPr lang="fa-IR" b="1" dirty="0">
                <a:ln w="0"/>
                <a:solidFill>
                  <a:schemeClr val="accent1"/>
                </a:solidFill>
                <a:effectLst>
                  <a:outerShdw blurRad="38100" dist="25400" dir="5400000" algn="ctr" rotWithShape="0">
                    <a:srgbClr val="6E747A">
                      <a:alpha val="43000"/>
                    </a:srgbClr>
                  </a:outerShdw>
                </a:effectLst>
              </a:rPr>
              <a:t>دریافت تمام و کمال روح توسط فرشتگان را توفی می گویند.</a:t>
            </a:r>
          </a:p>
          <a:p>
            <a:pPr algn="r"/>
            <a:r>
              <a:rPr lang="fa-IR" b="1" dirty="0">
                <a:effectLst>
                  <a:outerShdw blurRad="38100" dist="38100" dir="2700000" algn="tl">
                    <a:srgbClr val="000000">
                      <a:alpha val="43137"/>
                    </a:srgbClr>
                  </a:outerShdw>
                </a:effectLst>
              </a:rPr>
              <a:t> 4ـ پایان این جهان با چه چیزی همراه است؟</a:t>
            </a:r>
            <a:r>
              <a:rPr lang="fa-IR" b="1" dirty="0">
                <a:solidFill>
                  <a:srgbClr val="FF0000"/>
                </a:solidFill>
                <a:effectLst>
                  <a:outerShdw blurRad="38100" dist="38100" dir="2700000" algn="tl">
                    <a:srgbClr val="000000">
                      <a:alpha val="43137"/>
                    </a:srgbClr>
                  </a:outerShdw>
                </a:effectLst>
              </a:rPr>
              <a:t> </a:t>
            </a:r>
            <a:r>
              <a:rPr lang="fa-IR" b="1" dirty="0">
                <a:ln w="0"/>
                <a:solidFill>
                  <a:schemeClr val="accent1"/>
                </a:solidFill>
                <a:effectLst>
                  <a:outerShdw blurRad="38100" dist="25400" dir="5400000" algn="ctr" rotWithShape="0">
                    <a:srgbClr val="6E747A">
                      <a:alpha val="43000"/>
                    </a:srgbClr>
                  </a:outerShdw>
                </a:effectLst>
              </a:rPr>
              <a:t>برپایی قیات</a:t>
            </a:r>
            <a:endParaRPr lang="fa-IR" b="1" dirty="0">
              <a:solidFill>
                <a:srgbClr val="FF0000"/>
              </a:solidFill>
              <a:effectLst>
                <a:outerShdw blurRad="38100" dist="38100" dir="2700000" algn="tl">
                  <a:srgbClr val="000000">
                    <a:alpha val="43137"/>
                  </a:srgbClr>
                </a:outerShdw>
              </a:effectLst>
            </a:endParaRPr>
          </a:p>
          <a:p>
            <a:pPr lvl="1" algn="r"/>
            <a:r>
              <a:rPr lang="fa-IR" b="1" dirty="0">
                <a:solidFill>
                  <a:schemeClr val="tx1">
                    <a:lumMod val="95000"/>
                    <a:lumOff val="5000"/>
                  </a:schemeClr>
                </a:solidFill>
                <a:effectLst>
                  <a:outerShdw blurRad="38100" dist="38100" dir="2700000" algn="tl">
                    <a:srgbClr val="000000">
                      <a:alpha val="43137"/>
                    </a:srgbClr>
                  </a:outerShdw>
                </a:effectLst>
              </a:rPr>
              <a:t>5ـ چه چیزی است که از دنیا به انسان به برزخ می رود واز او جدا نمی شود؟ </a:t>
            </a:r>
            <a:r>
              <a:rPr lang="fa-IR" b="1" dirty="0">
                <a:ln w="0"/>
                <a:solidFill>
                  <a:schemeClr val="accent1"/>
                </a:solidFill>
                <a:effectLst>
                  <a:outerShdw blurRad="38100" dist="25400" dir="5400000" algn="ctr" rotWithShape="0">
                    <a:srgbClr val="6E747A">
                      <a:alpha val="43000"/>
                    </a:srgbClr>
                  </a:outerShdw>
                </a:effectLst>
              </a:rPr>
              <a:t>عمل او</a:t>
            </a:r>
            <a:endParaRPr lang="fa-IR" b="1" dirty="0">
              <a:solidFill>
                <a:srgbClr val="FF0000"/>
              </a:solidFill>
              <a:effectLst>
                <a:outerShdw blurRad="38100" dist="38100" dir="2700000" algn="tl">
                  <a:srgbClr val="000000">
                    <a:alpha val="43137"/>
                  </a:srgbClr>
                </a:outerShdw>
              </a:effectLst>
            </a:endParaRPr>
          </a:p>
          <a:p>
            <a:pPr lvl="1" algn="r"/>
            <a:r>
              <a:rPr lang="fa-IR" b="1" dirty="0">
                <a:solidFill>
                  <a:schemeClr val="tx1">
                    <a:lumMod val="95000"/>
                    <a:lumOff val="5000"/>
                  </a:schemeClr>
                </a:solidFill>
                <a:effectLst>
                  <a:outerShdw blurRad="38100" dist="38100" dir="2700000" algn="tl">
                    <a:srgbClr val="000000">
                      <a:alpha val="43137"/>
                    </a:srgbClr>
                  </a:outerShdw>
                </a:effectLst>
              </a:rPr>
              <a:t>6ـ حضرت علی«ع» در راه بازگشت از جنگ صفین به قبرستانی رسیدند. در این هنگام رو به قبرها کردند و چه فرمودند؟ </a:t>
            </a:r>
            <a:r>
              <a:rPr lang="fa-IR" b="1" dirty="0">
                <a:ln w="0"/>
                <a:solidFill>
                  <a:schemeClr val="accent1"/>
                </a:solidFill>
                <a:effectLst>
                  <a:outerShdw blurRad="38100" dist="25400" dir="5400000" algn="ctr" rotWithShape="0">
                    <a:srgbClr val="6E747A">
                      <a:alpha val="43000"/>
                    </a:srgbClr>
                  </a:outerShdw>
                </a:effectLst>
              </a:rPr>
              <a:t>«... ای آرمیدگان در خاک، ای اهل غربت و تنهایی، ای فرورفتگان در وحشت، شما در رفتن بر ما پیشی گرفتید و ما از پی شما می آییم و به شما ملحق می شویم؛ اما خانه هایی که از خود به جا گذاشتید، پس از شما در آن مسکن گزیدند؛ همسرانتان ازدواج کردند و اموالتان میان وارثان تقسیم شد. اینها خبرهایی بود که داشتیم، شما چه خبری برای ما دارید؟»سپس آن حضرت به یارن خود نگاه کردند و فرمودند: «اگر به آنان اجازه ی سخن گفتن داده می شد، خبر می دادند و می گفتند، یقیقاً بهترین توشه برای ابدیت تقواست».</a:t>
            </a:r>
          </a:p>
          <a:p>
            <a:pPr lvl="1" algn="r"/>
            <a:r>
              <a:rPr lang="fa-IR" b="1" dirty="0">
                <a:solidFill>
                  <a:schemeClr val="tx1"/>
                </a:solidFill>
                <a:effectLst>
                  <a:outerShdw blurRad="38100" dist="38100" dir="2700000" algn="tl">
                    <a:srgbClr val="000000">
                      <a:alpha val="43137"/>
                    </a:srgbClr>
                  </a:outerShdw>
                </a:effectLst>
              </a:rPr>
              <a:t>7ـ اعمال خیري که بازماندگان براي درگذشتگان انجام می دهند در کدام عالم، در وضعیت آنـان مؤثر است؟مثال بزنید؟ </a:t>
            </a:r>
            <a:r>
              <a:rPr lang="fa-IR" b="1" dirty="0">
                <a:ln w="0"/>
                <a:solidFill>
                  <a:schemeClr val="accent1"/>
                </a:solidFill>
                <a:effectLst>
                  <a:outerShdw blurRad="38100" dist="25400" dir="5400000" algn="ctr" rotWithShape="0">
                    <a:srgbClr val="6E747A">
                      <a:alpha val="43000"/>
                    </a:srgbClr>
                  </a:outerShdw>
                </a:effectLst>
              </a:rPr>
              <a:t>علم برزخ:مانند مغفرت و دعای خیر انفاق برای انان و ...</a:t>
            </a:r>
            <a:endParaRPr lang="fa-IR" b="1" dirty="0">
              <a:solidFill>
                <a:srgbClr val="FF0000"/>
              </a:solidFill>
              <a:effectLst>
                <a:outerShdw blurRad="38100" dist="38100" dir="2700000" algn="tl">
                  <a:srgbClr val="000000">
                    <a:alpha val="43137"/>
                  </a:srgbClr>
                </a:outerShdw>
              </a:effectLst>
            </a:endParaRPr>
          </a:p>
          <a:p>
            <a:pPr lvl="1" algn="r"/>
            <a:r>
              <a:rPr lang="fa-IR" b="1" dirty="0">
                <a:solidFill>
                  <a:schemeClr val="tx1"/>
                </a:solidFill>
                <a:effectLst>
                  <a:outerShdw blurRad="38100" dist="38100" dir="2700000" algn="tl">
                    <a:srgbClr val="000000">
                      <a:alpha val="43137"/>
                    </a:srgbClr>
                  </a:outerShdw>
                </a:effectLst>
              </a:rPr>
              <a:t>8ـ وقتی شخصی از امام کاظم«ع» درباره وضع مومنان پس از مرگ پرسید « آیا مومن به دیدار خانواده خویش می اید؟» امام چه فرمود؟ </a:t>
            </a:r>
            <a:r>
              <a:rPr lang="fa-IR" b="1" dirty="0">
                <a:ln w="0"/>
                <a:solidFill>
                  <a:schemeClr val="accent1"/>
                </a:solidFill>
                <a:effectLst>
                  <a:outerShdw blurRad="38100" dist="25400" dir="5400000" algn="ctr" rotWithShape="0">
                    <a:srgbClr val="6E747A">
                      <a:alpha val="43000"/>
                    </a:srgbClr>
                  </a:outerShdw>
                </a:effectLst>
              </a:rPr>
              <a:t>فرمود: آری</a:t>
            </a:r>
          </a:p>
          <a:p>
            <a:pPr lvl="1" algn="r"/>
            <a:r>
              <a:rPr lang="fa-IR" b="1" dirty="0">
                <a:ln w="0"/>
                <a:solidFill>
                  <a:schemeClr val="accent1"/>
                </a:solidFill>
                <a:effectLst>
                  <a:outerShdw blurRad="38100" dist="25400" dir="5400000" algn="ctr" rotWithShape="0">
                    <a:srgbClr val="6E747A">
                      <a:alpha val="43000"/>
                    </a:srgbClr>
                  </a:outerShdw>
                </a:effectLst>
              </a:rPr>
              <a:t>پرسید: چقدر؟ فرمود:«برحسب مقدار فضیلت هایش. برخی از آنان هر روز و برخی هر دو روز و برخی هر سه روز و کمترین انان هر جمعه </a:t>
            </a:r>
          </a:p>
          <a:p>
            <a:pPr lvl="1" algn="r"/>
            <a:r>
              <a:rPr lang="fa-IR" b="1" dirty="0">
                <a:solidFill>
                  <a:schemeClr val="tx1"/>
                </a:solidFill>
                <a:effectLst>
                  <a:outerShdw blurRad="38100" dist="38100" dir="2700000" algn="tl">
                    <a:srgbClr val="000000">
                      <a:alpha val="43137"/>
                    </a:srgbClr>
                  </a:outerShdw>
                </a:effectLst>
              </a:rPr>
              <a:t>9ـ رخداد بزرگ قیامت که در آیات از قرآن کریم ترسیم شده است در چند مرحله انجام می گیرد؟ </a:t>
            </a:r>
            <a:r>
              <a:rPr lang="fa-IR" b="1" dirty="0">
                <a:ln w="0"/>
                <a:solidFill>
                  <a:schemeClr val="accent1"/>
                </a:solidFill>
                <a:effectLst>
                  <a:outerShdw blurRad="38100" dist="25400" dir="5400000" algn="ctr" rotWithShape="0">
                    <a:srgbClr val="6E747A">
                      <a:alpha val="43000"/>
                    </a:srgbClr>
                  </a:outerShdw>
                </a:effectLst>
              </a:rPr>
              <a:t>دومرحله که در هر مرحله وقایع خاصی ر می دهد.</a:t>
            </a:r>
          </a:p>
          <a:p>
            <a:pPr lvl="1" algn="r"/>
            <a:r>
              <a:rPr lang="fa-IR" b="1" dirty="0">
                <a:solidFill>
                  <a:schemeClr val="tx1"/>
                </a:solidFill>
                <a:effectLst>
                  <a:outerShdw blurRad="38100" dist="38100" dir="2700000" algn="tl">
                    <a:srgbClr val="000000">
                      <a:alpha val="43137"/>
                    </a:srgbClr>
                  </a:outerShdw>
                </a:effectLst>
              </a:rPr>
              <a:t>10ـ از حوادث مربوط به مرحلۀ اول قیامت شنیده شدن صدای مهیب را توضیح دهید؟ </a:t>
            </a:r>
            <a:r>
              <a:rPr lang="fa-IR" b="1" dirty="0">
                <a:ln w="0"/>
                <a:solidFill>
                  <a:schemeClr val="accent1"/>
                </a:solidFill>
                <a:effectLst>
                  <a:outerShdw blurRad="38100" dist="25400" dir="5400000" algn="ctr" rotWithShape="0">
                    <a:srgbClr val="6E747A">
                      <a:alpha val="43000"/>
                    </a:srgbClr>
                  </a:outerShdw>
                </a:effectLst>
              </a:rPr>
              <a:t>صدایی مهیب آسمان ها و زمین را فرا می گیرد و این اتفاق چنان ناگهانی رخ می دهد که همه را غافگیر می کند. </a:t>
            </a:r>
          </a:p>
          <a:p>
            <a:pPr lvl="1" algn="r"/>
            <a:endParaRPr lang="fa-IR" b="1" dirty="0">
              <a:solidFill>
                <a:schemeClr val="tx1"/>
              </a:solidFill>
              <a:effectLst>
                <a:outerShdw blurRad="38100" dist="38100" dir="2700000" algn="tl">
                  <a:srgbClr val="000000">
                    <a:alpha val="43137"/>
                  </a:srgbClr>
                </a:outerShdw>
              </a:effectLst>
            </a:endParaRPr>
          </a:p>
          <a:p>
            <a:pPr lvl="1" algn="r"/>
            <a:endParaRPr lang="fa-IR" dirty="0">
              <a:solidFill>
                <a:schemeClr val="tx1">
                  <a:lumMod val="95000"/>
                  <a:lumOff val="5000"/>
                </a:schemeClr>
              </a:solidFill>
            </a:endParaRPr>
          </a:p>
          <a:p>
            <a:pPr lvl="1" algn="r"/>
            <a:endParaRPr lang="fa-IR" dirty="0">
              <a:solidFill>
                <a:schemeClr val="tx1">
                  <a:lumMod val="95000"/>
                  <a:lumOff val="5000"/>
                </a:schemeClr>
              </a:solidFill>
            </a:endParaRPr>
          </a:p>
          <a:p>
            <a:pPr lvl="1" algn="r"/>
            <a:endParaRPr lang="fa-IR" dirty="0">
              <a:solidFill>
                <a:schemeClr val="tx1">
                  <a:lumMod val="95000"/>
                  <a:lumOff val="5000"/>
                </a:schemeClr>
              </a:solidFill>
            </a:endParaRPr>
          </a:p>
          <a:p>
            <a:pPr algn="r"/>
            <a:endParaRPr lang="en-US" dirty="0"/>
          </a:p>
        </p:txBody>
      </p:sp>
      <p:sp>
        <p:nvSpPr>
          <p:cNvPr id="15" name="Arrow: Striped Right 14"/>
          <p:cNvSpPr/>
          <p:nvPr/>
        </p:nvSpPr>
        <p:spPr>
          <a:xfrm>
            <a:off x="11351630" y="640436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16" name="Action Button: Go Forward or Next 15">
            <a:hlinkClick r:id="" action="ppaction://hlinkshowjump?jump=nextslide" highlightClick="1"/>
          </p:cNvPr>
          <p:cNvSpPr/>
          <p:nvPr/>
        </p:nvSpPr>
        <p:spPr>
          <a:xfrm>
            <a:off x="11463925" y="6529137"/>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7" name="Arrow: Left 16"/>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18" name="Action Button: Go Back or Previous 17">
            <a:hlinkClick r:id="" action="ppaction://hlinkshowjump?jump=previousslide" highlightClick="1"/>
          </p:cNvPr>
          <p:cNvSpPr/>
          <p:nvPr/>
        </p:nvSpPr>
        <p:spPr>
          <a:xfrm>
            <a:off x="228601" y="6529137"/>
            <a:ext cx="397041" cy="188494"/>
          </a:xfrm>
          <a:prstGeom prst="actionButtonBackPrevious">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Action Button: Blank 9">
            <a:hlinkClick r:id="" action="ppaction://hlinkshowjump?jump=previousslide" highlightClick="1"/>
          </p:cNvPr>
          <p:cNvSpPr/>
          <p:nvPr/>
        </p:nvSpPr>
        <p:spPr>
          <a:xfrm>
            <a:off x="-1" y="6264478"/>
            <a:ext cx="973123" cy="570452"/>
          </a:xfrm>
          <a:prstGeom prst="actionButtonBlank">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04247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sp>
        <p:nvSpPr>
          <p:cNvPr id="6" name="Text Placeholder 5"/>
          <p:cNvSpPr>
            <a:spLocks noGrp="1"/>
          </p:cNvSpPr>
          <p:nvPr>
            <p:ph type="body" sz="quarter" idx="3"/>
          </p:nvPr>
        </p:nvSpPr>
        <p:spPr/>
        <p:txBody>
          <a:bodyPr/>
          <a:lstStyle/>
          <a:p>
            <a:endParaRPr lang="en-US"/>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169026" y="1"/>
            <a:ext cx="5783488" cy="6152606"/>
          </a:xfrm>
        </p:spPr>
      </p:pic>
      <p:pic>
        <p:nvPicPr>
          <p:cNvPr id="11" name="Content Placeholder 10"/>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300446" y="0"/>
            <a:ext cx="5795554" cy="6152607"/>
          </a:xfrm>
        </p:spPr>
      </p:pic>
      <p:pic>
        <p:nvPicPr>
          <p:cNvPr id="12" name="0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62200" y="170301"/>
            <a:ext cx="609600" cy="609600"/>
          </a:xfrm>
          <a:prstGeom prst="rect">
            <a:avLst/>
          </a:prstGeom>
        </p:spPr>
      </p:pic>
    </p:spTree>
    <p:extLst>
      <p:ext uri="{BB962C8B-B14F-4D97-AF65-F5344CB8AC3E}">
        <p14:creationId xmlns:p14="http://schemas.microsoft.com/office/powerpoint/2010/main" val="6567860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5707"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2191999" cy="6858000"/>
          </a:xfrm>
        </p:spPr>
        <p:txBody>
          <a:bodyPr>
            <a:normAutofit lnSpcReduction="10000"/>
          </a:bodyPr>
          <a:lstStyle/>
          <a:p>
            <a:pPr algn="ctr"/>
            <a:r>
              <a:rPr lang="fa-IR" sz="2800" b="1" dirty="0">
                <a:ln>
                  <a:solidFill>
                    <a:srgbClr val="FFFF00"/>
                  </a:solidFill>
                </a:ln>
                <a:solidFill>
                  <a:srgbClr val="FFFF00"/>
                </a:solidFill>
                <a:effectLst>
                  <a:outerShdw blurRad="38100" dist="38100" dir="2700000" algn="tl">
                    <a:srgbClr val="000000">
                      <a:alpha val="43137"/>
                    </a:srgbClr>
                  </a:outerShdw>
                </a:effectLst>
              </a:rPr>
              <a:t>نمونه سوالات</a:t>
            </a: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1.عالم برزخ، میان زندگی دنیایی و حیات اخروی قرار گرفته است؟         </a:t>
            </a:r>
            <a:r>
              <a:rPr lang="fa-IR" b="1" dirty="0">
                <a:ln w="0"/>
                <a:solidFill>
                  <a:schemeClr val="accent1"/>
                </a:solidFill>
                <a:effectLst>
                  <a:outerShdw blurRad="38100" dist="25400" dir="5400000" algn="ctr" rotWithShape="0">
                    <a:srgbClr val="6E747A">
                      <a:alpha val="43000"/>
                    </a:srgbClr>
                  </a:outerShdw>
                </a:effectLst>
              </a:rPr>
              <a:t>صحیح               غلط</a:t>
            </a:r>
            <a:endParaRPr lang="fa-IR" b="1" dirty="0">
              <a:ln>
                <a:solidFill>
                  <a:srgbClr val="FF0000"/>
                </a:solidFill>
              </a:ln>
              <a:solidFill>
                <a:srgbClr val="FF0000"/>
              </a:solidFill>
              <a:effectLst>
                <a:outerShdw blurRad="38100" dist="38100" dir="2700000" algn="tl">
                  <a:srgbClr val="000000">
                    <a:alpha val="43137"/>
                  </a:srgbClr>
                </a:outerShdw>
              </a:effectLst>
            </a:endParaRP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2.آدمیان پس از مرگ وارد کدام عالم می شوند و تا چه زمانی در آنجا می مانند؟</a:t>
            </a:r>
            <a:r>
              <a:rPr lang="fa-IR" b="1" dirty="0">
                <a:ln w="0"/>
                <a:solidFill>
                  <a:schemeClr val="accent1"/>
                </a:solidFill>
                <a:effectLst>
                  <a:outerShdw blurRad="38100" dist="25400" dir="5400000" algn="ctr" rotWithShape="0">
                    <a:srgbClr val="6E747A">
                      <a:alpha val="43000"/>
                    </a:srgbClr>
                  </a:outerShdw>
                </a:effectLst>
              </a:rPr>
              <a:t>وارد عالم برزخ می شوند و تا قیامت در آنجا می مانند.(در ورتی که نیکوکار باشند از لذت های آن برخوردار و  اگر بدکار و شقی باشند، از رنج ها و دردهای آن متالم می گردند.)</a:t>
            </a:r>
            <a:endParaRPr lang="fa-IR" b="1" dirty="0">
              <a:ln>
                <a:solidFill>
                  <a:srgbClr val="FF0000"/>
                </a:solidFill>
              </a:ln>
              <a:solidFill>
                <a:srgbClr val="FF0000"/>
              </a:solidFill>
            </a:endParaRP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3.با توجه به آیات 99 و 100 مومنون«قَالَ رَبِّ ارْجِعُون  لَعَلِّي أَعْمَلُ صَالِحًا فِيمَا تَرَكْتُ كَلَّا إِنَّهَا كَلِمَةٌ هُوَ قَائِلُهَاوَمِنْ وَرَائِهِمْ بَرْزَخٌ إِلَى يَوْمِ يُبْعَثُونَ» به سوالات داده شده، پاسخ دهید:</a:t>
            </a: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الف)آیه به کدام عالم  اشاره دارد؟</a:t>
            </a:r>
            <a:r>
              <a:rPr lang="fa-IR" b="1" dirty="0">
                <a:ln w="0"/>
                <a:solidFill>
                  <a:schemeClr val="accent1"/>
                </a:solidFill>
                <a:effectLst>
                  <a:outerShdw blurRad="38100" dist="25400" dir="5400000" algn="ctr" rotWithShape="0">
                    <a:srgbClr val="6E747A">
                      <a:alpha val="43000"/>
                    </a:srgbClr>
                  </a:outerShdw>
                </a:effectLst>
              </a:rPr>
              <a:t>عالم برزخ </a:t>
            </a:r>
            <a:endParaRPr lang="fa-IR" b="1" dirty="0">
              <a:ln>
                <a:solidFill>
                  <a:srgbClr val="FF0000"/>
                </a:solidFill>
              </a:ln>
              <a:solidFill>
                <a:srgbClr val="FF0000"/>
              </a:solidFill>
              <a:effectLst>
                <a:outerShdw blurRad="38100" dist="38100" dir="2700000" algn="tl">
                  <a:srgbClr val="000000">
                    <a:alpha val="43137"/>
                  </a:srgbClr>
                </a:outerShdw>
              </a:effectLst>
            </a:endParaRP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ب) کدام افراد، هنام وارد شدن به عالم برزخ از خداوند در خواست م نند که به دنیا برگردند؟ چرا؟ </a:t>
            </a:r>
            <a:r>
              <a:rPr lang="fa-IR" b="1" dirty="0">
                <a:ln w="0"/>
                <a:solidFill>
                  <a:schemeClr val="accent1"/>
                </a:solidFill>
                <a:effectLst>
                  <a:outerShdw blurRad="38100" dist="25400" dir="5400000" algn="ctr" rotWithShape="0">
                    <a:srgbClr val="6E747A">
                      <a:alpha val="43000"/>
                    </a:srgbClr>
                  </a:outerShdw>
                </a:effectLst>
              </a:rPr>
              <a:t>کسانی که در این دنیا بدکار و شقی بودند، زیرا که رنج ها و درد های آنها را فرا گرفته و متالم شده اند.</a:t>
            </a:r>
            <a:endParaRPr lang="fa-IR" b="1" dirty="0">
              <a:ln>
                <a:solidFill>
                  <a:srgbClr val="FF0000"/>
                </a:solidFill>
              </a:ln>
              <a:solidFill>
                <a:srgbClr val="FF0000"/>
              </a:solidFill>
              <a:effectLst>
                <a:outerShdw blurRad="38100" dist="38100" dir="2700000" algn="tl">
                  <a:srgbClr val="000000">
                    <a:alpha val="43137"/>
                  </a:srgbClr>
                </a:outerShdw>
              </a:effectLst>
            </a:endParaRP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ج)چا افراد گناهکار گرفتار عذاب برزخی، در خواس بازگشت به دنیا  را دارند؟</a:t>
            </a:r>
            <a:r>
              <a:rPr lang="fa-IR"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تا به قول خودشان عمل صالح انجام دهند و گذشته بد خود را جبران کنند.</a:t>
            </a: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د)آیا در خواست آنها از طرف خداوند پذیرفته می شود؟</a:t>
            </a:r>
            <a:r>
              <a:rPr lang="fa-IR"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خیر خداوند در خواست </a:t>
            </a:r>
            <a:r>
              <a:rPr lang="fa-IR" b="1" dirty="0">
                <a:ln w="0"/>
                <a:solidFill>
                  <a:schemeClr val="accent1"/>
                </a:solidFill>
                <a:effectLst>
                  <a:outerShdw blurRad="38100" dist="25400" dir="5400000" algn="ctr" rotWithShape="0">
                    <a:srgbClr val="6E747A">
                      <a:alpha val="43000"/>
                    </a:srgbClr>
                  </a:outerShdw>
                </a:effectLst>
              </a:rPr>
              <a:t>آن ها را نمیپذیرد و تا روز قیامت در برزخ خواهند ماند.</a:t>
            </a:r>
            <a:endParaRPr lang="fa-IR" b="1" dirty="0">
              <a:ln w="0"/>
              <a:solidFill>
                <a:schemeClr val="accent1"/>
              </a:solidFill>
              <a:effectLst>
                <a:outerShdw blurRad="38100" dist="25400" dir="5400000" algn="ctr" rotWithShape="0">
                  <a:srgbClr val="6E747A">
                    <a:alpha val="43000"/>
                  </a:srgbClr>
                </a:outerShdw>
              </a:effectLst>
              <a:cs typeface="B Nikoo" panose="00000400000000000000" pitchFamily="2" charset="-78"/>
            </a:endParaRPr>
          </a:p>
          <a:p>
            <a:pPr algn="r"/>
            <a:r>
              <a:rPr lang="fa-IR"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 سه مورد از ویژگی های عال برزخ را بنویسید؟ </a:t>
            </a:r>
            <a:r>
              <a:rPr lang="fa-IR" b="1" dirty="0">
                <a:ln w="0"/>
                <a:solidFill>
                  <a:schemeClr val="accent1"/>
                </a:solidFill>
                <a:effectLst>
                  <a:outerShdw blurRad="38100" dist="25400" dir="5400000" algn="ctr" rotWithShape="0">
                    <a:srgbClr val="6E747A">
                      <a:alpha val="43000"/>
                    </a:srgbClr>
                  </a:outerShdw>
                </a:effectLst>
              </a:rPr>
              <a:t>1ـ پس از مرگ،گرچه فعالیت های حیاتی انسان متوقف می شود؛ اما فرشتگان حقیقت وجود انسان را که همان روح است،«توفّی»می کند؛یعنی آن را به طور تمام و کمال دریافت می نمایند.بنابراین اگرچه بدن حیات خود را از دست می دهد؛اما روح همچنان به فعالیتش ادامه می دهد.2ـ در عالم برزخ،انسان با فرشتگان گفت و گو می کند و پاسخشان را می شنود.3.همچنین امور را درک و مشاهده می کند که درک آن ها در دنیا ممکن نبود؛به طور مثال،اعمال را که در دنیا انجام داده است،مشاهده می کند.ـ ارتباط نسان در عالم برزخ با دنیا،پس از مرگ نیز همچنان برقرار است؛بدین معنا که پرونده ی  برخی اعمال انسان با مرگ بسته نمی شود و پیوسته بر آن افزوده می گدد.</a:t>
            </a:r>
            <a:endParaRPr lang="en-US" b="1" dirty="0">
              <a:ln w="0"/>
              <a:solidFill>
                <a:schemeClr val="accent1"/>
              </a:solidFill>
              <a:effectLst>
                <a:outerShdw blurRad="38100" dist="25400" dir="5400000" algn="ctr" rotWithShape="0">
                  <a:srgbClr val="6E747A">
                    <a:alpha val="43000"/>
                  </a:srgbClr>
                </a:outerShdw>
              </a:effectLst>
            </a:endParaRPr>
          </a:p>
          <a:p>
            <a:pPr algn="r"/>
            <a:r>
              <a:rPr lang="fa-IR" b="1" dirty="0">
                <a:solidFill>
                  <a:srgbClr val="FFFF00"/>
                </a:solidFill>
                <a:effectLst>
                  <a:outerShdw blurRad="38100" dist="38100" dir="2700000" algn="tl">
                    <a:srgbClr val="000000">
                      <a:alpha val="43137"/>
                    </a:srgbClr>
                  </a:outerShdw>
                </a:effectLst>
                <a:cs typeface="B Nikoo" panose="00000400000000000000" pitchFamily="2" charset="-78"/>
              </a:rPr>
              <a:t> </a:t>
            </a:r>
            <a:endParaRPr lang="en-US" b="1" dirty="0">
              <a:solidFill>
                <a:srgbClr val="FFFF00"/>
              </a:solidFill>
              <a:effectLst>
                <a:outerShdw blurRad="38100" dist="38100" dir="2700000" algn="tl">
                  <a:srgbClr val="000000">
                    <a:alpha val="43137"/>
                  </a:srgbClr>
                </a:outerShdw>
              </a:effectLst>
              <a:cs typeface="B Nikoo" panose="00000400000000000000" pitchFamily="2" charset="-78"/>
            </a:endParaRPr>
          </a:p>
          <a:p>
            <a:pPr algn="r"/>
            <a:endParaRPr lang="en-US" b="1" dirty="0">
              <a:solidFill>
                <a:srgbClr val="FFFF00"/>
              </a:solidFill>
              <a:effectLst>
                <a:outerShdw blurRad="38100" dist="38100" dir="2700000" algn="tl">
                  <a:srgbClr val="000000">
                    <a:alpha val="43137"/>
                  </a:srgbClr>
                </a:outerShdw>
              </a:effectLst>
              <a:cs typeface="B Nikoo" panose="00000400000000000000" pitchFamily="2" charset="-78"/>
            </a:endParaRPr>
          </a:p>
          <a:p>
            <a:pPr algn="r"/>
            <a:endParaRPr lang="en-US" b="1" dirty="0">
              <a:solidFill>
                <a:srgbClr val="FFFF00"/>
              </a:solidFill>
              <a:effectLst>
                <a:outerShdw blurRad="38100" dist="38100" dir="2700000" algn="tl">
                  <a:srgbClr val="000000">
                    <a:alpha val="43137"/>
                  </a:srgbClr>
                </a:outerShdw>
              </a:effectLst>
              <a:cs typeface="B Nikoo" panose="00000400000000000000" pitchFamily="2" charset="-78"/>
            </a:endParaRPr>
          </a:p>
          <a:p>
            <a:pPr algn="r"/>
            <a:endParaRPr lang="en-US" b="1" dirty="0">
              <a:solidFill>
                <a:srgbClr val="FFFF00"/>
              </a:solidFill>
              <a:effectLst>
                <a:outerShdw blurRad="38100" dist="38100" dir="2700000" algn="tl">
                  <a:srgbClr val="000000">
                    <a:alpha val="43137"/>
                  </a:srgbClr>
                </a:outerShdw>
              </a:effectLst>
              <a:cs typeface="B Nikoo" panose="00000400000000000000" pitchFamily="2" charset="-78"/>
            </a:endParaRPr>
          </a:p>
          <a:p>
            <a:pPr algn="r"/>
            <a:endParaRPr lang="en-US" dirty="0">
              <a:solidFill>
                <a:schemeClr val="bg1"/>
              </a:solidFill>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39405" y="619625"/>
            <a:ext cx="156593" cy="462555"/>
          </a:xfrm>
          <a:prstGeom prst="rect">
            <a:avLst/>
          </a:prstGeom>
        </p:spPr>
      </p:pic>
      <p:sp>
        <p:nvSpPr>
          <p:cNvPr id="10" name="Action Button: Go Forward or Next 9">
            <a:hlinkClick r:id="" action="ppaction://hlinkshowjump?jump=nextslide" highlightClick="1"/>
          </p:cNvPr>
          <p:cNvSpPr/>
          <p:nvPr/>
        </p:nvSpPr>
        <p:spPr>
          <a:xfrm>
            <a:off x="11109819" y="6283354"/>
            <a:ext cx="1082180" cy="574646"/>
          </a:xfrm>
          <a:prstGeom prst="actionButtonForwardNex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1" name="Arrow: Striped Right 10"/>
          <p:cNvSpPr/>
          <p:nvPr/>
        </p:nvSpPr>
        <p:spPr>
          <a:xfrm>
            <a:off x="11351630" y="640436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14" name="Action Button: Go Back or Previous 13">
            <a:hlinkClick r:id="" action="ppaction://hlinkshowjump?jump=previousslide" highlightClick="1"/>
          </p:cNvPr>
          <p:cNvSpPr/>
          <p:nvPr/>
        </p:nvSpPr>
        <p:spPr>
          <a:xfrm>
            <a:off x="0" y="6082018"/>
            <a:ext cx="1375794" cy="775982"/>
          </a:xfrm>
          <a:prstGeom prst="actionButtonBackPrevious">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b="1" dirty="0"/>
          </a:p>
        </p:txBody>
      </p:sp>
      <p:sp>
        <p:nvSpPr>
          <p:cNvPr id="15" name="Arrow: Left 14"/>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16" name="Action Button: Blank 15">
            <a:hlinkClick r:id="" action="ppaction://hlinkshowjump?jump=previousslide" highlightClick="1"/>
          </p:cNvPr>
          <p:cNvSpPr/>
          <p:nvPr/>
        </p:nvSpPr>
        <p:spPr>
          <a:xfrm>
            <a:off x="-1" y="6264478"/>
            <a:ext cx="973123" cy="570452"/>
          </a:xfrm>
          <a:prstGeom prst="actionButtonBlank">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98500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12191999" cy="6857999"/>
          </a:xfrm>
        </p:spPr>
        <p:txBody>
          <a:bodyPr>
            <a:normAutofit lnSpcReduction="10000"/>
          </a:bodyPr>
          <a:lstStyle/>
          <a:p>
            <a:pPr algn="ctr"/>
            <a:r>
              <a:rPr lang="fa-IR" sz="3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نمونه سولات</a:t>
            </a:r>
          </a:p>
          <a:p>
            <a:pPr algn="r"/>
            <a:r>
              <a:rPr lang="fa-IR" b="1" dirty="0">
                <a:ln w="0"/>
                <a:latin typeface="Arial" panose="020B0604020202020204" pitchFamily="34" charset="0"/>
                <a:cs typeface="Arial" panose="020B0604020202020204" pitchFamily="34" charset="0"/>
              </a:rPr>
              <a:t>1.(يَوْمَئِذ) در آیه (يُنَبَّأُ الْإِنْسَانُ يَوْمَئِذٍ  بما قَدَّمَ وَأَخَّرَ) اشاره به چه روزی دارد؟ </a:t>
            </a:r>
            <a:r>
              <a:rPr lang="fa-IR" dirty="0">
                <a:ln w="0"/>
                <a:solidFill>
                  <a:schemeClr val="accent1"/>
                </a:solidFill>
                <a:effectLst>
                  <a:outerShdw blurRad="38100" dist="25400" dir="5400000" algn="ctr" rotWithShape="0">
                    <a:srgbClr val="6E747A">
                      <a:alpha val="43000"/>
                    </a:srgbClr>
                  </a:outerShdw>
                </a:effectLst>
                <a:cs typeface="B Nikoo" panose="00000400000000000000" pitchFamily="2" charset="-78"/>
              </a:rPr>
              <a:t>قیامت</a:t>
            </a:r>
            <a:endParaRPr lang="fa-IR" b="1" dirty="0">
              <a:solidFill>
                <a:schemeClr val="bg1"/>
              </a:solidFill>
              <a:effectLst>
                <a:outerShdw blurRad="38100" dist="38100" dir="2700000" algn="tl">
                  <a:srgbClr val="000000">
                    <a:alpha val="43137"/>
                  </a:srgbClr>
                </a:outerShdw>
              </a:effectLst>
              <a:cs typeface="B Nikoo" panose="00000400000000000000" pitchFamily="2" charset="-78"/>
            </a:endParaRPr>
          </a:p>
          <a:p>
            <a:pPr algn="r"/>
            <a:r>
              <a:rPr lang="fa-IR" b="1" dirty="0">
                <a:ln w="0"/>
                <a:latin typeface="Arial" panose="020B0604020202020204" pitchFamily="34" charset="0"/>
                <a:cs typeface="Arial" panose="020B0604020202020204" pitchFamily="34" charset="0"/>
              </a:rPr>
              <a:t>2.آثار ماتقدم را با ذکر مثال بنویسید؟</a:t>
            </a:r>
            <a:r>
              <a:rPr lang="fa-IR" b="1" dirty="0">
                <a:solidFill>
                  <a:schemeClr val="bg1"/>
                </a:solidFill>
                <a:latin typeface="Arial" panose="020B0604020202020204" pitchFamily="34" charset="0"/>
                <a:cs typeface="Arial" panose="020B0604020202020204" pitchFamily="34" charset="0"/>
              </a:rPr>
              <a:t> </a:t>
            </a:r>
            <a:r>
              <a:rPr lang="fa-IR"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همان گونه که قرآن کریم می فرماید،آثار و نتایج برخی از اعمال، محدود به دوران زندگی انسان است و با مرگ، پرونده این اعمال بسته می شود مثل:اعمالی مانند نماز و روزه</a:t>
            </a:r>
            <a:endParaRPr lang="fa-I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r"/>
            <a:r>
              <a:rPr lang="fa-IR" b="1" dirty="0">
                <a:ln w="0"/>
                <a:latin typeface="Arial" panose="020B0604020202020204" pitchFamily="34" charset="0"/>
                <a:cs typeface="Arial" panose="020B0604020202020204" pitchFamily="34" charset="0"/>
              </a:rPr>
              <a:t>3.آثار ماتاخر را با ذکر مثال بنویسید</a:t>
            </a:r>
            <a:r>
              <a:rPr lang="fa-IR" dirty="0">
                <a:ln w="0"/>
                <a:effectLst>
                  <a:outerShdw blurRad="38100" dist="19050" dir="2700000" algn="tl" rotWithShape="0">
                    <a:schemeClr val="dk1">
                      <a:alpha val="40000"/>
                    </a:schemeClr>
                  </a:outerShdw>
                </a:effectLst>
                <a:cs typeface="B Nikoo" panose="00000400000000000000" pitchFamily="2" charset="-78"/>
              </a:rPr>
              <a:t>؟ </a:t>
            </a:r>
            <a:r>
              <a:rPr lang="fa-IR"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بسیاری از اعمال آثارشان حتی بعد از حیات ما نیز باقی می ماند (آثار ما تأخر)؛یعنی حتی با مرگ انسان نیز پرونده آن عمل هم چنان گشوده است. ماننداگرکسی کتابی را به کسی یا کتابخانه ای هدیه دهد،یا مطلب مفیدی را به دیگران اموزش دهد، ت وقتی که آن کتاب توسط دیگران خوانده می شود و آموزش های وی به دیگران منتقل می شود یا از آن استفاده می شود، در پرونده عمل او پاداش می نویسند و بر حسنات او می افزایند،گرچه خود فرد از دنیا رفته باشد.در مقابل،کسی که راه و رسم غلط و مخالف فرمان الهی را از خود برجای می گذارد، تا وقتی که آثار این راه و رسم غلط در فرد یا جامعه باقی است، گناه در دفتر اعمال وی ثبت می شود و روز به روز برعذاب وی افزوده می شود. مدل سازی های غلط، تولید و نشر مطالب نامناسب و غیر اخلاقی،ایجاد یا تقویت آداب و رسوم غلط در امر ازدواج، ایجاد انحرافات فکری و اخلاقی دردیگران،نمونه هایی ازاعمال ناشایستی است که موجب سنگین شدن پرونده ی گناهان فرد،حتی پس از مرگ وی می شود.</a:t>
            </a:r>
          </a:p>
          <a:p>
            <a:pPr algn="r"/>
            <a:r>
              <a:rPr lang="fa-IR" b="1" dirty="0">
                <a:ln w="0"/>
                <a:latin typeface="Arial" panose="020B0604020202020204" pitchFamily="34" charset="0"/>
                <a:cs typeface="Arial" panose="020B0604020202020204" pitchFamily="34" charset="0"/>
              </a:rPr>
              <a:t>4.کسی که راه و رسم غلط  و مخلف فرمان الهی را از خود برجای بگذارد، تا چه زمان به عذاب وی افزوده می شود؟</a:t>
            </a:r>
            <a:r>
              <a:rPr lang="fa-IR" dirty="0">
                <a:ln w="0"/>
                <a:effectLst>
                  <a:outerShdw blurRad="38100" dist="19050" dir="2700000" algn="tl" rotWithShape="0">
                    <a:schemeClr val="dk1">
                      <a:alpha val="40000"/>
                    </a:schemeClr>
                  </a:outerShdw>
                </a:effectLst>
                <a:cs typeface="B Nikoo" panose="00000400000000000000" pitchFamily="2" charset="-78"/>
              </a:rPr>
              <a:t> </a:t>
            </a:r>
            <a:r>
              <a:rPr lang="fa-IR"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کسی که راه و رسم غلط و مخالف فرمان الهی را از خود برجای می گذارد، تا وقتی که آثار این راه و رسم غلط در فرد یا جامعه باقی است، گناه در دفتر اعمال وی ثبت می شود و روز به روز برعذاب وی افزوده می شود. </a:t>
            </a:r>
          </a:p>
          <a:p>
            <a:pPr algn="r"/>
            <a:r>
              <a:rPr lang="fa-IR" b="1" dirty="0">
                <a:ln w="0"/>
                <a:latin typeface="Arial" panose="020B0604020202020204" pitchFamily="34" charset="0"/>
                <a:cs typeface="Arial" panose="020B0604020202020204" pitchFamily="34" charset="0"/>
              </a:rPr>
              <a:t>5. نمونه هایی از اعمال ناشایستی که موجب سنگین شدن پرونده ی گناهان فرد، حتی پس از مرگ وی می شود را نام ببرید؟ </a:t>
            </a:r>
            <a:r>
              <a:rPr lang="fa-IR"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مدل سازی های غلط، تولید و نشر مطالب نامناسب و غیر اخلاقی،ایجاد یا تقویت آداب و رسوم غلط در امر ازدواج، ایجاد انحرافات فکری و اخلاقی دردیگران،نمونه هایی ازاعمال ناشایستی است که موجب سنگین شدن پرونده ی گناهان فرد،حتی پس از مرگ وی می شود.</a:t>
            </a:r>
            <a:endParaRPr lang="fa-IR" b="1" dirty="0">
              <a:solidFill>
                <a:schemeClr val="bg1"/>
              </a:solidFill>
              <a:effectLst>
                <a:outerShdw blurRad="38100" dist="38100" dir="2700000" algn="tl">
                  <a:srgbClr val="000000">
                    <a:alpha val="43137"/>
                  </a:srgbClr>
                </a:outerShdw>
              </a:effectLst>
              <a:cs typeface="B Nikoo" panose="00000400000000000000" pitchFamily="2" charset="-78"/>
            </a:endParaRPr>
          </a:p>
          <a:p>
            <a:pPr algn="r"/>
            <a:r>
              <a:rPr lang="fa-IR" b="1" dirty="0">
                <a:solidFill>
                  <a:schemeClr val="bg1"/>
                </a:solidFill>
                <a:effectLst>
                  <a:outerShdw blurRad="38100" dist="38100" dir="2700000" algn="tl">
                    <a:srgbClr val="000000">
                      <a:alpha val="43137"/>
                    </a:srgbClr>
                  </a:outerShdw>
                </a:effectLst>
                <a:cs typeface="B Nikoo" panose="00000400000000000000" pitchFamily="2" charset="-78"/>
              </a:rPr>
              <a:t>   </a:t>
            </a:r>
            <a:endParaRPr lang="en-US" b="1" dirty="0">
              <a:ln>
                <a:solidFill>
                  <a:schemeClr val="tx1"/>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Action Button: Go Forward or Next 5">
            <a:hlinkClick r:id="" action="ppaction://hlinkshowjump?jump=nextslide" highlightClick="1"/>
          </p:cNvPr>
          <p:cNvSpPr/>
          <p:nvPr/>
        </p:nvSpPr>
        <p:spPr>
          <a:xfrm>
            <a:off x="11109819" y="6283354"/>
            <a:ext cx="1082180" cy="574646"/>
          </a:xfrm>
          <a:prstGeom prst="actionButtonForwardNex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Arrow: Striped Right 6"/>
          <p:cNvSpPr/>
          <p:nvPr/>
        </p:nvSpPr>
        <p:spPr>
          <a:xfrm>
            <a:off x="11351630" y="640436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8" name="Action Button: Go Back or Previous 7">
            <a:hlinkClick r:id="" action="ppaction://hlinkshowjump?jump=previousslide" highlightClick="1"/>
          </p:cNvPr>
          <p:cNvSpPr/>
          <p:nvPr/>
        </p:nvSpPr>
        <p:spPr>
          <a:xfrm>
            <a:off x="0" y="6082018"/>
            <a:ext cx="1375794" cy="775982"/>
          </a:xfrm>
          <a:prstGeom prst="actionButtonBackPrevious">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Arrow: Left 8"/>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10" name="Action Button: Blank 9">
            <a:hlinkClick r:id="" action="ppaction://hlinkshowjump?jump=previousslide" highlightClick="1"/>
          </p:cNvPr>
          <p:cNvSpPr/>
          <p:nvPr/>
        </p:nvSpPr>
        <p:spPr>
          <a:xfrm>
            <a:off x="-1" y="6264478"/>
            <a:ext cx="973123" cy="570452"/>
          </a:xfrm>
          <a:prstGeom prst="actionButtonBlank">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71242488"/>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1"/>
            <a:ext cx="12191999" cy="6857999"/>
          </a:xfrm>
        </p:spPr>
        <p:txBody>
          <a:bodyPr/>
          <a:lstStyle/>
          <a:p>
            <a:pPr algn="ctr"/>
            <a:r>
              <a:rPr lang="fa-IR" sz="3200" b="1"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نمونه سوالات</a:t>
            </a:r>
          </a:p>
          <a:p>
            <a:pPr algn="r"/>
            <a:r>
              <a:rPr lang="fa-IR" b="1" dirty="0">
                <a:ln w="0"/>
                <a:effectLst>
                  <a:outerShdw blurRad="38100" dist="19050" dir="2700000" algn="tl" rotWithShape="0">
                    <a:schemeClr val="dk1">
                      <a:alpha val="40000"/>
                    </a:schemeClr>
                  </a:outerShdw>
                </a:effectLst>
              </a:rPr>
              <a:t>1.اعمال خیری که بازماندگان برای درگذشتگان انام می دهند در کدام عالم، در وضعیت آنان موثر است؟مثال بزنید؟</a:t>
            </a:r>
            <a:r>
              <a:rPr lang="fa-IR" b="1" dirty="0">
                <a:ln w="0"/>
                <a:solidFill>
                  <a:schemeClr val="accent1"/>
                </a:solidFill>
                <a:effectLst>
                  <a:outerShdw blurRad="38100" dist="25400" dir="5400000" algn="ctr" rotWithShape="0">
                    <a:srgbClr val="6E747A">
                      <a:alpha val="43000"/>
                    </a:srgbClr>
                  </a:outerShdw>
                </a:effectLst>
              </a:rPr>
              <a:t>عالم برزخ-اعمالی مانند طلب مغفرت، دعای خیر و انفاق برای آنان.</a:t>
            </a:r>
          </a:p>
          <a:p>
            <a:pPr algn="r">
              <a:lnSpc>
                <a:spcPct val="200000"/>
              </a:lnSpc>
            </a:pPr>
            <a:r>
              <a:rPr lang="fa-IR" b="1" dirty="0">
                <a:ln w="0"/>
                <a:effectLst>
                  <a:outerShdw blurRad="38100" dist="19050" dir="2700000" algn="tl" rotWithShape="0">
                    <a:schemeClr val="dk1">
                      <a:alpha val="40000"/>
                    </a:schemeClr>
                  </a:outerShdw>
                </a:effectLst>
              </a:rPr>
              <a:t>2.با </a:t>
            </a:r>
            <a:r>
              <a:rPr lang="fa-IR" b="1" dirty="0" smtClean="0">
                <a:ln w="0"/>
                <a:effectLst>
                  <a:outerShdw blurRad="38100" dist="19050" dir="2700000" algn="tl" rotWithShape="0">
                    <a:schemeClr val="dk1">
                      <a:alpha val="40000"/>
                    </a:schemeClr>
                  </a:outerShdw>
                </a:effectLst>
              </a:rPr>
              <a:t>توجه </a:t>
            </a:r>
            <a:r>
              <a:rPr lang="fa-IR" b="1" dirty="0">
                <a:ln w="0"/>
                <a:effectLst>
                  <a:outerShdw blurRad="38100" dist="19050" dir="2700000" algn="tl" rotWithShape="0">
                    <a:schemeClr val="dk1">
                      <a:alpha val="40000"/>
                    </a:schemeClr>
                  </a:outerShdw>
                </a:effectLst>
              </a:rPr>
              <a:t>به عبارت «آنچه پروردگارمان به ما وعده داده بود، حق یافتیم؛ آیا شما نیز آنچه پروردگارتان وعده داده بود، حق یافتید؟» به سوال زیر پاسخ دهید؟</a:t>
            </a:r>
          </a:p>
          <a:p>
            <a:pPr algn="r"/>
            <a:r>
              <a:rPr lang="fa-IR" b="1" dirty="0">
                <a:ln w="0"/>
                <a:effectLst>
                  <a:outerShdw blurRad="38100" dist="19050" dir="2700000" algn="tl" rotWithShape="0">
                    <a:schemeClr val="dk1">
                      <a:alpha val="40000"/>
                    </a:schemeClr>
                  </a:outerShdw>
                </a:effectLst>
              </a:rPr>
              <a:t>الف)این سخن از زبان چه کسی نقل شده است و درکدام جنگ؟ </a:t>
            </a:r>
            <a:r>
              <a:rPr lang="fa-IR" b="1" dirty="0">
                <a:ln w="0"/>
                <a:solidFill>
                  <a:schemeClr val="accent1"/>
                </a:solidFill>
                <a:effectLst>
                  <a:outerShdw blurRad="38100" dist="25400" dir="5400000" algn="ctr" rotWithShape="0">
                    <a:srgbClr val="6E747A">
                      <a:alpha val="43000"/>
                    </a:srgbClr>
                  </a:outerShdw>
                </a:effectLst>
              </a:rPr>
              <a:t>رسول خدا در جنگ بدر</a:t>
            </a:r>
            <a:endParaRPr lang="fa-IR" b="1" dirty="0">
              <a:effectLst>
                <a:outerShdw blurRad="38100" dist="38100" dir="2700000" algn="tl">
                  <a:srgbClr val="000000">
                    <a:alpha val="43137"/>
                  </a:srgbClr>
                </a:outerShdw>
              </a:effectLst>
            </a:endParaRPr>
          </a:p>
          <a:p>
            <a:pPr algn="r">
              <a:lnSpc>
                <a:spcPct val="200000"/>
              </a:lnSpc>
            </a:pPr>
            <a:r>
              <a:rPr lang="fa-IR" b="1" dirty="0">
                <a:ln w="0"/>
                <a:effectLst>
                  <a:outerShdw blurRad="38100" dist="19050" dir="2700000" algn="tl" rotWithShape="0">
                    <a:schemeClr val="dk1">
                      <a:alpha val="40000"/>
                    </a:schemeClr>
                  </a:outerShdw>
                </a:effectLst>
              </a:rPr>
              <a:t>3.عبارت«اگر به آنان اجازه ی سخن گفتن داده می شد،خبر می دادند و می گفتند، یقیقاً بهترین توشه برای ابدیت تقواست» از زبان چه کسی نقل شده و درباره کدام حادثه است؟</a:t>
            </a:r>
            <a:r>
              <a:rPr lang="fa-IR" dirty="0"/>
              <a:t> </a:t>
            </a:r>
            <a:r>
              <a:rPr lang="fa-IR" b="1" dirty="0">
                <a:ln w="0"/>
                <a:solidFill>
                  <a:schemeClr val="accent1"/>
                </a:solidFill>
                <a:effectLst>
                  <a:outerShdw blurRad="38100" dist="25400" dir="5400000" algn="ctr" rotWithShape="0">
                    <a:srgbClr val="6E747A">
                      <a:alpha val="43000"/>
                    </a:srgbClr>
                  </a:outerShdw>
                </a:effectLst>
              </a:rPr>
              <a:t>حضرت علی-خطاب ایان به اهل قبرستان، در راه بازگشت از جنگ صفین</a:t>
            </a:r>
            <a:endParaRPr lang="fa-IR" b="1" dirty="0">
              <a:effectLst>
                <a:outerShdw blurRad="38100" dist="38100" dir="2700000" algn="tl">
                  <a:srgbClr val="000000">
                    <a:alpha val="43137"/>
                  </a:srgbClr>
                </a:outerShdw>
              </a:effectLst>
            </a:endParaRPr>
          </a:p>
          <a:p>
            <a:pPr algn="r">
              <a:lnSpc>
                <a:spcPct val="200000"/>
              </a:lnSpc>
            </a:pPr>
            <a:r>
              <a:rPr lang="fa-IR" b="1" dirty="0">
                <a:ln w="0"/>
                <a:effectLst>
                  <a:outerShdw blurRad="38100" dist="19050" dir="2700000" algn="tl" rotWithShape="0">
                    <a:schemeClr val="dk1">
                      <a:alpha val="40000"/>
                    </a:schemeClr>
                  </a:outerShdw>
                </a:effectLst>
              </a:rPr>
              <a:t>4.طبق فرمایش امام صادق(ع)، هنگامی که مرده ای را در قبر می گذارند، چه چیزی به صورت شخصی بر اوظاهر می شود و به او چه می گوید؟ </a:t>
            </a:r>
            <a:r>
              <a:rPr lang="fa-IR" b="1" dirty="0">
                <a:ln w="0"/>
                <a:solidFill>
                  <a:schemeClr val="accent1"/>
                </a:solidFill>
                <a:effectLst>
                  <a:outerShdw blurRad="38100" dist="25400" dir="5400000" algn="ctr" rotWithShape="0">
                    <a:srgbClr val="6E747A">
                      <a:alpha val="43000"/>
                    </a:srgbClr>
                  </a:outerShdw>
                </a:effectLst>
              </a:rPr>
              <a:t>عمل او-ما(در دنیا) سه چیز بودیم: رزق تو که با پایان یافتن مهلت زندگی ات در دنیا قطع شد[و اینک همراه تو نیست]، خانواده ات که تو را رها کردند و بازگشتند و من که عمل تو هستم و با تو می مانم. آگاه باش که من در میان این سه، در نزد تو از همه بی ارزش تر و سبک تر بودم». </a:t>
            </a:r>
          </a:p>
          <a:p>
            <a:pPr algn="r"/>
            <a:r>
              <a:rPr lang="fa-IR" dirty="0"/>
              <a:t> </a:t>
            </a:r>
            <a:endParaRPr lang="en-US" dirty="0"/>
          </a:p>
        </p:txBody>
      </p:sp>
      <p:sp>
        <p:nvSpPr>
          <p:cNvPr id="6" name="Action Button: Go Forward or Next 5">
            <a:hlinkClick r:id="" action="ppaction://hlinkshowjump?jump=nextslide" highlightClick="1"/>
          </p:cNvPr>
          <p:cNvSpPr/>
          <p:nvPr/>
        </p:nvSpPr>
        <p:spPr>
          <a:xfrm>
            <a:off x="11109819" y="6283354"/>
            <a:ext cx="1082180" cy="574646"/>
          </a:xfrm>
          <a:prstGeom prst="actionButtonForwardNex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Arrow: Striped Right 6"/>
          <p:cNvSpPr/>
          <p:nvPr/>
        </p:nvSpPr>
        <p:spPr>
          <a:xfrm>
            <a:off x="11351630" y="640436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8" name="Action Button: Go Back or Previous 7">
            <a:hlinkClick r:id="" action="ppaction://hlinkshowjump?jump=previousslide" highlightClick="1"/>
          </p:cNvPr>
          <p:cNvSpPr/>
          <p:nvPr/>
        </p:nvSpPr>
        <p:spPr>
          <a:xfrm>
            <a:off x="0" y="6082018"/>
            <a:ext cx="1375794" cy="775982"/>
          </a:xfrm>
          <a:prstGeom prst="actionButtonBackPrevious">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9" name="Arrow: Left 8"/>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10" name="Action Button: Blank 9">
            <a:hlinkClick r:id="" action="ppaction://hlinkshowjump?jump=previousslide" highlightClick="1"/>
          </p:cNvPr>
          <p:cNvSpPr/>
          <p:nvPr/>
        </p:nvSpPr>
        <p:spPr>
          <a:xfrm>
            <a:off x="-1" y="6264478"/>
            <a:ext cx="973123" cy="570452"/>
          </a:xfrm>
          <a:prstGeom prst="actionButtonBlank">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736401"/>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9306"/>
          </a:xfrm>
          <a:prstGeom prst="rect">
            <a:avLst/>
          </a:prstGeom>
        </p:spPr>
      </p:pic>
      <p:sp>
        <p:nvSpPr>
          <p:cNvPr id="3" name="Text Placeholder 2"/>
          <p:cNvSpPr>
            <a:spLocks noGrp="1"/>
          </p:cNvSpPr>
          <p:nvPr>
            <p:ph type="body" idx="1"/>
          </p:nvPr>
        </p:nvSpPr>
        <p:spPr>
          <a:xfrm>
            <a:off x="0" y="0"/>
            <a:ext cx="12192000" cy="6857999"/>
          </a:xfrm>
        </p:spPr>
        <p:txBody>
          <a:bodyPr>
            <a:normAutofit lnSpcReduction="10000"/>
          </a:bodyPr>
          <a:lstStyle/>
          <a:p>
            <a:pPr algn="ctr"/>
            <a:r>
              <a:rPr lang="fa-IR" sz="2400" dirty="0">
                <a:solidFill>
                  <a:srgbClr val="FF0000"/>
                </a:solidFill>
                <a:cs typeface="B Morvarid" panose="00000400000000000000" pitchFamily="2" charset="-78"/>
              </a:rPr>
              <a:t>نمونه سوالات</a:t>
            </a:r>
          </a:p>
          <a:p>
            <a:pPr algn="r"/>
            <a:r>
              <a:rPr lang="fa-IR" b="1" dirty="0">
                <a:effectLst>
                  <a:outerShdw blurRad="38100" dist="38100" dir="2700000" algn="tl">
                    <a:srgbClr val="000000">
                      <a:alpha val="43137"/>
                    </a:srgbClr>
                  </a:outerShdw>
                </a:effectLst>
              </a:rPr>
              <a:t>1</a:t>
            </a:r>
            <a:r>
              <a:rPr lang="fa-IR" b="1" dirty="0">
                <a:effectLst>
                  <a:outerShdw blurRad="38100" dist="38100" dir="2700000" algn="tl">
                    <a:srgbClr val="000000">
                      <a:alpha val="43137"/>
                    </a:srgbClr>
                  </a:outerShdw>
                </a:effectLst>
                <a:cs typeface="B Morvarid" panose="00000400000000000000" pitchFamily="2" charset="-78"/>
              </a:rPr>
              <a:t>ـ قران کریم از وجود عالمی پس از مرگ به نام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برزخ </a:t>
            </a:r>
            <a:r>
              <a:rPr lang="fa-IR" b="1" dirty="0">
                <a:solidFill>
                  <a:schemeClr val="tx1">
                    <a:lumMod val="95000"/>
                    <a:lumOff val="5000"/>
                  </a:schemeClr>
                </a:solidFill>
                <a:effectLst>
                  <a:outerShdw blurRad="38100" dist="38100" dir="2700000" algn="tl">
                    <a:srgbClr val="000000">
                      <a:alpha val="43137"/>
                    </a:srgbClr>
                  </a:outerShdw>
                </a:effectLst>
                <a:cs typeface="B Morvarid" panose="00000400000000000000" pitchFamily="2" charset="-78"/>
              </a:rPr>
              <a:t>خبر می دهد.</a:t>
            </a:r>
          </a:p>
          <a:p>
            <a:pPr algn="r"/>
            <a:r>
              <a:rPr lang="fa-IR" b="1" dirty="0">
                <a:effectLst>
                  <a:outerShdw blurRad="38100" dist="38100" dir="2700000" algn="tl">
                    <a:srgbClr val="000000">
                      <a:alpha val="43137"/>
                    </a:srgbClr>
                  </a:outerShdw>
                </a:effectLst>
              </a:rPr>
              <a:t>2ـ </a:t>
            </a:r>
            <a:r>
              <a:rPr lang="fa-IR" b="1" dirty="0">
                <a:effectLst>
                  <a:outerShdw blurRad="38100" dist="38100" dir="2700000" algn="tl">
                    <a:srgbClr val="000000">
                      <a:alpha val="43137"/>
                    </a:srgbClr>
                  </a:outerShdw>
                </a:effectLst>
                <a:cs typeface="B Morvarid" panose="00000400000000000000" pitchFamily="2" charset="-78"/>
              </a:rPr>
              <a:t>برزخ در لغت به چه معناست؟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به معنای فاصله و حایل بودن میان دو چیز است.</a:t>
            </a:r>
          </a:p>
          <a:p>
            <a:pPr algn="r"/>
            <a:r>
              <a:rPr lang="fa-IR" b="1" dirty="0">
                <a:effectLst>
                  <a:outerShdw blurRad="38100" dist="38100" dir="2700000" algn="tl">
                    <a:srgbClr val="000000">
                      <a:alpha val="43137"/>
                    </a:srgbClr>
                  </a:outerShdw>
                </a:effectLst>
              </a:rPr>
              <a:t>3ـ </a:t>
            </a:r>
            <a:r>
              <a:rPr lang="fa-IR" b="1" dirty="0">
                <a:effectLst>
                  <a:outerShdw blurRad="38100" dist="38100" dir="2700000" algn="tl">
                    <a:srgbClr val="000000">
                      <a:alpha val="43137"/>
                    </a:srgbClr>
                  </a:outerShdw>
                </a:effectLst>
                <a:cs typeface="B Morvarid" panose="00000400000000000000" pitchFamily="2" charset="-78"/>
              </a:rPr>
              <a:t>توفی را تعریف کنید</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 دریافت تمام و کمال روح توسط فرشتگان را توفی می گویند.</a:t>
            </a:r>
          </a:p>
          <a:p>
            <a:pPr algn="r"/>
            <a:r>
              <a:rPr lang="fa-IR" b="1" dirty="0">
                <a:effectLst>
                  <a:outerShdw blurRad="38100" dist="38100" dir="2700000" algn="tl">
                    <a:srgbClr val="000000">
                      <a:alpha val="43137"/>
                    </a:srgbClr>
                  </a:outerShdw>
                </a:effectLst>
              </a:rPr>
              <a:t> 4ـ </a:t>
            </a:r>
            <a:r>
              <a:rPr lang="fa-IR" b="1" dirty="0">
                <a:effectLst>
                  <a:outerShdw blurRad="38100" dist="38100" dir="2700000" algn="tl">
                    <a:srgbClr val="000000">
                      <a:alpha val="43137"/>
                    </a:srgbClr>
                  </a:outerShdw>
                </a:effectLst>
                <a:cs typeface="B Morvarid" panose="00000400000000000000" pitchFamily="2" charset="-78"/>
              </a:rPr>
              <a:t>پایان این جهان با چه چیزی همراه است؟</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 برپایی قیات</a:t>
            </a:r>
          </a:p>
          <a:p>
            <a:pPr lvl="1" algn="r"/>
            <a:r>
              <a:rPr lang="fa-IR" b="1" dirty="0">
                <a:solidFill>
                  <a:schemeClr val="tx1">
                    <a:lumMod val="95000"/>
                    <a:lumOff val="5000"/>
                  </a:schemeClr>
                </a:solidFill>
                <a:effectLst>
                  <a:outerShdw blurRad="38100" dist="38100" dir="2700000" algn="tl">
                    <a:srgbClr val="000000">
                      <a:alpha val="43137"/>
                    </a:srgbClr>
                  </a:outerShdw>
                </a:effectLst>
              </a:rPr>
              <a:t>5ـ </a:t>
            </a:r>
            <a:r>
              <a:rPr lang="fa-IR" b="1" dirty="0">
                <a:solidFill>
                  <a:schemeClr val="tx1">
                    <a:lumMod val="95000"/>
                    <a:lumOff val="5000"/>
                  </a:schemeClr>
                </a:solidFill>
                <a:effectLst>
                  <a:outerShdw blurRad="38100" dist="38100" dir="2700000" algn="tl">
                    <a:srgbClr val="000000">
                      <a:alpha val="43137"/>
                    </a:srgbClr>
                  </a:outerShdw>
                </a:effectLst>
                <a:cs typeface="B Morvarid" panose="00000400000000000000" pitchFamily="2" charset="-78"/>
              </a:rPr>
              <a:t>چه چیزی است که از دنیا به انسان به برزخ می رود واز او جدا نمی شود؟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عمل او</a:t>
            </a:r>
          </a:p>
          <a:p>
            <a:pPr lvl="1" algn="r"/>
            <a:r>
              <a:rPr lang="fa-IR" b="1" dirty="0">
                <a:solidFill>
                  <a:schemeClr val="tx1">
                    <a:lumMod val="95000"/>
                    <a:lumOff val="5000"/>
                  </a:schemeClr>
                </a:solidFill>
                <a:effectLst>
                  <a:outerShdw blurRad="38100" dist="38100" dir="2700000" algn="tl">
                    <a:srgbClr val="000000">
                      <a:alpha val="43137"/>
                    </a:srgbClr>
                  </a:outerShdw>
                </a:effectLst>
              </a:rPr>
              <a:t>6ـ </a:t>
            </a:r>
            <a:r>
              <a:rPr lang="fa-IR" b="1" dirty="0">
                <a:solidFill>
                  <a:schemeClr val="tx1">
                    <a:lumMod val="95000"/>
                    <a:lumOff val="5000"/>
                  </a:schemeClr>
                </a:solidFill>
                <a:effectLst>
                  <a:outerShdw blurRad="38100" dist="38100" dir="2700000" algn="tl">
                    <a:srgbClr val="000000">
                      <a:alpha val="43137"/>
                    </a:srgbClr>
                  </a:outerShdw>
                </a:effectLst>
                <a:cs typeface="B Morvarid" panose="00000400000000000000" pitchFamily="2" charset="-78"/>
              </a:rPr>
              <a:t>حضرت علی«ع» در راه بازگشت از جنگ صفین به قبرستانی رسیدند. در این هنگام رو به قبرها کردند و چه فرمودند؟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 ای آرمیدگان در خاک، ای اهل غربت و تنهایی، ای فرورفتگان در وحشت، شما در رفتن بر ما پیشی گرفتید و ما از پی شما می آییم و به شما ملحق می شویم؛ اما خانه هایی که از خود به جا گذاشتید، پس از شما در آن مسکن گزیدند؛ همسرانتان ازدواج کردند و اموالتان میان وارثان تقسیم شد. اینها خبرهایی بود که داشتیم، شما چه خبری برای ما دارید؟»سپس آن حضرت به یارن خود نگاه کردند و فرمودند: «اگر به آنان اجازه ی سخن گفتن داده می شد، خبر می دادند و می گفتند، یقیقاً بهترین توشه برای ابدیت تقواست».</a:t>
            </a:r>
          </a:p>
          <a:p>
            <a:pPr lvl="1" algn="r"/>
            <a:r>
              <a:rPr lang="fa-IR" b="1" dirty="0">
                <a:solidFill>
                  <a:schemeClr val="tx1"/>
                </a:solidFill>
                <a:effectLst>
                  <a:outerShdw blurRad="38100" dist="38100" dir="2700000" algn="tl">
                    <a:srgbClr val="000000">
                      <a:alpha val="43137"/>
                    </a:srgbClr>
                  </a:outerShdw>
                </a:effectLst>
              </a:rPr>
              <a:t>7ـ </a:t>
            </a:r>
            <a:r>
              <a:rPr lang="fa-IR" b="1" dirty="0">
                <a:solidFill>
                  <a:schemeClr val="tx1"/>
                </a:solidFill>
                <a:effectLst>
                  <a:outerShdw blurRad="38100" dist="38100" dir="2700000" algn="tl">
                    <a:srgbClr val="000000">
                      <a:alpha val="43137"/>
                    </a:srgbClr>
                  </a:outerShdw>
                </a:effectLst>
                <a:cs typeface="B Morvarid" panose="00000400000000000000" pitchFamily="2" charset="-78"/>
              </a:rPr>
              <a:t>اعمال خیري که بازماندگان براي درگذشتگان انجام می دهند در کدام عالم، در وضعیت آنـان مؤثر است؟مثال بزنید؟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علم برزخ:مانند مغفرت و دعای خیر انفاق برای انان و ...</a:t>
            </a:r>
          </a:p>
          <a:p>
            <a:pPr lvl="1" algn="r"/>
            <a:r>
              <a:rPr lang="fa-IR" b="1" dirty="0">
                <a:solidFill>
                  <a:schemeClr val="tx1"/>
                </a:solidFill>
                <a:effectLst>
                  <a:outerShdw blurRad="38100" dist="38100" dir="2700000" algn="tl">
                    <a:srgbClr val="000000">
                      <a:alpha val="43137"/>
                    </a:srgbClr>
                  </a:outerShdw>
                </a:effectLst>
              </a:rPr>
              <a:t>8ـ </a:t>
            </a:r>
            <a:r>
              <a:rPr lang="fa-IR" b="1" dirty="0">
                <a:solidFill>
                  <a:schemeClr val="tx1"/>
                </a:solidFill>
                <a:effectLst>
                  <a:outerShdw blurRad="38100" dist="38100" dir="2700000" algn="tl">
                    <a:srgbClr val="000000">
                      <a:alpha val="43137"/>
                    </a:srgbClr>
                  </a:outerShdw>
                </a:effectLst>
                <a:cs typeface="B Morvarid" panose="00000400000000000000" pitchFamily="2" charset="-78"/>
              </a:rPr>
              <a:t>وقتی شخصی از امام کاظم«ع» درباره وضع مومنان پس از مرگ پرسید « آیا مومن به دیدار خانواده خویش می اید؟» امام چه فرمود؟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فرمود: آری</a:t>
            </a:r>
          </a:p>
          <a:p>
            <a:pPr lvl="1" algn="r"/>
            <a:r>
              <a:rPr lang="fa-IR" b="1" dirty="0">
                <a:solidFill>
                  <a:srgbClr val="FF0000"/>
                </a:solidFill>
                <a:effectLst>
                  <a:outerShdw blurRad="38100" dist="38100" dir="2700000" algn="tl">
                    <a:srgbClr val="000000">
                      <a:alpha val="43137"/>
                    </a:srgbClr>
                  </a:outerShdw>
                </a:effectLst>
                <a:cs typeface="B Morvarid" panose="00000400000000000000" pitchFamily="2" charset="-78"/>
              </a:rPr>
              <a:t>پرسید: چقدر؟ فرمود:«برحسب مقدار فضیلت هایش. برخی از آنان هر روز و برخی هر دو روز و برخی هر سه روز و کمترین انان هر جمعه </a:t>
            </a:r>
          </a:p>
          <a:p>
            <a:pPr lvl="1" algn="r"/>
            <a:r>
              <a:rPr lang="fa-IR" b="1" dirty="0">
                <a:solidFill>
                  <a:schemeClr val="tx1"/>
                </a:solidFill>
                <a:effectLst>
                  <a:outerShdw blurRad="38100" dist="38100" dir="2700000" algn="tl">
                    <a:srgbClr val="000000">
                      <a:alpha val="43137"/>
                    </a:srgbClr>
                  </a:outerShdw>
                </a:effectLst>
              </a:rPr>
              <a:t>9ـ </a:t>
            </a:r>
            <a:r>
              <a:rPr lang="fa-IR" b="1" dirty="0">
                <a:solidFill>
                  <a:schemeClr val="tx1"/>
                </a:solidFill>
                <a:effectLst>
                  <a:outerShdw blurRad="38100" dist="38100" dir="2700000" algn="tl">
                    <a:srgbClr val="000000">
                      <a:alpha val="43137"/>
                    </a:srgbClr>
                  </a:outerShdw>
                </a:effectLst>
                <a:cs typeface="B Morvarid" panose="00000400000000000000" pitchFamily="2" charset="-78"/>
              </a:rPr>
              <a:t>رخداد بزرگ قیامت که در آیات از قرآن کریم ترسیم شده است در چند مرحله انجام می گیرد؟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دومرحله که در هر مرحله وقایع خاصی ر می دهد.</a:t>
            </a:r>
          </a:p>
          <a:p>
            <a:pPr lvl="1" algn="r"/>
            <a:r>
              <a:rPr lang="fa-IR" b="1" dirty="0">
                <a:solidFill>
                  <a:schemeClr val="tx1"/>
                </a:solidFill>
                <a:effectLst>
                  <a:outerShdw blurRad="38100" dist="38100" dir="2700000" algn="tl">
                    <a:srgbClr val="000000">
                      <a:alpha val="43137"/>
                    </a:srgbClr>
                  </a:outerShdw>
                </a:effectLst>
              </a:rPr>
              <a:t>10ـ </a:t>
            </a:r>
            <a:r>
              <a:rPr lang="fa-IR" b="1" dirty="0">
                <a:solidFill>
                  <a:schemeClr val="tx1"/>
                </a:solidFill>
                <a:effectLst>
                  <a:outerShdw blurRad="38100" dist="38100" dir="2700000" algn="tl">
                    <a:srgbClr val="000000">
                      <a:alpha val="43137"/>
                    </a:srgbClr>
                  </a:outerShdw>
                </a:effectLst>
                <a:cs typeface="B Morvarid" panose="00000400000000000000" pitchFamily="2" charset="-78"/>
              </a:rPr>
              <a:t>از حوادث مربوط به مرحلۀ اول قیامت شنیده شدن صدای مهیب را توضیح دهید؟ </a:t>
            </a:r>
            <a:r>
              <a:rPr lang="fa-IR" b="1" dirty="0">
                <a:solidFill>
                  <a:srgbClr val="FF0000"/>
                </a:solidFill>
                <a:effectLst>
                  <a:outerShdw blurRad="38100" dist="38100" dir="2700000" algn="tl">
                    <a:srgbClr val="000000">
                      <a:alpha val="43137"/>
                    </a:srgbClr>
                  </a:outerShdw>
                </a:effectLst>
                <a:cs typeface="B Morvarid" panose="00000400000000000000" pitchFamily="2" charset="-78"/>
              </a:rPr>
              <a:t>صدایی مهیب آسمان ها و زمین را فرا می گیرد و این اتفاق چنان ناگهانی رخ می دهد که همه را غافگیر می کند. </a:t>
            </a:r>
          </a:p>
          <a:p>
            <a:pPr lvl="1" algn="r"/>
            <a:endParaRPr lang="fa-IR" b="1" dirty="0">
              <a:solidFill>
                <a:schemeClr val="tx1"/>
              </a:solidFill>
              <a:effectLst>
                <a:outerShdw blurRad="38100" dist="38100" dir="2700000" algn="tl">
                  <a:srgbClr val="000000">
                    <a:alpha val="43137"/>
                  </a:srgbClr>
                </a:outerShdw>
              </a:effectLst>
            </a:endParaRPr>
          </a:p>
          <a:p>
            <a:pPr lvl="1" algn="r"/>
            <a:endParaRPr lang="fa-IR" dirty="0">
              <a:solidFill>
                <a:schemeClr val="tx1">
                  <a:lumMod val="95000"/>
                  <a:lumOff val="5000"/>
                </a:schemeClr>
              </a:solidFill>
            </a:endParaRPr>
          </a:p>
          <a:p>
            <a:pPr lvl="1" algn="r"/>
            <a:endParaRPr lang="fa-IR" dirty="0">
              <a:solidFill>
                <a:schemeClr val="tx1">
                  <a:lumMod val="95000"/>
                  <a:lumOff val="5000"/>
                </a:schemeClr>
              </a:solidFill>
            </a:endParaRPr>
          </a:p>
          <a:p>
            <a:pPr lvl="1" algn="r"/>
            <a:endParaRPr lang="fa-IR" dirty="0">
              <a:solidFill>
                <a:schemeClr val="tx1">
                  <a:lumMod val="95000"/>
                  <a:lumOff val="5000"/>
                </a:schemeClr>
              </a:solidFill>
            </a:endParaRPr>
          </a:p>
          <a:p>
            <a:pPr algn="r"/>
            <a:endParaRPr lang="en-US" dirty="0"/>
          </a:p>
        </p:txBody>
      </p:sp>
      <p:sp>
        <p:nvSpPr>
          <p:cNvPr id="15" name="Arrow: Striped Right 14"/>
          <p:cNvSpPr/>
          <p:nvPr/>
        </p:nvSpPr>
        <p:spPr>
          <a:xfrm>
            <a:off x="11351630" y="640436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16" name="Action Button: Go Forward or Next 15">
            <a:hlinkClick r:id="" action="ppaction://hlinkshowjump?jump=nextslide" highlightClick="1"/>
          </p:cNvPr>
          <p:cNvSpPr/>
          <p:nvPr/>
        </p:nvSpPr>
        <p:spPr>
          <a:xfrm>
            <a:off x="11463925" y="6529137"/>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7" name="Arrow: Left 16"/>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18" name="Action Button: Go Back or Previous 17">
            <a:hlinkClick r:id="" action="ppaction://hlinkshowjump?jump=previousslide" highlightClick="1"/>
          </p:cNvPr>
          <p:cNvSpPr/>
          <p:nvPr/>
        </p:nvSpPr>
        <p:spPr>
          <a:xfrm>
            <a:off x="228601" y="6529137"/>
            <a:ext cx="397041" cy="188494"/>
          </a:xfrm>
          <a:prstGeom prst="actionButtonBackPrevious">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42543383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Diamond 1"/>
          <p:cNvSpPr/>
          <p:nvPr/>
        </p:nvSpPr>
        <p:spPr>
          <a:xfrm>
            <a:off x="5265175" y="2507226"/>
            <a:ext cx="2993922" cy="2492477"/>
          </a:xfrm>
          <a:prstGeom prst="diamond">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پایان </a:t>
            </a:r>
          </a:p>
          <a:p>
            <a:pPr algn="ctr"/>
            <a:r>
              <a:rPr lang="fa-IR" sz="28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حسن نارنج پور</a:t>
            </a:r>
            <a:r>
              <a:rPr lang="fa-IR" dirty="0" smtClean="0">
                <a:ln w="0"/>
                <a:solidFill>
                  <a:schemeClr val="tx1"/>
                </a:solidFill>
                <a:effectLst>
                  <a:outerShdw blurRad="38100" dist="19050" dir="2700000" algn="tl" rotWithShape="0">
                    <a:schemeClr val="dk1">
                      <a:alpha val="40000"/>
                    </a:schemeClr>
                  </a:outerShdw>
                </a:effectLst>
                <a:cs typeface="0 Titr Bold" panose="00000700000000000000" pitchFamily="2" charset="-78"/>
              </a:rPr>
              <a:t> </a:t>
            </a:r>
            <a:endParaRPr lang="en-US" dirty="0">
              <a:ln w="0"/>
              <a:solidFill>
                <a:schemeClr val="tx1"/>
              </a:solidFill>
              <a:effectLst>
                <a:outerShdw blurRad="38100" dist="19050" dir="2700000" algn="tl" rotWithShape="0">
                  <a:schemeClr val="dk1">
                    <a:alpha val="40000"/>
                  </a:schemeClr>
                </a:outerShdw>
              </a:effectLst>
              <a:cs typeface="0 Titr Bold" panose="00000700000000000000" pitchFamily="2" charset="-78"/>
            </a:endParaRPr>
          </a:p>
        </p:txBody>
      </p:sp>
    </p:spTree>
    <p:extLst>
      <p:ext uri="{BB962C8B-B14F-4D97-AF65-F5344CB8AC3E}">
        <p14:creationId xmlns:p14="http://schemas.microsoft.com/office/powerpoint/2010/main" val="4312944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11" name="Diagram 10"/>
          <p:cNvGraphicFramePr/>
          <p:nvPr>
            <p:extLst>
              <p:ext uri="{D42A27DB-BD31-4B8C-83A1-F6EECF244321}">
                <p14:modId xmlns:p14="http://schemas.microsoft.com/office/powerpoint/2010/main" val="2912968664"/>
              </p:ext>
            </p:extLst>
          </p:nvPr>
        </p:nvGraphicFramePr>
        <p:xfrm>
          <a:off x="1442907" y="570451"/>
          <a:ext cx="8951054" cy="5805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Left 3"/>
          <p:cNvSpPr/>
          <p:nvPr/>
        </p:nvSpPr>
        <p:spPr>
          <a:xfrm>
            <a:off x="0" y="6280484"/>
            <a:ext cx="922421" cy="577516"/>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5" name="Arrow: Striped Right 4"/>
          <p:cNvSpPr/>
          <p:nvPr/>
        </p:nvSpPr>
        <p:spPr>
          <a:xfrm>
            <a:off x="11421979" y="636871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6" name="Action Button: Go Forward or Next 5">
            <a:hlinkClick r:id="" action="ppaction://hlinkshowjump?jump=nextslide" highlightClick="1"/>
          </p:cNvPr>
          <p:cNvSpPr/>
          <p:nvPr/>
        </p:nvSpPr>
        <p:spPr>
          <a:xfrm>
            <a:off x="11463925" y="6657729"/>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ction Button: Go Back or Previous 6">
            <a:hlinkClick r:id="" action="ppaction://hlinkshowjump?jump=previousslide" highlightClick="1"/>
          </p:cNvPr>
          <p:cNvSpPr/>
          <p:nvPr/>
        </p:nvSpPr>
        <p:spPr>
          <a:xfrm>
            <a:off x="228601" y="6529137"/>
            <a:ext cx="397041" cy="188494"/>
          </a:xfrm>
          <a:prstGeom prst="actionButtonBackPrevious">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1019736715"/>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69"/>
            <a:ext cx="12192000" cy="6858000"/>
          </a:xfrm>
          <a:prstGeom prst="rect">
            <a:avLst/>
          </a:prstGeom>
        </p:spPr>
      </p:pic>
      <p:sp>
        <p:nvSpPr>
          <p:cNvPr id="3" name="Text Placeholder 2"/>
          <p:cNvSpPr>
            <a:spLocks noGrp="1"/>
          </p:cNvSpPr>
          <p:nvPr>
            <p:ph type="body" idx="1"/>
          </p:nvPr>
        </p:nvSpPr>
        <p:spPr>
          <a:xfrm>
            <a:off x="0" y="-85969"/>
            <a:ext cx="12161521" cy="6943969"/>
          </a:xfrm>
        </p:spPr>
        <p:txBody>
          <a:bodyPr>
            <a:noAutofit/>
          </a:bodyPr>
          <a:lstStyle/>
          <a:p>
            <a:pPr algn="r">
              <a:lnSpc>
                <a:spcPct val="100000"/>
              </a:lnSpc>
            </a:pPr>
            <a:r>
              <a:rPr lang="fa-IR" sz="3600" b="1" dirty="0">
                <a:solidFill>
                  <a:srgbClr val="FFFF00"/>
                </a:solidFill>
                <a:effectLst>
                  <a:outerShdw blurRad="38100" dist="38100" dir="2700000" algn="tl">
                    <a:srgbClr val="000000">
                      <a:alpha val="43137"/>
                    </a:srgbClr>
                  </a:outerShdw>
                </a:effectLst>
                <a:cs typeface="B Morvarid" panose="00000400000000000000" pitchFamily="2" charset="-78"/>
              </a:rPr>
              <a:t>زمانی که مجاهدی در راه خدابه شهادت میرسد یا مادری پس از تربیت فرزندان شایسته،چشم از دنیا فرو می بندد یا پدری </a:t>
            </a:r>
            <a:r>
              <a:rPr lang="fa-IR" sz="3600" b="1" dirty="0" smtClean="0">
                <a:solidFill>
                  <a:srgbClr val="FFFF00"/>
                </a:solidFill>
                <a:effectLst>
                  <a:outerShdw blurRad="38100" dist="38100" dir="2700000" algn="tl">
                    <a:srgbClr val="000000">
                      <a:alpha val="43137"/>
                    </a:srgbClr>
                  </a:outerShdw>
                </a:effectLst>
                <a:cs typeface="B Morvarid" panose="00000400000000000000" pitchFamily="2" charset="-78"/>
              </a:rPr>
              <a:t>پس </a:t>
            </a:r>
            <a:r>
              <a:rPr lang="fa-IR" sz="3600" b="1" dirty="0">
                <a:solidFill>
                  <a:srgbClr val="FFFF00"/>
                </a:solidFill>
                <a:effectLst>
                  <a:outerShdw blurRad="38100" dist="38100" dir="2700000" algn="tl">
                    <a:srgbClr val="000000">
                      <a:alpha val="43137"/>
                    </a:srgbClr>
                  </a:outerShdw>
                </a:effectLst>
                <a:cs typeface="B Morvarid" panose="00000400000000000000" pitchFamily="2" charset="-78"/>
              </a:rPr>
              <a:t>از سال ها تلاش و کوشش در بستر بیماری </a:t>
            </a:r>
            <a:r>
              <a:rPr lang="fa-IR" sz="3600" b="1" dirty="0" smtClean="0">
                <a:solidFill>
                  <a:srgbClr val="FF0000"/>
                </a:solidFill>
                <a:effectLst>
                  <a:outerShdw blurRad="38100" dist="38100" dir="2700000" algn="tl">
                    <a:srgbClr val="000000">
                      <a:alpha val="43137"/>
                    </a:srgbClr>
                  </a:outerShdw>
                </a:effectLst>
                <a:cs typeface="B Morvarid" panose="00000400000000000000" pitchFamily="2" charset="-78"/>
              </a:rPr>
              <a:t>جان </a:t>
            </a: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می سپرد و به طور کلی وقتی انسانها می میرند،چه اتفاقی برایشان می افتد؟</a:t>
            </a:r>
          </a:p>
          <a:p>
            <a:pPr algn="ctr">
              <a:lnSpc>
                <a:spcPct val="100000"/>
              </a:lnSpc>
            </a:pP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آیا ارتباطشان کاملاً با دنیا قطع می شود؟</a:t>
            </a:r>
            <a:endParaRPr lang="fa-IR" sz="4000" b="1" dirty="0">
              <a:solidFill>
                <a:srgbClr val="FF0000"/>
              </a:solidFill>
              <a:effectLst>
                <a:outerShdw blurRad="38100" dist="38100" dir="2700000" algn="tl">
                  <a:srgbClr val="000000">
                    <a:alpha val="43137"/>
                  </a:srgbClr>
                </a:outerShdw>
              </a:effectLst>
              <a:cs typeface="B Morvarid" panose="00000400000000000000" pitchFamily="2" charset="-78"/>
            </a:endParaRPr>
          </a:p>
          <a:p>
            <a:pPr algn="ctr">
              <a:lnSpc>
                <a:spcPct val="100000"/>
              </a:lnSpc>
            </a:pPr>
            <a:r>
              <a:rPr lang="fa-IR" sz="3600" b="1" dirty="0" smtClean="0">
                <a:solidFill>
                  <a:srgbClr val="FF0000"/>
                </a:solidFill>
                <a:effectLst>
                  <a:outerShdw blurRad="38100" dist="38100" dir="2700000" algn="tl">
                    <a:srgbClr val="000000">
                      <a:alpha val="43137"/>
                    </a:srgbClr>
                  </a:outerShdw>
                </a:effectLst>
                <a:cs typeface="B Morvarid" panose="00000400000000000000" pitchFamily="2" charset="-78"/>
              </a:rPr>
              <a:t>یا </a:t>
            </a: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به صورت مستقیم وارد جهان آخرت می شوند؟</a:t>
            </a:r>
          </a:p>
          <a:p>
            <a:pPr algn="ctr">
              <a:lnSpc>
                <a:spcPct val="100000"/>
              </a:lnSpc>
            </a:pPr>
            <a:r>
              <a:rPr lang="fa-IR" sz="4000" b="1" dirty="0">
                <a:solidFill>
                  <a:srgbClr val="FF0000"/>
                </a:solidFill>
                <a:effectLst>
                  <a:outerShdw blurRad="38100" dist="38100" dir="2700000" algn="tl">
                    <a:srgbClr val="000000">
                      <a:alpha val="43137"/>
                    </a:srgbClr>
                  </a:outerShdw>
                </a:effectLst>
                <a:cs typeface="B Morvarid" panose="00000400000000000000" pitchFamily="2" charset="-78"/>
              </a:rPr>
              <a:t>یا آنکه</a:t>
            </a:r>
          </a:p>
          <a:p>
            <a:pPr algn="ctr">
              <a:lnSpc>
                <a:spcPct val="100000"/>
              </a:lnSpc>
            </a:pP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مرحله ای دیگر را پیش رو خواهند داشت؟</a:t>
            </a:r>
          </a:p>
          <a:p>
            <a:pPr algn="ctr">
              <a:lnSpc>
                <a:spcPct val="100000"/>
              </a:lnSpc>
            </a:pP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اگر چنین است،آن مرحله چه نام دارد؟</a:t>
            </a:r>
          </a:p>
          <a:p>
            <a:pPr algn="ctr">
              <a:lnSpc>
                <a:spcPct val="100000"/>
              </a:lnSpc>
            </a:pP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چه ویژگی هایی دارد؟</a:t>
            </a:r>
          </a:p>
          <a:p>
            <a:pPr algn="ctr">
              <a:lnSpc>
                <a:spcPct val="100000"/>
              </a:lnSpc>
            </a:pPr>
            <a:r>
              <a:rPr lang="fa-IR" sz="3600" b="1" dirty="0">
                <a:solidFill>
                  <a:srgbClr val="FF0000"/>
                </a:solidFill>
                <a:effectLst>
                  <a:outerShdw blurRad="38100" dist="38100" dir="2700000" algn="tl">
                    <a:srgbClr val="000000">
                      <a:alpha val="43137"/>
                    </a:srgbClr>
                  </a:outerShdw>
                </a:effectLst>
                <a:cs typeface="B Morvarid" panose="00000400000000000000" pitchFamily="2" charset="-78"/>
              </a:rPr>
              <a:t>و چه رابطه ای میان دنیا و آن مرحله وجود دارد؟</a:t>
            </a:r>
          </a:p>
          <a:p>
            <a:pPr algn="ctr">
              <a:lnSpc>
                <a:spcPct val="100000"/>
              </a:lnSpc>
            </a:pPr>
            <a:r>
              <a:rPr lang="fa-IR" sz="3600" b="1" dirty="0">
                <a:solidFill>
                  <a:srgbClr val="FF0000"/>
                </a:solidFill>
              </a:rPr>
              <a:t> </a:t>
            </a:r>
          </a:p>
        </p:txBody>
      </p:sp>
      <p:sp>
        <p:nvSpPr>
          <p:cNvPr id="5" name="Arrow: Left 4"/>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6" name="Arrow: Striped Right 5"/>
          <p:cNvSpPr/>
          <p:nvPr/>
        </p:nvSpPr>
        <p:spPr>
          <a:xfrm>
            <a:off x="11421979" y="636871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7" name="Action Button: Go Forward or Next 6">
            <a:hlinkClick r:id="" action="ppaction://hlinkshowjump?jump=nextslide" highlightClick="1"/>
          </p:cNvPr>
          <p:cNvSpPr/>
          <p:nvPr/>
        </p:nvSpPr>
        <p:spPr>
          <a:xfrm>
            <a:off x="11463925" y="6529137"/>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Action Button: Go Back or Previous 7">
            <a:hlinkClick r:id="" action="ppaction://hlinkshowjump?jump=previousslide" highlightClick="1"/>
          </p:cNvPr>
          <p:cNvSpPr/>
          <p:nvPr/>
        </p:nvSpPr>
        <p:spPr>
          <a:xfrm>
            <a:off x="228601" y="6529137"/>
            <a:ext cx="397041" cy="188494"/>
          </a:xfrm>
          <a:prstGeom prst="actionButtonBackPrevious">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804680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279" cy="6858000"/>
          </a:xfrm>
          <a:prstGeom prst="rect">
            <a:avLst/>
          </a:prstGeom>
        </p:spPr>
      </p:pic>
      <p:sp>
        <p:nvSpPr>
          <p:cNvPr id="3" name="Text Placeholder 2"/>
          <p:cNvSpPr>
            <a:spLocks noGrp="1"/>
          </p:cNvSpPr>
          <p:nvPr>
            <p:ph type="body" idx="1"/>
          </p:nvPr>
        </p:nvSpPr>
        <p:spPr>
          <a:xfrm>
            <a:off x="0" y="0"/>
            <a:ext cx="12192000" cy="6858000"/>
          </a:xfrm>
        </p:spPr>
        <p:txBody>
          <a:bodyPr numCol="1">
            <a:normAutofit/>
          </a:bodyPr>
          <a:lstStyle/>
          <a:p>
            <a:pPr algn="ctr"/>
            <a:r>
              <a:rPr lang="fa-IR" sz="4400" b="1" dirty="0">
                <a:solidFill>
                  <a:srgbClr val="FF0000"/>
                </a:solidFill>
                <a:effectLst>
                  <a:outerShdw blurRad="9525" dist="25400" dir="14640000" algn="tl" rotWithShape="0">
                    <a:schemeClr val="bg1">
                      <a:alpha val="30000"/>
                    </a:schemeClr>
                  </a:outerShdw>
                </a:effectLst>
                <a:cs typeface="B Morvarid" panose="00000400000000000000" pitchFamily="2" charset="-78"/>
              </a:rPr>
              <a:t>عالم برزخ</a:t>
            </a:r>
          </a:p>
          <a:p>
            <a:pPr algn="ct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قرآن کریم از وجود عالمی پس از مرگ،</a:t>
            </a:r>
            <a:r>
              <a:rPr lang="fa-IR" sz="2000" b="1" dirty="0">
                <a:effectLst>
                  <a:outerShdw blurRad="9525" dist="25400" dir="14640000" algn="tl" rotWithShape="0">
                    <a:schemeClr val="bg1">
                      <a:alpha val="30000"/>
                    </a:schemeClr>
                  </a:outerShdw>
                </a:effectLst>
                <a:cs typeface="B Morvarid" panose="00000400000000000000" pitchFamily="2" charset="-78"/>
              </a:rPr>
              <a:t>((</a:t>
            </a:r>
            <a:r>
              <a:rPr lang="fa-IR" sz="2000" b="1" dirty="0">
                <a:solidFill>
                  <a:srgbClr val="FF0000"/>
                </a:solidFill>
                <a:effectLst>
                  <a:outerShdw blurRad="9525" dist="25400" dir="14640000" algn="tl" rotWithShape="0">
                    <a:schemeClr val="bg1">
                      <a:alpha val="30000"/>
                    </a:schemeClr>
                  </a:outerShdw>
                </a:effectLst>
                <a:cs typeface="B Morvarid" panose="00000400000000000000" pitchFamily="2" charset="-78"/>
              </a:rPr>
              <a:t>برزخ</a:t>
            </a:r>
            <a:r>
              <a:rPr lang="fa-IR" sz="2000" b="1" dirty="0">
                <a:effectLst>
                  <a:outerShdw blurRad="9525" dist="25400" dir="14640000" algn="tl" rotWithShape="0">
                    <a:schemeClr val="bg1">
                      <a:alpha val="30000"/>
                    </a:schemeClr>
                  </a:outerShdw>
                </a:effectLst>
                <a:cs typeface="B Morvarid" panose="00000400000000000000" pitchFamily="2" charset="-78"/>
              </a:rPr>
              <a:t>)) </a:t>
            </a: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خبر می دهد.برزخ در لغت به معنای </a:t>
            </a:r>
            <a:r>
              <a:rPr lang="fa-IR" sz="2000" b="1" dirty="0">
                <a:solidFill>
                  <a:srgbClr val="FF0000"/>
                </a:solidFill>
                <a:effectLst>
                  <a:outerShdw blurRad="9525" dist="25400" dir="14640000" algn="tl" rotWithShape="0">
                    <a:schemeClr val="bg1">
                      <a:alpha val="30000"/>
                    </a:schemeClr>
                  </a:outerShdw>
                </a:effectLst>
                <a:cs typeface="B Morvarid" panose="00000400000000000000" pitchFamily="2" charset="-78"/>
              </a:rPr>
              <a:t>فاصله و حایل میان دو چیز </a:t>
            </a: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است.</a:t>
            </a:r>
          </a:p>
          <a:p>
            <a:pPr algn="ct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عالم برزخ میان </a:t>
            </a:r>
            <a:r>
              <a:rPr lang="fa-IR" sz="2000" b="1" dirty="0">
                <a:solidFill>
                  <a:srgbClr val="FF0000"/>
                </a:solidFill>
                <a:effectLst>
                  <a:outerShdw blurRad="9525" dist="25400" dir="14640000" algn="tl" rotWithShape="0">
                    <a:schemeClr val="bg1">
                      <a:alpha val="30000"/>
                    </a:schemeClr>
                  </a:outerShdw>
                </a:effectLst>
                <a:cs typeface="B Morvarid" panose="00000400000000000000" pitchFamily="2" charset="-78"/>
              </a:rPr>
              <a:t>زندگی دنیایی و حیات اُخروی قرار گرفته </a:t>
            </a: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است وآدمیان،پس از مرگ وارد آن می شوند و تا </a:t>
            </a:r>
            <a:r>
              <a:rPr lang="fa-IR" sz="2000" b="1" dirty="0">
                <a:solidFill>
                  <a:srgbClr val="FF0000"/>
                </a:solidFill>
                <a:effectLst>
                  <a:outerShdw blurRad="9525" dist="25400" dir="14640000" algn="tl" rotWithShape="0">
                    <a:schemeClr val="bg1">
                      <a:alpha val="30000"/>
                    </a:schemeClr>
                  </a:outerShdw>
                </a:effectLst>
                <a:cs typeface="B Morvarid" panose="00000400000000000000" pitchFamily="2" charset="-78"/>
              </a:rPr>
              <a:t>قیامت </a:t>
            </a: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در آنجا</a:t>
            </a:r>
          </a:p>
          <a:p>
            <a:pPr algn="ct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می مانند و در صورتی که </a:t>
            </a:r>
            <a:r>
              <a:rPr lang="fa-IR" sz="2000" b="1" dirty="0">
                <a:solidFill>
                  <a:srgbClr val="FF0000"/>
                </a:solidFill>
                <a:effectLst>
                  <a:outerShdw blurRad="9525" dist="25400" dir="14640000" algn="tl" rotWithShape="0">
                    <a:schemeClr val="bg1">
                      <a:alpha val="30000"/>
                    </a:schemeClr>
                  </a:outerShdw>
                </a:effectLst>
                <a:cs typeface="B Morvarid" panose="00000400000000000000" pitchFamily="2" charset="-78"/>
              </a:rPr>
              <a:t>نیکوکار </a:t>
            </a: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باشند،از لذت های آن برخوردارو اگر بدکار و شقی باشند، از </a:t>
            </a:r>
            <a:r>
              <a:rPr lang="fa-IR" sz="2000" b="1" dirty="0">
                <a:solidFill>
                  <a:srgbClr val="FF0000"/>
                </a:solidFill>
                <a:effectLst>
                  <a:outerShdw blurRad="9525" dist="25400" dir="14640000" algn="tl" rotWithShape="0">
                    <a:schemeClr val="bg1">
                      <a:alpha val="30000"/>
                    </a:schemeClr>
                  </a:outerShdw>
                </a:effectLst>
                <a:cs typeface="B Morvarid" panose="00000400000000000000" pitchFamily="2" charset="-78"/>
              </a:rPr>
              <a:t>رنج ها و درد های آن متالم </a:t>
            </a:r>
            <a:r>
              <a:rPr lang="fa-IR" sz="2000" b="1" dirty="0">
                <a:solidFill>
                  <a:schemeClr val="bg1"/>
                </a:solidFill>
                <a:effectLst>
                  <a:outerShdw blurRad="9525" dist="25400" dir="14640000" algn="tl" rotWithShape="0">
                    <a:schemeClr val="bg1">
                      <a:alpha val="30000"/>
                    </a:schemeClr>
                  </a:outerShdw>
                </a:effectLst>
                <a:cs typeface="B Morvarid" panose="00000400000000000000" pitchFamily="2" charset="-78"/>
              </a:rPr>
              <a:t>می گردند.</a:t>
            </a:r>
            <a:endParaRPr lang="en-US" sz="2000" b="1" dirty="0">
              <a:solidFill>
                <a:schemeClr val="bg1"/>
              </a:solidFill>
              <a:effectLst>
                <a:outerShdw blurRad="9525" dist="25400" dir="14640000" algn="tl" rotWithShape="0">
                  <a:schemeClr val="bg1">
                    <a:alpha val="30000"/>
                  </a:schemeClr>
                </a:outerShdw>
              </a:effectLst>
              <a:cs typeface="B Morvarid" panose="00000400000000000000" pitchFamily="2" charset="-78"/>
            </a:endParaRPr>
          </a:p>
          <a:p>
            <a:endParaRPr lang="en-US" sz="2000" b="1" dirty="0">
              <a:effectLst>
                <a:outerShdw blurRad="9525" dist="25400" dir="14640000" algn="tl" rotWithShape="0">
                  <a:schemeClr val="bg1">
                    <a:alpha val="30000"/>
                  </a:schemeClr>
                </a:outerShdw>
              </a:effectLst>
            </a:endParaRPr>
          </a:p>
          <a:p>
            <a:endParaRPr lang="en-US" sz="2000" b="1" dirty="0"/>
          </a:p>
        </p:txBody>
      </p:sp>
      <p:sp>
        <p:nvSpPr>
          <p:cNvPr id="6" name="Rectangle 5"/>
          <p:cNvSpPr/>
          <p:nvPr/>
        </p:nvSpPr>
        <p:spPr>
          <a:xfrm>
            <a:off x="58723" y="92279"/>
            <a:ext cx="1510018" cy="2768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843632689"/>
              </p:ext>
            </p:extLst>
          </p:nvPr>
        </p:nvGraphicFramePr>
        <p:xfrm>
          <a:off x="2018621" y="2355017"/>
          <a:ext cx="8128000" cy="3981467"/>
        </p:xfrm>
        <a:graphic>
          <a:graphicData uri="http://schemas.openxmlformats.org/drawingml/2006/table">
            <a:tbl>
              <a:tblPr firstRow="1" bandRow="1">
                <a:tableStyleId>{68D230F3-CF80-4859-8CE7-A43EE81993B5}</a:tableStyleId>
              </a:tblPr>
              <a:tblGrid>
                <a:gridCol w="4064000">
                  <a:extLst>
                    <a:ext uri="{9D8B030D-6E8A-4147-A177-3AD203B41FA5}">
                      <a16:colId xmlns:a16="http://schemas.microsoft.com/office/drawing/2014/main" val="832419889"/>
                    </a:ext>
                  </a:extLst>
                </a:gridCol>
                <a:gridCol w="4064000">
                  <a:extLst>
                    <a:ext uri="{9D8B030D-6E8A-4147-A177-3AD203B41FA5}">
                      <a16:colId xmlns:a16="http://schemas.microsoft.com/office/drawing/2014/main" val="4217480777"/>
                    </a:ext>
                  </a:extLst>
                </a:gridCol>
              </a:tblGrid>
              <a:tr h="539185">
                <a:tc>
                  <a:txBody>
                    <a:bodyPr/>
                    <a:lstStyle/>
                    <a:p>
                      <a:pPr algn="ctr"/>
                      <a:r>
                        <a:rPr lang="fa-IR" sz="1800" dirty="0">
                          <a:solidFill>
                            <a:srgbClr val="00B050"/>
                          </a:solidFill>
                          <a:effectLst>
                            <a:outerShdw blurRad="38100" dist="38100" dir="2700000" algn="tl">
                              <a:srgbClr val="000000">
                                <a:alpha val="43137"/>
                              </a:srgbClr>
                            </a:outerShdw>
                          </a:effectLst>
                          <a:cs typeface="B Zar" panose="00000400000000000000" pitchFamily="2" charset="-78"/>
                        </a:rPr>
                        <a:t>تا آنگاه كه مرگ يكى از ايشان فرا رسد</a:t>
                      </a:r>
                      <a:endParaRPr lang="en-US" sz="1800" dirty="0">
                        <a:solidFill>
                          <a:srgbClr val="00B050"/>
                        </a:solidFill>
                        <a:effectLst>
                          <a:outerShdw blurRad="38100" dist="38100" dir="2700000" algn="tl">
                            <a:srgbClr val="000000">
                              <a:alpha val="43137"/>
                            </a:srgbClr>
                          </a:outerShdw>
                        </a:effectLst>
                        <a:cs typeface="B Zar" panose="00000400000000000000" pitchFamily="2" charset="-78"/>
                      </a:endParaRPr>
                    </a:p>
                  </a:txBody>
                  <a:tcPr>
                    <a:lnR>
                      <a:noFill/>
                    </a:lnR>
                    <a:cell3D prstMaterial="dkEdge">
                      <a:bevel w="77470" h="12700" prst="softRound"/>
                      <a:lightRig rig="flood" dir="t"/>
                    </a:cell3D>
                  </a:tcPr>
                </a:tc>
                <a:tc>
                  <a:txBody>
                    <a:bodyPr/>
                    <a:lstStyle/>
                    <a:p>
                      <a:pPr algn="ctr"/>
                      <a:r>
                        <a:rPr lang="fa-IR" sz="2000" dirty="0">
                          <a:solidFill>
                            <a:srgbClr val="FFFF00"/>
                          </a:solidFill>
                          <a:effectLst>
                            <a:outerShdw blurRad="38100" dist="38100" dir="2700000" algn="tl">
                              <a:srgbClr val="000000">
                                <a:alpha val="43137"/>
                              </a:srgbClr>
                            </a:outerShdw>
                          </a:effectLst>
                          <a:cs typeface="B Nikoo" panose="00000400000000000000" pitchFamily="2" charset="-78"/>
                        </a:rPr>
                        <a:t>حَتَّى إِذَا جَاءَ أَحَدَهُمُ الْمَوْتُ </a:t>
                      </a:r>
                      <a:endParaRPr lang="en-US" sz="2000" dirty="0">
                        <a:solidFill>
                          <a:srgbClr val="FFFF00"/>
                        </a:solidFill>
                        <a:effectLst>
                          <a:outerShdw blurRad="38100" dist="38100" dir="2700000" algn="tl">
                            <a:srgbClr val="000000">
                              <a:alpha val="43137"/>
                            </a:srgbClr>
                          </a:outerShdw>
                        </a:effectLst>
                        <a:cs typeface="B Nikoo" panose="00000400000000000000" pitchFamily="2" charset="-78"/>
                      </a:endParaRPr>
                    </a:p>
                  </a:txBody>
                  <a:tcPr>
                    <a:lnL>
                      <a:noFill/>
                    </a:lnL>
                    <a:lnR>
                      <a:noFill/>
                    </a:lnR>
                    <a:lnT w="12700" cmpd="sng">
                      <a:noFill/>
                    </a:lnT>
                    <a:lnB w="12700" cmpd="sng">
                      <a:noFill/>
                    </a:lnB>
                    <a:lnTlToBr w="12700" cmpd="sng">
                      <a:noFill/>
                      <a:prstDash val="solid"/>
                    </a:lnTlToBr>
                    <a:lnBlToTr w="12700" cmpd="sng">
                      <a:noFill/>
                      <a:prstDash val="solid"/>
                    </a:lnBlToTr>
                    <a:cell3D prstMaterial="dkEdge">
                      <a:bevel w="77470" h="12700" prst="softRound"/>
                      <a:lightRig rig="flood" dir="t"/>
                    </a:cell3D>
                  </a:tcPr>
                </a:tc>
                <a:extLst>
                  <a:ext uri="{0D108BD9-81ED-4DB2-BD59-A6C34878D82A}">
                    <a16:rowId xmlns:a16="http://schemas.microsoft.com/office/drawing/2014/main" val="3840883149"/>
                  </a:ext>
                </a:extLst>
              </a:tr>
              <a:tr h="612396">
                <a:tc>
                  <a:txBody>
                    <a:bodyPr/>
                    <a:lstStyle/>
                    <a:p>
                      <a:pPr algn="ctr"/>
                      <a:r>
                        <a:rPr lang="fa-IR" sz="2000" b="1" dirty="0">
                          <a:solidFill>
                            <a:srgbClr val="00B050"/>
                          </a:solidFill>
                          <a:effectLst>
                            <a:outerShdw blurRad="38100" dist="38100" dir="2700000" algn="tl">
                              <a:srgbClr val="000000">
                                <a:alpha val="43137"/>
                              </a:srgbClr>
                            </a:outerShdw>
                          </a:effectLst>
                          <a:cs typeface="B Zar" panose="00000400000000000000" pitchFamily="2" charset="-78"/>
                        </a:rPr>
                        <a:t>مى‏ گويد پروردگارا مرا بازگردانيد</a:t>
                      </a:r>
                      <a:endParaRPr lang="en-US" sz="2000" b="1" dirty="0">
                        <a:solidFill>
                          <a:srgbClr val="00B050"/>
                        </a:solidFill>
                        <a:effectLst>
                          <a:outerShdw blurRad="38100" dist="38100" dir="2700000" algn="tl">
                            <a:srgbClr val="000000">
                              <a:alpha val="43137"/>
                            </a:srgbClr>
                          </a:outerShdw>
                        </a:effectLst>
                        <a:cs typeface="B Zar" panose="00000400000000000000" pitchFamily="2" charset="-78"/>
                      </a:endParaRPr>
                    </a:p>
                  </a:txBody>
                  <a:tcPr>
                    <a:cell3D prstMaterial="dkEdge">
                      <a:bevel w="77470" h="12700" prst="softRound"/>
                      <a:lightRig rig="flood" dir="t"/>
                    </a:cell3D>
                  </a:tcPr>
                </a:tc>
                <a:tc>
                  <a:txBody>
                    <a:bodyPr/>
                    <a:lstStyle/>
                    <a:p>
                      <a:pPr algn="ctr"/>
                      <a:r>
                        <a:rPr lang="fa-IR" sz="2400" b="1" dirty="0">
                          <a:solidFill>
                            <a:srgbClr val="FFFF00"/>
                          </a:solidFill>
                          <a:effectLst>
                            <a:outerShdw blurRad="38100" dist="38100" dir="2700000" algn="tl">
                              <a:srgbClr val="000000">
                                <a:alpha val="43137"/>
                              </a:srgbClr>
                            </a:outerShdw>
                          </a:effectLst>
                          <a:cs typeface="B Nikoo" panose="00000400000000000000" pitchFamily="2" charset="-78"/>
                        </a:rPr>
                        <a:t>قَالَ رَبِّ ارْجِعُونِ </a:t>
                      </a:r>
                      <a:endParaRPr lang="en-US" sz="2400" b="1" dirty="0">
                        <a:solidFill>
                          <a:srgbClr val="FFFF00"/>
                        </a:solidFill>
                        <a:effectLst>
                          <a:outerShdw blurRad="38100" dist="38100" dir="2700000" algn="tl">
                            <a:srgbClr val="000000">
                              <a:alpha val="43137"/>
                            </a:srgbClr>
                          </a:outerShdw>
                        </a:effectLst>
                        <a:cs typeface="B Nikoo" panose="00000400000000000000" pitchFamily="2" charset="-78"/>
                      </a:endParaRPr>
                    </a:p>
                  </a:txBody>
                  <a:tcPr>
                    <a:lnT w="12700" cmpd="sng">
                      <a:noFill/>
                    </a:lnT>
                    <a:cell3D prstMaterial="dkEdge">
                      <a:bevel w="77470" h="12700" prst="softRound"/>
                      <a:lightRig rig="flood" dir="t"/>
                    </a:cell3D>
                  </a:tcPr>
                </a:tc>
                <a:extLst>
                  <a:ext uri="{0D108BD9-81ED-4DB2-BD59-A6C34878D82A}">
                    <a16:rowId xmlns:a16="http://schemas.microsoft.com/office/drawing/2014/main" val="174809133"/>
                  </a:ext>
                </a:extLst>
              </a:tr>
              <a:tr h="570452">
                <a:tc>
                  <a:txBody>
                    <a:bodyPr/>
                    <a:lstStyle/>
                    <a:p>
                      <a:pPr algn="ctr"/>
                      <a:r>
                        <a:rPr lang="fa-IR" sz="2000" b="1" dirty="0">
                          <a:solidFill>
                            <a:srgbClr val="00B050"/>
                          </a:solidFill>
                          <a:effectLst>
                            <a:outerShdw blurRad="38100" dist="38100" dir="2700000" algn="tl">
                              <a:srgbClr val="000000">
                                <a:alpha val="43137"/>
                              </a:srgbClr>
                            </a:outerShdw>
                          </a:effectLst>
                          <a:cs typeface="B Zar" panose="00000400000000000000" pitchFamily="2" charset="-78"/>
                        </a:rPr>
                        <a:t>باشد که عمل صالحی انجام دهم</a:t>
                      </a:r>
                      <a:endParaRPr lang="en-US" sz="2000" b="1" dirty="0">
                        <a:solidFill>
                          <a:srgbClr val="00B050"/>
                        </a:solidFill>
                        <a:effectLst>
                          <a:outerShdw blurRad="38100" dist="38100" dir="2700000" algn="tl">
                            <a:srgbClr val="000000">
                              <a:alpha val="43137"/>
                            </a:srgbClr>
                          </a:outerShdw>
                        </a:effectLst>
                        <a:cs typeface="B Zar" panose="00000400000000000000" pitchFamily="2" charset="-78"/>
                      </a:endParaRPr>
                    </a:p>
                  </a:txBody>
                  <a:tcPr>
                    <a:cell3D prstMaterial="dkEdge">
                      <a:bevel w="77470" h="12700" prst="softRound"/>
                      <a:lightRig rig="flood" dir="t"/>
                    </a:cell3D>
                  </a:tcPr>
                </a:tc>
                <a:tc>
                  <a:txBody>
                    <a:bodyPr/>
                    <a:lstStyle/>
                    <a:p>
                      <a:pPr algn="ctr"/>
                      <a:r>
                        <a:rPr lang="fa-IR" sz="2400" b="1" dirty="0">
                          <a:solidFill>
                            <a:srgbClr val="FFFF00"/>
                          </a:solidFill>
                          <a:effectLst>
                            <a:outerShdw blurRad="38100" dist="38100" dir="2700000" algn="tl">
                              <a:srgbClr val="000000">
                                <a:alpha val="43137"/>
                              </a:srgbClr>
                            </a:outerShdw>
                          </a:effectLst>
                          <a:cs typeface="B Nikoo" panose="00000400000000000000" pitchFamily="2" charset="-78"/>
                        </a:rPr>
                        <a:t>لَعَلِّي أَعْمَلُ صَالِحًا</a:t>
                      </a:r>
                      <a:endParaRPr lang="en-US" sz="2400" b="1" dirty="0">
                        <a:solidFill>
                          <a:srgbClr val="FFFF00"/>
                        </a:solidFill>
                        <a:effectLst>
                          <a:outerShdw blurRad="38100" dist="38100" dir="2700000" algn="tl">
                            <a:srgbClr val="000000">
                              <a:alpha val="43137"/>
                            </a:srgbClr>
                          </a:outerShdw>
                        </a:effectLst>
                        <a:cs typeface="B Nikoo" panose="00000400000000000000" pitchFamily="2" charset="-78"/>
                      </a:endParaRPr>
                    </a:p>
                  </a:txBody>
                  <a:tcPr>
                    <a:cell3D prstMaterial="dkEdge">
                      <a:bevel w="77470" h="12700" prst="softRound"/>
                      <a:lightRig rig="flood" dir="t"/>
                    </a:cell3D>
                  </a:tcPr>
                </a:tc>
                <a:extLst>
                  <a:ext uri="{0D108BD9-81ED-4DB2-BD59-A6C34878D82A}">
                    <a16:rowId xmlns:a16="http://schemas.microsoft.com/office/drawing/2014/main" val="1643779973"/>
                  </a:ext>
                </a:extLst>
              </a:tr>
              <a:tr h="518160">
                <a:tc>
                  <a:txBody>
                    <a:bodyPr/>
                    <a:lstStyle/>
                    <a:p>
                      <a:pPr algn="ctr"/>
                      <a:r>
                        <a:rPr lang="fa-IR" sz="1800" b="1" dirty="0">
                          <a:solidFill>
                            <a:srgbClr val="00B050"/>
                          </a:solidFill>
                          <a:effectLst>
                            <a:outerShdw blurRad="38100" dist="38100" dir="2700000" algn="tl">
                              <a:srgbClr val="000000">
                                <a:alpha val="43137"/>
                              </a:srgbClr>
                            </a:outerShdw>
                          </a:effectLst>
                          <a:cs typeface="B Zar" panose="00000400000000000000" pitchFamily="2" charset="-78"/>
                        </a:rPr>
                        <a:t>آنچه را در گذشته ترک کرده ام</a:t>
                      </a:r>
                      <a:endParaRPr lang="en-US" sz="1800" b="1" dirty="0">
                        <a:solidFill>
                          <a:srgbClr val="00B050"/>
                        </a:solidFill>
                        <a:effectLst>
                          <a:outerShdw blurRad="38100" dist="38100" dir="2700000" algn="tl">
                            <a:srgbClr val="000000">
                              <a:alpha val="43137"/>
                            </a:srgbClr>
                          </a:outerShdw>
                        </a:effectLst>
                        <a:cs typeface="B Zar" panose="00000400000000000000" pitchFamily="2" charset="-78"/>
                      </a:endParaRPr>
                    </a:p>
                  </a:txBody>
                  <a:tcPr>
                    <a:cell3D prstMaterial="dkEdge">
                      <a:bevel w="77470" h="12700" prst="softRound"/>
                      <a:lightRig rig="flood" dir="t"/>
                    </a:cell3D>
                  </a:tcPr>
                </a:tc>
                <a:tc>
                  <a:txBody>
                    <a:bodyPr/>
                    <a:lstStyle/>
                    <a:p>
                      <a:pPr algn="ctr"/>
                      <a:r>
                        <a:rPr lang="fa-IR" sz="2400" b="1" dirty="0">
                          <a:solidFill>
                            <a:srgbClr val="FFFF00"/>
                          </a:solidFill>
                          <a:effectLst>
                            <a:outerShdw blurRad="38100" dist="38100" dir="2700000" algn="tl">
                              <a:srgbClr val="000000">
                                <a:alpha val="43137"/>
                              </a:srgbClr>
                            </a:outerShdw>
                          </a:effectLst>
                          <a:cs typeface="B Nikoo" panose="00000400000000000000" pitchFamily="2" charset="-78"/>
                        </a:rPr>
                        <a:t>فِيمَا تَرَكْتُ</a:t>
                      </a:r>
                      <a:endParaRPr lang="en-US" sz="2400" b="1" dirty="0">
                        <a:solidFill>
                          <a:srgbClr val="FFFF00"/>
                        </a:solidFill>
                        <a:effectLst>
                          <a:outerShdw blurRad="38100" dist="38100" dir="2700000" algn="tl">
                            <a:srgbClr val="000000">
                              <a:alpha val="43137"/>
                            </a:srgbClr>
                          </a:outerShdw>
                        </a:effectLst>
                        <a:cs typeface="B Nikoo" panose="00000400000000000000" pitchFamily="2" charset="-78"/>
                      </a:endParaRPr>
                    </a:p>
                  </a:txBody>
                  <a:tcPr>
                    <a:cell3D prstMaterial="dkEdge">
                      <a:bevel w="77470" h="12700" prst="softRound"/>
                      <a:lightRig rig="flood" dir="t"/>
                    </a:cell3D>
                  </a:tcPr>
                </a:tc>
                <a:extLst>
                  <a:ext uri="{0D108BD9-81ED-4DB2-BD59-A6C34878D82A}">
                    <a16:rowId xmlns:a16="http://schemas.microsoft.com/office/drawing/2014/main" val="302906356"/>
                  </a:ext>
                </a:extLst>
              </a:tr>
              <a:tr h="522074">
                <a:tc>
                  <a:txBody>
                    <a:bodyPr/>
                    <a:lstStyle/>
                    <a:p>
                      <a:pPr algn="ctr"/>
                      <a:r>
                        <a:rPr lang="fa-IR" sz="1800" b="1" dirty="0">
                          <a:solidFill>
                            <a:srgbClr val="00B050"/>
                          </a:solidFill>
                          <a:effectLst>
                            <a:outerShdw blurRad="38100" dist="38100" dir="2700000" algn="tl">
                              <a:srgbClr val="000000">
                                <a:alpha val="43137"/>
                              </a:srgbClr>
                            </a:outerShdw>
                          </a:effectLst>
                          <a:cs typeface="B Zar" panose="00000400000000000000" pitchFamily="2" charset="-78"/>
                        </a:rPr>
                        <a:t>هرگز این سخنی است که میگوید</a:t>
                      </a:r>
                      <a:endParaRPr lang="en-US" sz="1800" b="1" dirty="0">
                        <a:solidFill>
                          <a:srgbClr val="00B050"/>
                        </a:solidFill>
                        <a:effectLst>
                          <a:outerShdw blurRad="38100" dist="38100" dir="2700000" algn="tl">
                            <a:srgbClr val="000000">
                              <a:alpha val="43137"/>
                            </a:srgbClr>
                          </a:outerShdw>
                        </a:effectLst>
                        <a:cs typeface="B Zar" panose="00000400000000000000" pitchFamily="2" charset="-78"/>
                      </a:endParaRPr>
                    </a:p>
                  </a:txBody>
                  <a:tcPr>
                    <a:cell3D prstMaterial="dkEdge">
                      <a:bevel w="77470" h="12700" prst="softRound"/>
                      <a:lightRig rig="flood" dir="t"/>
                    </a:cell3D>
                  </a:tcPr>
                </a:tc>
                <a:tc>
                  <a:txBody>
                    <a:bodyPr/>
                    <a:lstStyle/>
                    <a:p>
                      <a:pPr algn="ctr"/>
                      <a:r>
                        <a:rPr lang="fa-IR" sz="2400" b="1" dirty="0">
                          <a:solidFill>
                            <a:srgbClr val="FFFF00"/>
                          </a:solidFill>
                          <a:effectLst>
                            <a:outerShdw blurRad="38100" dist="38100" dir="2700000" algn="tl">
                              <a:srgbClr val="000000">
                                <a:alpha val="43137"/>
                              </a:srgbClr>
                            </a:outerShdw>
                          </a:effectLst>
                          <a:cs typeface="B Nikoo" panose="00000400000000000000" pitchFamily="2" charset="-78"/>
                        </a:rPr>
                        <a:t>كَلَّا إِنَّهَا كَلِمَةٌ هُوَ قَائِلُهَا</a:t>
                      </a:r>
                      <a:endParaRPr lang="en-US" sz="2400" b="1" dirty="0">
                        <a:solidFill>
                          <a:srgbClr val="FFFF00"/>
                        </a:solidFill>
                        <a:effectLst>
                          <a:outerShdw blurRad="38100" dist="38100" dir="2700000" algn="tl">
                            <a:srgbClr val="000000">
                              <a:alpha val="43137"/>
                            </a:srgbClr>
                          </a:outerShdw>
                        </a:effectLst>
                        <a:cs typeface="B Nikoo" panose="00000400000000000000" pitchFamily="2" charset="-78"/>
                      </a:endParaRPr>
                    </a:p>
                  </a:txBody>
                  <a:tcPr>
                    <a:cell3D prstMaterial="dkEdge">
                      <a:bevel w="77470" h="12700" prst="softRound"/>
                      <a:lightRig rig="flood" dir="t"/>
                    </a:cell3D>
                  </a:tcPr>
                </a:tc>
                <a:extLst>
                  <a:ext uri="{0D108BD9-81ED-4DB2-BD59-A6C34878D82A}">
                    <a16:rowId xmlns:a16="http://schemas.microsoft.com/office/drawing/2014/main" val="3415119836"/>
                  </a:ext>
                </a:extLst>
              </a:tr>
              <a:tr h="518160">
                <a:tc>
                  <a:txBody>
                    <a:bodyPr/>
                    <a:lstStyle/>
                    <a:p>
                      <a:pPr algn="ctr"/>
                      <a:r>
                        <a:rPr lang="fa-IR" sz="1800" b="1" dirty="0">
                          <a:solidFill>
                            <a:srgbClr val="00B050"/>
                          </a:solidFill>
                          <a:effectLst>
                            <a:outerShdw blurRad="38100" dist="38100" dir="2700000" algn="tl">
                              <a:srgbClr val="000000">
                                <a:alpha val="43137"/>
                              </a:srgbClr>
                            </a:outerShdw>
                          </a:effectLst>
                          <a:cs typeface="B Zar" panose="00000400000000000000" pitchFamily="2" charset="-78"/>
                        </a:rPr>
                        <a:t>و پیش روی انها برزخ و فاصله ای است</a:t>
                      </a:r>
                      <a:endParaRPr lang="en-US" sz="1800" b="1" dirty="0">
                        <a:solidFill>
                          <a:srgbClr val="00B050"/>
                        </a:solidFill>
                        <a:effectLst>
                          <a:outerShdw blurRad="38100" dist="38100" dir="2700000" algn="tl">
                            <a:srgbClr val="000000">
                              <a:alpha val="43137"/>
                            </a:srgbClr>
                          </a:outerShdw>
                        </a:effectLst>
                        <a:cs typeface="B Zar" panose="00000400000000000000" pitchFamily="2" charset="-78"/>
                      </a:endParaRPr>
                    </a:p>
                  </a:txBody>
                  <a:tcPr>
                    <a:cell3D prstMaterial="dkEdge">
                      <a:bevel w="77470" h="12700" prst="softRound"/>
                      <a:lightRig rig="flood" dir="t"/>
                    </a:cell3D>
                  </a:tcPr>
                </a:tc>
                <a:tc>
                  <a:txBody>
                    <a:bodyPr/>
                    <a:lstStyle/>
                    <a:p>
                      <a:pPr algn="ctr"/>
                      <a:r>
                        <a:rPr lang="fa-IR" sz="2400" b="1" dirty="0">
                          <a:solidFill>
                            <a:srgbClr val="FFFF00"/>
                          </a:solidFill>
                          <a:effectLst>
                            <a:outerShdw blurRad="38100" dist="38100" dir="2700000" algn="tl">
                              <a:srgbClr val="000000">
                                <a:alpha val="43137"/>
                              </a:srgbClr>
                            </a:outerShdw>
                          </a:effectLst>
                          <a:cs typeface="B Nikoo" panose="00000400000000000000" pitchFamily="2" charset="-78"/>
                        </a:rPr>
                        <a:t>وَمِنْ وَرَائِهِمْ بَرْزَخٌ </a:t>
                      </a:r>
                      <a:endParaRPr lang="en-US" sz="2400" b="1" dirty="0">
                        <a:solidFill>
                          <a:srgbClr val="FFFF00"/>
                        </a:solidFill>
                        <a:effectLst>
                          <a:outerShdw blurRad="38100" dist="38100" dir="2700000" algn="tl">
                            <a:srgbClr val="000000">
                              <a:alpha val="43137"/>
                            </a:srgbClr>
                          </a:outerShdw>
                        </a:effectLst>
                        <a:cs typeface="B Nikoo" panose="00000400000000000000" pitchFamily="2" charset="-78"/>
                      </a:endParaRPr>
                    </a:p>
                  </a:txBody>
                  <a:tcPr>
                    <a:cell3D prstMaterial="dkEdge">
                      <a:bevel w="77470" h="12700" prst="softRound"/>
                      <a:lightRig rig="flood" dir="t"/>
                    </a:cell3D>
                  </a:tcPr>
                </a:tc>
                <a:extLst>
                  <a:ext uri="{0D108BD9-81ED-4DB2-BD59-A6C34878D82A}">
                    <a16:rowId xmlns:a16="http://schemas.microsoft.com/office/drawing/2014/main" val="255731024"/>
                  </a:ext>
                </a:extLst>
              </a:tr>
              <a:tr h="701040">
                <a:tc>
                  <a:txBody>
                    <a:bodyPr/>
                    <a:lstStyle/>
                    <a:p>
                      <a:pPr algn="ctr"/>
                      <a:r>
                        <a:rPr lang="fa-IR" sz="1800" b="1" dirty="0">
                          <a:solidFill>
                            <a:srgbClr val="00B050"/>
                          </a:solidFill>
                          <a:effectLst>
                            <a:outerShdw blurRad="38100" dist="38100" dir="2700000" algn="tl">
                              <a:srgbClr val="000000">
                                <a:alpha val="43137"/>
                              </a:srgbClr>
                            </a:outerShdw>
                          </a:effectLst>
                          <a:cs typeface="B Zar" panose="00000400000000000000" pitchFamily="2" charset="-78"/>
                        </a:rPr>
                        <a:t>تا روزی که برانگیخته می شوند</a:t>
                      </a:r>
                    </a:p>
                    <a:p>
                      <a:pPr algn="l"/>
                      <a:r>
                        <a:rPr lang="fa-IR" sz="1800" b="1" dirty="0">
                          <a:solidFill>
                            <a:srgbClr val="FFC000"/>
                          </a:solidFill>
                          <a:effectLst>
                            <a:outerShdw blurRad="38100" dist="38100" dir="2700000" algn="tl">
                              <a:srgbClr val="000000">
                                <a:alpha val="43137"/>
                              </a:srgbClr>
                            </a:outerShdw>
                          </a:effectLst>
                          <a:cs typeface="B Zar" panose="00000400000000000000" pitchFamily="2" charset="-78"/>
                        </a:rPr>
                        <a:t>مومنون،99و100</a:t>
                      </a:r>
                      <a:endParaRPr lang="en-US" sz="1800" b="1" dirty="0">
                        <a:solidFill>
                          <a:srgbClr val="FFC000"/>
                        </a:solidFill>
                        <a:effectLst>
                          <a:outerShdw blurRad="38100" dist="38100" dir="2700000" algn="tl">
                            <a:srgbClr val="000000">
                              <a:alpha val="43137"/>
                            </a:srgbClr>
                          </a:outerShdw>
                        </a:effectLst>
                        <a:cs typeface="B Zar" panose="00000400000000000000" pitchFamily="2" charset="-78"/>
                      </a:endParaRPr>
                    </a:p>
                  </a:txBody>
                  <a:tcPr>
                    <a:cell3D prstMaterial="dkEdge">
                      <a:bevel w="77470" h="12700" prst="softRound"/>
                      <a:lightRig rig="flood" dir="t"/>
                    </a:cell3D>
                  </a:tcPr>
                </a:tc>
                <a:tc>
                  <a:txBody>
                    <a:bodyPr/>
                    <a:lstStyle/>
                    <a:p>
                      <a:pPr algn="ctr"/>
                      <a:r>
                        <a:rPr lang="fa-IR" sz="2800" b="1" dirty="0">
                          <a:solidFill>
                            <a:srgbClr val="FFFF00"/>
                          </a:solidFill>
                          <a:effectLst>
                            <a:outerShdw blurRad="38100" dist="38100" dir="2700000" algn="tl">
                              <a:srgbClr val="000000">
                                <a:alpha val="43137"/>
                              </a:srgbClr>
                            </a:outerShdw>
                          </a:effectLst>
                          <a:cs typeface="B Nikoo" panose="00000400000000000000" pitchFamily="2" charset="-78"/>
                        </a:rPr>
                        <a:t>إِلَى يَوْمِ يُبْعَثُونَ</a:t>
                      </a:r>
                      <a:endParaRPr lang="en-US" sz="2800" b="1" dirty="0">
                        <a:solidFill>
                          <a:srgbClr val="FFFF00"/>
                        </a:solidFill>
                        <a:effectLst>
                          <a:outerShdw blurRad="38100" dist="38100" dir="2700000" algn="tl">
                            <a:srgbClr val="000000">
                              <a:alpha val="43137"/>
                            </a:srgbClr>
                          </a:outerShdw>
                        </a:effectLst>
                        <a:cs typeface="B Nikoo" panose="00000400000000000000" pitchFamily="2" charset="-78"/>
                      </a:endParaRPr>
                    </a:p>
                  </a:txBody>
                  <a:tcPr>
                    <a:cell3D prstMaterial="dkEdge">
                      <a:bevel w="77470" h="12700" prst="softRound"/>
                      <a:lightRig rig="flood" dir="t"/>
                    </a:cell3D>
                  </a:tcPr>
                </a:tc>
                <a:extLst>
                  <a:ext uri="{0D108BD9-81ED-4DB2-BD59-A6C34878D82A}">
                    <a16:rowId xmlns:a16="http://schemas.microsoft.com/office/drawing/2014/main" val="395689280"/>
                  </a:ext>
                </a:extLst>
              </a:tr>
            </a:tbl>
          </a:graphicData>
        </a:graphic>
      </p:graphicFrame>
      <p:sp>
        <p:nvSpPr>
          <p:cNvPr id="7" name="Arrow: Left 6"/>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9" name="Arrow: Striped Right 8"/>
          <p:cNvSpPr/>
          <p:nvPr/>
        </p:nvSpPr>
        <p:spPr>
          <a:xfrm>
            <a:off x="11421979" y="636871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10" name="Action Button: Go Forward or Next 9">
            <a:hlinkClick r:id="" action="ppaction://hlinkshowjump?jump=nextslide" highlightClick="1"/>
          </p:cNvPr>
          <p:cNvSpPr/>
          <p:nvPr/>
        </p:nvSpPr>
        <p:spPr>
          <a:xfrm>
            <a:off x="11463925" y="6529137"/>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1" name="Action Button: Go Back or Previous 10">
            <a:hlinkClick r:id="" action="ppaction://hlinkshowjump?jump=previousslide" highlightClick="1"/>
          </p:cNvPr>
          <p:cNvSpPr/>
          <p:nvPr/>
        </p:nvSpPr>
        <p:spPr>
          <a:xfrm>
            <a:off x="228601" y="6529137"/>
            <a:ext cx="397041" cy="188494"/>
          </a:xfrm>
          <a:prstGeom prst="actionButtonBackPrevious">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19843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0277" y="0"/>
            <a:ext cx="11931445" cy="6120581"/>
          </a:xfrm>
        </p:spPr>
        <p:txBody>
          <a:bodyPr/>
          <a:lstStyle/>
          <a:p>
            <a:endParaRPr lang="en-US" dirty="0"/>
          </a:p>
        </p:txBody>
      </p:sp>
      <p:sp>
        <p:nvSpPr>
          <p:cNvPr id="6" name="Right Arrow 5"/>
          <p:cNvSpPr/>
          <p:nvPr/>
        </p:nvSpPr>
        <p:spPr>
          <a:xfrm flipH="1">
            <a:off x="9465999" y="2254060"/>
            <a:ext cx="2595723" cy="1610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b="1" dirty="0" smtClean="0">
                <a:ln w="22225">
                  <a:solidFill>
                    <a:schemeClr val="tx1"/>
                  </a:solidFill>
                  <a:prstDash val="solid"/>
                </a:ln>
                <a:solidFill>
                  <a:schemeClr val="accent2">
                    <a:lumMod val="40000"/>
                    <a:lumOff val="60000"/>
                  </a:schemeClr>
                </a:solidFill>
                <a:cs typeface="0 Titr Bold" panose="00000700000000000000" pitchFamily="2" charset="-78"/>
              </a:rPr>
              <a:t>ویژگیهای عالم برزخ</a:t>
            </a:r>
            <a:endParaRPr lang="en-US" sz="2000" b="1" dirty="0">
              <a:ln w="22225">
                <a:solidFill>
                  <a:schemeClr val="tx1"/>
                </a:solidFill>
                <a:prstDash val="solid"/>
              </a:ln>
              <a:solidFill>
                <a:schemeClr val="accent2">
                  <a:lumMod val="40000"/>
                  <a:lumOff val="60000"/>
                </a:schemeClr>
              </a:solidFill>
              <a:cs typeface="0 Titr Bold" panose="00000700000000000000" pitchFamily="2" charset="-78"/>
            </a:endParaRPr>
          </a:p>
        </p:txBody>
      </p:sp>
      <p:sp>
        <p:nvSpPr>
          <p:cNvPr id="7" name="Right Arrow 6"/>
          <p:cNvSpPr/>
          <p:nvPr/>
        </p:nvSpPr>
        <p:spPr>
          <a:xfrm flipH="1">
            <a:off x="6740013" y="339212"/>
            <a:ext cx="2536720" cy="143059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2000" b="1" dirty="0" smtClean="0">
                <a:ln w="22225">
                  <a:solidFill>
                    <a:schemeClr val="accent2"/>
                  </a:solidFill>
                  <a:prstDash val="solid"/>
                </a:ln>
                <a:solidFill>
                  <a:schemeClr val="accent2">
                    <a:lumMod val="40000"/>
                    <a:lumOff val="60000"/>
                  </a:schemeClr>
                </a:solidFill>
                <a:cs typeface="2  Badr" panose="00000700000000000000" pitchFamily="2" charset="-78"/>
              </a:rPr>
              <a:t>1- وجودحیات</a:t>
            </a:r>
            <a:endParaRPr lang="en-US" sz="2000" b="1" dirty="0">
              <a:ln w="22225">
                <a:solidFill>
                  <a:schemeClr val="accent2"/>
                </a:solidFill>
                <a:prstDash val="solid"/>
              </a:ln>
              <a:solidFill>
                <a:schemeClr val="accent2">
                  <a:lumMod val="40000"/>
                  <a:lumOff val="60000"/>
                </a:schemeClr>
              </a:solidFill>
              <a:cs typeface="2  Badr" panose="00000700000000000000" pitchFamily="2" charset="-78"/>
            </a:endParaRPr>
          </a:p>
        </p:txBody>
      </p:sp>
      <p:sp>
        <p:nvSpPr>
          <p:cNvPr id="8" name="Right Arrow 7"/>
          <p:cNvSpPr/>
          <p:nvPr/>
        </p:nvSpPr>
        <p:spPr>
          <a:xfrm flipH="1">
            <a:off x="6902244" y="2109017"/>
            <a:ext cx="2374485" cy="117987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000" b="1" dirty="0" smtClean="0">
                <a:ln w="22225">
                  <a:solidFill>
                    <a:schemeClr val="accent2"/>
                  </a:solidFill>
                  <a:prstDash val="solid"/>
                </a:ln>
                <a:solidFill>
                  <a:schemeClr val="accent2">
                    <a:lumMod val="40000"/>
                    <a:lumOff val="60000"/>
                  </a:schemeClr>
                </a:solidFill>
                <a:cs typeface="2  Badr" panose="00000700000000000000" pitchFamily="2" charset="-78"/>
              </a:rPr>
              <a:t>2- وجود شعور وآگاهی</a:t>
            </a:r>
            <a:endParaRPr lang="en-US" sz="2000" b="1" dirty="0">
              <a:ln w="22225">
                <a:solidFill>
                  <a:schemeClr val="accent2"/>
                </a:solidFill>
                <a:prstDash val="solid"/>
              </a:ln>
              <a:solidFill>
                <a:schemeClr val="accent2">
                  <a:lumMod val="40000"/>
                  <a:lumOff val="60000"/>
                </a:schemeClr>
              </a:solidFill>
              <a:cs typeface="2  Badr" panose="00000700000000000000" pitchFamily="2" charset="-78"/>
            </a:endParaRPr>
          </a:p>
        </p:txBody>
      </p:sp>
      <p:sp>
        <p:nvSpPr>
          <p:cNvPr id="9" name="Right Arrow 8"/>
          <p:cNvSpPr/>
          <p:nvPr/>
        </p:nvSpPr>
        <p:spPr>
          <a:xfrm flipH="1">
            <a:off x="6740013" y="3628102"/>
            <a:ext cx="2536716" cy="1548582"/>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b="1" dirty="0" smtClean="0">
                <a:ln w="22225">
                  <a:solidFill>
                    <a:schemeClr val="accent2"/>
                  </a:solidFill>
                  <a:prstDash val="solid"/>
                </a:ln>
                <a:solidFill>
                  <a:schemeClr val="accent2">
                    <a:lumMod val="40000"/>
                    <a:lumOff val="60000"/>
                  </a:schemeClr>
                </a:solidFill>
                <a:cs typeface="2  Badr" panose="00000700000000000000" pitchFamily="2" charset="-78"/>
              </a:rPr>
              <a:t>3- وجود ارتباط میان عالم برزخ ودنیا</a:t>
            </a:r>
            <a:endParaRPr lang="en-US" b="1" dirty="0">
              <a:ln w="22225">
                <a:solidFill>
                  <a:schemeClr val="accent2"/>
                </a:solidFill>
                <a:prstDash val="solid"/>
              </a:ln>
              <a:solidFill>
                <a:schemeClr val="accent2">
                  <a:lumMod val="40000"/>
                  <a:lumOff val="60000"/>
                </a:schemeClr>
              </a:solidFill>
              <a:cs typeface="2  Badr" panose="00000700000000000000" pitchFamily="2" charset="-78"/>
            </a:endParaRPr>
          </a:p>
        </p:txBody>
      </p:sp>
      <p:sp>
        <p:nvSpPr>
          <p:cNvPr id="10" name="Rounded Rectangle 9"/>
          <p:cNvSpPr/>
          <p:nvPr/>
        </p:nvSpPr>
        <p:spPr>
          <a:xfrm>
            <a:off x="130276" y="125365"/>
            <a:ext cx="6504039" cy="16665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b="1" dirty="0">
                <a:cs typeface="2  Nazanin" panose="00000400000000000000" pitchFamily="2" charset="-78"/>
              </a:rPr>
              <a:t>پس از مرگ، گرچه فعالیت های حیاتی بدن متوقف می شود اما فرشتگان، حقیقت وجود انسان را که </a:t>
            </a:r>
            <a:r>
              <a:rPr lang="fa-IR" b="1" dirty="0" smtClean="0">
                <a:cs typeface="2  Nazanin" panose="00000400000000000000" pitchFamily="2" charset="-78"/>
              </a:rPr>
              <a:t>همان </a:t>
            </a:r>
            <a:r>
              <a:rPr lang="fa-IR" b="1" dirty="0">
                <a:cs typeface="2  Nazanin" panose="00000400000000000000" pitchFamily="2" charset="-78"/>
              </a:rPr>
              <a:t>روح اوست، </a:t>
            </a:r>
            <a:r>
              <a:rPr lang="fa-IR" b="1" dirty="0" smtClean="0">
                <a:cs typeface="2  Nazanin" panose="00000400000000000000" pitchFamily="2" charset="-78"/>
              </a:rPr>
              <a:t>«توفی» میکنند. </a:t>
            </a:r>
            <a:r>
              <a:rPr lang="fa-IR" b="1" dirty="0">
                <a:cs typeface="2  Nazanin" panose="00000400000000000000" pitchFamily="2" charset="-78"/>
              </a:rPr>
              <a:t>یعنی آن را به طور تمام و کمال دریافت می نمایند. بنابراین، </a:t>
            </a:r>
            <a:r>
              <a:rPr lang="fa-IR" b="1" dirty="0" smtClean="0">
                <a:cs typeface="2  Nazanin" panose="00000400000000000000" pitchFamily="2" charset="-78"/>
              </a:rPr>
              <a:t>گرچه بدن </a:t>
            </a:r>
            <a:r>
              <a:rPr lang="fa-IR" b="1" dirty="0">
                <a:cs typeface="2  Nazanin" panose="00000400000000000000" pitchFamily="2" charset="-78"/>
              </a:rPr>
              <a:t>حیات خود را از دست می دهد اما روح، همچنان به حیات و فعالیتش ادامه می دهد</a:t>
            </a:r>
            <a:endParaRPr lang="en-US" b="1" dirty="0">
              <a:cs typeface="2  Nazanin" panose="00000400000000000000" pitchFamily="2" charset="-78"/>
            </a:endParaRPr>
          </a:p>
        </p:txBody>
      </p:sp>
      <p:sp>
        <p:nvSpPr>
          <p:cNvPr id="11" name="Rounded Rectangle 10"/>
          <p:cNvSpPr/>
          <p:nvPr/>
        </p:nvSpPr>
        <p:spPr>
          <a:xfrm>
            <a:off x="62682" y="1883009"/>
            <a:ext cx="6582696" cy="155595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fa-IR" sz="2800" b="1" dirty="0" smtClean="0">
                <a:ln w="22225">
                  <a:solidFill>
                    <a:schemeClr val="accent2"/>
                  </a:solidFill>
                  <a:prstDash val="solid"/>
                </a:ln>
                <a:solidFill>
                  <a:schemeClr val="accent2">
                    <a:lumMod val="40000"/>
                    <a:lumOff val="60000"/>
                  </a:schemeClr>
                </a:solidFill>
                <a:cs typeface="2  Nazanin" panose="00000400000000000000" pitchFamily="2" charset="-78"/>
              </a:rPr>
              <a:t>الف:گفتگوی فرشتگان با انسان  </a:t>
            </a:r>
          </a:p>
          <a:p>
            <a:pPr algn="r"/>
            <a:r>
              <a:rPr lang="fa-IR" sz="2800" b="1" dirty="0" smtClean="0">
                <a:ln w="22225">
                  <a:solidFill>
                    <a:schemeClr val="accent2"/>
                  </a:solidFill>
                  <a:prstDash val="solid"/>
                </a:ln>
                <a:solidFill>
                  <a:schemeClr val="accent2">
                    <a:lumMod val="40000"/>
                    <a:lumOff val="60000"/>
                  </a:schemeClr>
                </a:solidFill>
                <a:cs typeface="2  Nazanin" panose="00000400000000000000" pitchFamily="2" charset="-78"/>
              </a:rPr>
              <a:t>ب:سخن گفتن پیامبرباکشته</a:t>
            </a:r>
            <a:r>
              <a:rPr lang="fa-IR" sz="2800" dirty="0" smtClean="0">
                <a:ln w="0"/>
                <a:solidFill>
                  <a:schemeClr val="tx1"/>
                </a:solidFill>
                <a:effectLst>
                  <a:outerShdw blurRad="38100" dist="19050" dir="2700000" algn="tl" rotWithShape="0">
                    <a:schemeClr val="dk1">
                      <a:alpha val="40000"/>
                    </a:schemeClr>
                  </a:outerShdw>
                </a:effectLst>
                <a:cs typeface="2  Nazanin" panose="00000400000000000000" pitchFamily="2" charset="-78"/>
              </a:rPr>
              <a:t> </a:t>
            </a:r>
            <a:r>
              <a:rPr lang="fa-IR" sz="2800" b="1" dirty="0" smtClean="0">
                <a:ln w="22225">
                  <a:solidFill>
                    <a:schemeClr val="accent2"/>
                  </a:solidFill>
                  <a:prstDash val="solid"/>
                </a:ln>
                <a:solidFill>
                  <a:schemeClr val="accent2">
                    <a:lumMod val="40000"/>
                    <a:lumOff val="60000"/>
                  </a:schemeClr>
                </a:solidFill>
                <a:cs typeface="2  Nazanin" panose="00000400000000000000" pitchFamily="2" charset="-78"/>
              </a:rPr>
              <a:t>شدگان جنگ بدر</a:t>
            </a:r>
            <a:endParaRPr lang="en-US" sz="2800" b="1" dirty="0">
              <a:ln w="22225">
                <a:solidFill>
                  <a:schemeClr val="accent2"/>
                </a:solidFill>
                <a:prstDash val="solid"/>
              </a:ln>
              <a:solidFill>
                <a:schemeClr val="accent2">
                  <a:lumMod val="40000"/>
                  <a:lumOff val="60000"/>
                </a:schemeClr>
              </a:solidFill>
              <a:cs typeface="2  Nazanin" panose="00000400000000000000" pitchFamily="2" charset="-78"/>
            </a:endParaRPr>
          </a:p>
        </p:txBody>
      </p:sp>
      <p:sp>
        <p:nvSpPr>
          <p:cNvPr id="13" name="Rounded Rectangle 12"/>
          <p:cNvSpPr/>
          <p:nvPr/>
        </p:nvSpPr>
        <p:spPr>
          <a:xfrm>
            <a:off x="168378" y="3510113"/>
            <a:ext cx="6477000" cy="23597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lnSpc>
                <a:spcPct val="150000"/>
              </a:lnSpc>
            </a:pPr>
            <a:r>
              <a:rPr lang="fa-IR" sz="2800" b="1" dirty="0" smtClean="0">
                <a:ln w="22225">
                  <a:solidFill>
                    <a:schemeClr val="accent2"/>
                  </a:solidFill>
                  <a:prstDash val="solid"/>
                </a:ln>
                <a:solidFill>
                  <a:schemeClr val="accent2">
                    <a:lumMod val="40000"/>
                    <a:lumOff val="60000"/>
                  </a:schemeClr>
                </a:solidFill>
                <a:cs typeface="2  Nazanin" panose="00000400000000000000" pitchFamily="2" charset="-78"/>
              </a:rPr>
              <a:t>ا</a:t>
            </a:r>
            <a:r>
              <a:rPr lang="fa-IR" sz="2400" b="1" dirty="0" smtClean="0">
                <a:ln w="22225">
                  <a:solidFill>
                    <a:schemeClr val="accent2"/>
                  </a:solidFill>
                  <a:prstDash val="solid"/>
                </a:ln>
                <a:solidFill>
                  <a:schemeClr val="accent2">
                    <a:lumMod val="40000"/>
                    <a:lumOff val="60000"/>
                  </a:schemeClr>
                </a:solidFill>
                <a:cs typeface="2  Nazanin" panose="00000400000000000000" pitchFamily="2" charset="-78"/>
              </a:rPr>
              <a:t>لف:بسته نشدن پرونده اعمال </a:t>
            </a:r>
          </a:p>
          <a:p>
            <a:pPr algn="r">
              <a:lnSpc>
                <a:spcPct val="150000"/>
              </a:lnSpc>
            </a:pPr>
            <a:r>
              <a:rPr lang="fa-IR" sz="2400" b="1" dirty="0" smtClean="0">
                <a:ln w="22225">
                  <a:solidFill>
                    <a:schemeClr val="accent2"/>
                  </a:solidFill>
                  <a:prstDash val="solid"/>
                </a:ln>
                <a:solidFill>
                  <a:schemeClr val="accent2">
                    <a:lumMod val="40000"/>
                    <a:lumOff val="60000"/>
                  </a:schemeClr>
                </a:solidFill>
                <a:cs typeface="2  Nazanin" panose="00000400000000000000" pitchFamily="2" charset="-78"/>
              </a:rPr>
              <a:t>ب:دریافت پاداش وخیرات بازماندگان </a:t>
            </a:r>
          </a:p>
          <a:p>
            <a:pPr algn="r">
              <a:lnSpc>
                <a:spcPct val="150000"/>
              </a:lnSpc>
            </a:pPr>
            <a:r>
              <a:rPr lang="fa-IR" sz="2400" b="1" dirty="0" smtClean="0">
                <a:ln w="22225">
                  <a:solidFill>
                    <a:schemeClr val="accent2"/>
                  </a:solidFill>
                  <a:prstDash val="solid"/>
                </a:ln>
                <a:solidFill>
                  <a:schemeClr val="accent2">
                    <a:lumMod val="40000"/>
                    <a:lumOff val="60000"/>
                  </a:schemeClr>
                </a:solidFill>
                <a:cs typeface="2  Nazanin" panose="00000400000000000000" pitchFamily="2" charset="-78"/>
              </a:rPr>
              <a:t>ج: ارتباط متوفی با خانواده</a:t>
            </a:r>
            <a:endParaRPr lang="en-US" sz="2400" b="1" dirty="0">
              <a:ln w="22225">
                <a:solidFill>
                  <a:schemeClr val="accent2"/>
                </a:solidFill>
                <a:prstDash val="solid"/>
              </a:ln>
              <a:solidFill>
                <a:schemeClr val="accent2">
                  <a:lumMod val="40000"/>
                  <a:lumOff val="60000"/>
                </a:schemeClr>
              </a:solidFill>
              <a:cs typeface="2  Nazanin" panose="00000400000000000000" pitchFamily="2" charset="-78"/>
            </a:endParaRPr>
          </a:p>
        </p:txBody>
      </p:sp>
      <p:sp>
        <p:nvSpPr>
          <p:cNvPr id="14" name="Rectangle 13"/>
          <p:cNvSpPr/>
          <p:nvPr/>
        </p:nvSpPr>
        <p:spPr>
          <a:xfrm>
            <a:off x="6003635" y="2967335"/>
            <a:ext cx="184730" cy="923330"/>
          </a:xfrm>
          <a:prstGeom prst="rect">
            <a:avLst/>
          </a:prstGeom>
          <a:noFill/>
        </p:spPr>
        <p:txBody>
          <a:bodyPr wrap="non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6003634" y="2967335"/>
            <a:ext cx="184731" cy="923330"/>
          </a:xfrm>
          <a:prstGeom prst="rect">
            <a:avLst/>
          </a:prstGeom>
          <a:noFill/>
        </p:spPr>
        <p:txBody>
          <a:bodyPr wrap="non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endParaRPr>
          </a:p>
        </p:txBody>
      </p:sp>
      <p:sp>
        <p:nvSpPr>
          <p:cNvPr id="2" name="Rectangle 1"/>
          <p:cNvSpPr/>
          <p:nvPr/>
        </p:nvSpPr>
        <p:spPr>
          <a:xfrm>
            <a:off x="6003634" y="2967335"/>
            <a:ext cx="184731" cy="923330"/>
          </a:xfrm>
          <a:prstGeom prst="rect">
            <a:avLst/>
          </a:prstGeom>
          <a:noFill/>
        </p:spPr>
        <p:txBody>
          <a:bodyPr wrap="none" lIns="91440" tIns="45720" rIns="91440" bIns="45720">
            <a:spAutoFit/>
          </a:bodyPr>
          <a:lstStyle/>
          <a:p>
            <a:pPr algn="ctr"/>
            <a:endParaRPr lang="en-US" sz="5400" b="1" cap="none" spc="0" dirty="0">
              <a:ln w="22225">
                <a:solidFill>
                  <a:schemeClr val="accent2"/>
                </a:solidFill>
                <a:prstDash val="solid"/>
              </a:ln>
              <a:solidFill>
                <a:schemeClr val="accent2">
                  <a:lumMod val="40000"/>
                  <a:lumOff val="60000"/>
                </a:schemeClr>
              </a:solidFill>
              <a:effectLst/>
            </a:endParaRPr>
          </a:p>
        </p:txBody>
      </p:sp>
      <p:cxnSp>
        <p:nvCxnSpPr>
          <p:cNvPr id="4" name="Straight Arrow Connector 3"/>
          <p:cNvCxnSpPr/>
          <p:nvPr/>
        </p:nvCxnSpPr>
        <p:spPr>
          <a:xfrm flipH="1" flipV="1">
            <a:off x="2860766" y="3762103"/>
            <a:ext cx="391885" cy="2873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2837835" y="4071176"/>
            <a:ext cx="391887" cy="1567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2" name="Picture 21"/>
          <p:cNvPicPr>
            <a:picLocks noChangeAspect="1"/>
          </p:cNvPicPr>
          <p:nvPr/>
        </p:nvPicPr>
        <p:blipFill>
          <a:blip r:embed="rId2"/>
          <a:stretch>
            <a:fillRect/>
          </a:stretch>
        </p:blipFill>
        <p:spPr>
          <a:xfrm>
            <a:off x="1178124" y="3958407"/>
            <a:ext cx="1682642" cy="432879"/>
          </a:xfrm>
          <a:prstGeom prst="rect">
            <a:avLst/>
          </a:prstGeom>
        </p:spPr>
      </p:pic>
      <p:pic>
        <p:nvPicPr>
          <p:cNvPr id="23" name="Picture 22"/>
          <p:cNvPicPr>
            <a:picLocks noChangeAspect="1"/>
          </p:cNvPicPr>
          <p:nvPr/>
        </p:nvPicPr>
        <p:blipFill>
          <a:blip r:embed="rId3"/>
          <a:stretch>
            <a:fillRect/>
          </a:stretch>
        </p:blipFill>
        <p:spPr>
          <a:xfrm>
            <a:off x="1220800" y="3456341"/>
            <a:ext cx="1639966" cy="597460"/>
          </a:xfrm>
          <a:prstGeom prst="rect">
            <a:avLst/>
          </a:prstGeom>
        </p:spPr>
      </p:pic>
    </p:spTree>
    <p:extLst>
      <p:ext uri="{BB962C8B-B14F-4D97-AF65-F5344CB8AC3E}">
        <p14:creationId xmlns:p14="http://schemas.microsoft.com/office/powerpoint/2010/main" val="371316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ext Placeholder 2"/>
          <p:cNvSpPr>
            <a:spLocks noGrp="1"/>
          </p:cNvSpPr>
          <p:nvPr>
            <p:ph type="body" idx="1"/>
          </p:nvPr>
        </p:nvSpPr>
        <p:spPr>
          <a:xfrm>
            <a:off x="0" y="0"/>
            <a:ext cx="12192000" cy="6857999"/>
          </a:xfrm>
        </p:spPr>
        <p:txBody>
          <a:bodyPr>
            <a:normAutofit fontScale="85000" lnSpcReduction="10000"/>
          </a:bodyPr>
          <a:lstStyle/>
          <a:p>
            <a:pPr algn="ctr">
              <a:lnSpc>
                <a:spcPct val="200000"/>
              </a:lnSpc>
            </a:pPr>
            <a:r>
              <a:rPr lang="fa-IR" sz="4800" b="1" dirty="0">
                <a:effectLst>
                  <a:outerShdw blurRad="38100" dist="38100" dir="2700000" algn="tl">
                    <a:srgbClr val="000000">
                      <a:alpha val="43137"/>
                    </a:srgbClr>
                  </a:outerShdw>
                </a:effectLst>
                <a:cs typeface="B Morvarid" panose="00000400000000000000" pitchFamily="2" charset="-78"/>
              </a:rPr>
              <a:t>عالم برزخ دارای ویژگی های زیر است</a:t>
            </a:r>
            <a:r>
              <a:rPr lang="fa-IR" sz="4800" b="1" dirty="0" smtClean="0">
                <a:effectLst>
                  <a:outerShdw blurRad="38100" dist="38100" dir="2700000" algn="tl">
                    <a:srgbClr val="000000">
                      <a:alpha val="43137"/>
                    </a:srgbClr>
                  </a:outerShdw>
                </a:effectLst>
                <a:cs typeface="B Morvarid" panose="00000400000000000000" pitchFamily="2" charset="-78"/>
              </a:rPr>
              <a:t>:</a:t>
            </a:r>
          </a:p>
          <a:p>
            <a:pPr algn="r">
              <a:lnSpc>
                <a:spcPct val="200000"/>
              </a:lnSpc>
            </a:pPr>
            <a:r>
              <a:rPr lang="fa-IR" sz="4800" b="1" dirty="0">
                <a:ln w="22225">
                  <a:solidFill>
                    <a:schemeClr val="accent2"/>
                  </a:solidFill>
                  <a:prstDash val="solid"/>
                </a:ln>
                <a:solidFill>
                  <a:schemeClr val="accent2">
                    <a:lumMod val="40000"/>
                    <a:lumOff val="60000"/>
                  </a:schemeClr>
                </a:solidFill>
                <a:cs typeface="2  Badr" panose="00000700000000000000" pitchFamily="2" charset="-78"/>
              </a:rPr>
              <a:t>1- وجود </a:t>
            </a:r>
            <a:r>
              <a:rPr lang="fa-IR" sz="4800" b="1" dirty="0" smtClean="0">
                <a:ln w="22225">
                  <a:solidFill>
                    <a:schemeClr val="accent2"/>
                  </a:solidFill>
                  <a:prstDash val="solid"/>
                </a:ln>
                <a:solidFill>
                  <a:schemeClr val="accent2">
                    <a:lumMod val="40000"/>
                    <a:lumOff val="60000"/>
                  </a:schemeClr>
                </a:solidFill>
                <a:cs typeface="2  Badr" panose="00000700000000000000" pitchFamily="2" charset="-78"/>
              </a:rPr>
              <a:t>حیات:   </a:t>
            </a:r>
          </a:p>
          <a:p>
            <a:pPr algn="ctr">
              <a:lnSpc>
                <a:spcPct val="200000"/>
              </a:lnSpc>
            </a:pPr>
            <a:r>
              <a:rPr lang="fa-IR" sz="2400" b="1" dirty="0" smtClean="0">
                <a:solidFill>
                  <a:srgbClr val="FFFF00"/>
                </a:solidFill>
                <a:effectLst>
                  <a:outerShdw blurRad="38100" dist="38100" dir="2700000" algn="tl">
                    <a:srgbClr val="000000">
                      <a:alpha val="43137"/>
                    </a:srgbClr>
                  </a:outerShdw>
                </a:effectLst>
                <a:cs typeface="2  Nazanin" panose="00000400000000000000" pitchFamily="2" charset="-78"/>
              </a:rPr>
              <a:t>پس </a:t>
            </a:r>
            <a:r>
              <a:rPr lang="fa-IR" sz="2400" b="1" dirty="0">
                <a:solidFill>
                  <a:srgbClr val="FFFF00"/>
                </a:solidFill>
                <a:effectLst>
                  <a:outerShdw blurRad="38100" dist="38100" dir="2700000" algn="tl">
                    <a:srgbClr val="000000">
                      <a:alpha val="43137"/>
                    </a:srgbClr>
                  </a:outerShdw>
                </a:effectLst>
                <a:cs typeface="2  Nazanin" panose="00000400000000000000" pitchFamily="2" charset="-78"/>
              </a:rPr>
              <a:t>از مرگ،گرچه فعالیت های حیاتی انسان متوقف می شود؛ اما فرشتگان حقیقت وجود انسان را که همان روح است،«توفّی»می کند؛یعنی آن را به طور تمام و کمال دریافت می نمایند.بنابراین اگرچه بدن حیات خود را از دست می </a:t>
            </a:r>
            <a:r>
              <a:rPr lang="fa-IR" sz="2400" b="1" dirty="0" smtClean="0">
                <a:solidFill>
                  <a:srgbClr val="FFFF00"/>
                </a:solidFill>
                <a:effectLst>
                  <a:outerShdw blurRad="38100" dist="38100" dir="2700000" algn="tl">
                    <a:srgbClr val="000000">
                      <a:alpha val="43137"/>
                    </a:srgbClr>
                  </a:outerShdw>
                </a:effectLst>
                <a:cs typeface="2  Nazanin" panose="00000400000000000000" pitchFamily="2" charset="-78"/>
              </a:rPr>
              <a:t>ادادهد؛اما </a:t>
            </a:r>
            <a:r>
              <a:rPr lang="fa-IR" sz="2400" b="1" dirty="0">
                <a:solidFill>
                  <a:srgbClr val="FFFF00"/>
                </a:solidFill>
                <a:effectLst>
                  <a:outerShdw blurRad="38100" dist="38100" dir="2700000" algn="tl">
                    <a:srgbClr val="000000">
                      <a:alpha val="43137"/>
                    </a:srgbClr>
                  </a:outerShdw>
                </a:effectLst>
                <a:cs typeface="2  Nazanin" panose="00000400000000000000" pitchFamily="2" charset="-78"/>
              </a:rPr>
              <a:t>روح همچنان به فعالیتش مه می دهد.</a:t>
            </a:r>
          </a:p>
          <a:p>
            <a:pPr algn="ctr">
              <a:lnSpc>
                <a:spcPct val="200000"/>
              </a:lnSpc>
            </a:pPr>
            <a:r>
              <a:rPr lang="fa-IR" sz="2400" b="1" dirty="0">
                <a:solidFill>
                  <a:srgbClr val="FFFF00"/>
                </a:solidFill>
                <a:effectLst>
                  <a:outerShdw blurRad="38100" dist="38100" dir="2700000" algn="tl">
                    <a:srgbClr val="000000">
                      <a:alpha val="43137"/>
                    </a:srgbClr>
                  </a:outerShdw>
                </a:effectLst>
                <a:cs typeface="2  Nazanin" panose="00000400000000000000" pitchFamily="2" charset="-78"/>
              </a:rPr>
              <a:t>2ـ در عالم برزخ،انسان با فرشتگان گفت و گو می کند و پاسخشان را می شنود.همچنین امور را درک و مشاهده می کند که درک آن ها در دنیا ممکن نبود؛به طور مثال،اعمال را که در دنیا انجام داده است،مشاهده می کند.</a:t>
            </a:r>
          </a:p>
          <a:p>
            <a:pPr algn="ctr">
              <a:lnSpc>
                <a:spcPct val="200000"/>
              </a:lnSpc>
            </a:pPr>
            <a:r>
              <a:rPr lang="fa-IR" sz="2400" b="1" dirty="0">
                <a:solidFill>
                  <a:srgbClr val="FFFF00"/>
                </a:solidFill>
                <a:effectLst>
                  <a:outerShdw blurRad="38100" dist="38100" dir="2700000" algn="tl">
                    <a:srgbClr val="000000">
                      <a:alpha val="43137"/>
                    </a:srgbClr>
                  </a:outerShdw>
                </a:effectLst>
                <a:cs typeface="2  Nazanin" panose="00000400000000000000" pitchFamily="2" charset="-78"/>
              </a:rPr>
              <a:t>3ـ ارتباط نسان در عالم برزخ با دنیا،پس از مرگ نیز همچنان برقرار است؛بدین معنا که پرونده ی  برخی اعمال انسان با مرگ بسته نمی شود و پیوسته بر آن افزوده می گدد.</a:t>
            </a:r>
          </a:p>
          <a:p>
            <a:pPr>
              <a:lnSpc>
                <a:spcPct val="200000"/>
              </a:lnSpc>
            </a:pPr>
            <a:endParaRPr lang="fa-IR" sz="2400" b="1" dirty="0"/>
          </a:p>
        </p:txBody>
      </p:sp>
      <p:sp>
        <p:nvSpPr>
          <p:cNvPr id="4" name="Arrow: Left 3"/>
          <p:cNvSpPr/>
          <p:nvPr/>
        </p:nvSpPr>
        <p:spPr>
          <a:xfrm>
            <a:off x="0" y="6368717"/>
            <a:ext cx="770021" cy="48928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قبلی</a:t>
            </a:r>
            <a:endParaRPr lang="en-US" dirty="0"/>
          </a:p>
        </p:txBody>
      </p:sp>
      <p:sp>
        <p:nvSpPr>
          <p:cNvPr id="5" name="Arrow: Striped Right 4"/>
          <p:cNvSpPr/>
          <p:nvPr/>
        </p:nvSpPr>
        <p:spPr>
          <a:xfrm>
            <a:off x="11421979" y="6368717"/>
            <a:ext cx="770021" cy="489285"/>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a:t>بعدی</a:t>
            </a:r>
            <a:endParaRPr lang="en-US" dirty="0"/>
          </a:p>
        </p:txBody>
      </p:sp>
      <p:sp>
        <p:nvSpPr>
          <p:cNvPr id="6" name="Action Button: Go Forward or Next 5">
            <a:hlinkClick r:id="" action="ppaction://hlinkshowjump?jump=nextslide" highlightClick="1"/>
          </p:cNvPr>
          <p:cNvSpPr/>
          <p:nvPr/>
        </p:nvSpPr>
        <p:spPr>
          <a:xfrm>
            <a:off x="11463925" y="6529137"/>
            <a:ext cx="545432" cy="168443"/>
          </a:xfrm>
          <a:prstGeom prst="actionButtonForwardNext">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ction Button: Go Back or Previous 6">
            <a:hlinkClick r:id="" action="ppaction://hlinkshowjump?jump=previousslide" highlightClick="1"/>
          </p:cNvPr>
          <p:cNvSpPr/>
          <p:nvPr/>
        </p:nvSpPr>
        <p:spPr>
          <a:xfrm>
            <a:off x="228601" y="6529137"/>
            <a:ext cx="397041" cy="188494"/>
          </a:xfrm>
          <a:prstGeom prst="actionButtonBackPrevious">
            <a:avLst/>
          </a:prstGeom>
          <a:no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332290126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723" y="199835"/>
            <a:ext cx="11941277" cy="1049235"/>
          </a:xfrm>
        </p:spPr>
        <p:txBody>
          <a:bodyPr/>
          <a:lstStyle/>
          <a:p>
            <a:pPr algn="ctr"/>
            <a:r>
              <a:rPr lang="fa-IR" b="1" dirty="0">
                <a:ln w="22225">
                  <a:solidFill>
                    <a:schemeClr val="accent2"/>
                  </a:solidFill>
                  <a:prstDash val="solid"/>
                </a:ln>
                <a:solidFill>
                  <a:schemeClr val="accent2">
                    <a:lumMod val="40000"/>
                    <a:lumOff val="60000"/>
                  </a:schemeClr>
                </a:solidFill>
                <a:cs typeface="2  Badr" panose="00000700000000000000" pitchFamily="2" charset="-78"/>
              </a:rPr>
              <a:t>2- وجود شعور وآگاهی</a:t>
            </a:r>
            <a:r>
              <a:rPr lang="en-US" b="1" dirty="0">
                <a:ln w="22225">
                  <a:solidFill>
                    <a:schemeClr val="accent2"/>
                  </a:solidFill>
                  <a:prstDash val="solid"/>
                </a:ln>
                <a:solidFill>
                  <a:schemeClr val="accent2">
                    <a:lumMod val="40000"/>
                    <a:lumOff val="60000"/>
                  </a:schemeClr>
                </a:solidFill>
                <a:cs typeface="2  Badr" panose="00000700000000000000" pitchFamily="2" charset="-78"/>
              </a:rPr>
              <a:t/>
            </a:r>
            <a:br>
              <a:rPr lang="en-US" b="1" dirty="0">
                <a:ln w="22225">
                  <a:solidFill>
                    <a:schemeClr val="accent2"/>
                  </a:solidFill>
                  <a:prstDash val="solid"/>
                </a:ln>
                <a:solidFill>
                  <a:schemeClr val="accent2">
                    <a:lumMod val="40000"/>
                    <a:lumOff val="60000"/>
                  </a:schemeClr>
                </a:solidFill>
                <a:cs typeface="2  Badr" panose="00000700000000000000" pitchFamily="2" charset="-78"/>
              </a:rPr>
            </a:br>
            <a:endParaRPr lang="en-US" dirty="0"/>
          </a:p>
        </p:txBody>
      </p:sp>
      <p:sp>
        <p:nvSpPr>
          <p:cNvPr id="5" name="Content Placeholder 4"/>
          <p:cNvSpPr>
            <a:spLocks noGrp="1"/>
          </p:cNvSpPr>
          <p:nvPr>
            <p:ph idx="1"/>
          </p:nvPr>
        </p:nvSpPr>
        <p:spPr>
          <a:xfrm>
            <a:off x="0" y="618848"/>
            <a:ext cx="11941276" cy="6147712"/>
          </a:xfrm>
        </p:spPr>
        <p:txBody>
          <a:bodyPr>
            <a:noAutofit/>
          </a:bodyPr>
          <a:lstStyle/>
          <a:p>
            <a:pPr marL="0" indent="0" algn="r" rtl="1">
              <a:buNone/>
            </a:pPr>
            <a:r>
              <a:rPr lang="fa-IR" sz="2400" dirty="0">
                <a:ln w="0"/>
                <a:effectLst>
                  <a:outerShdw blurRad="38100" dist="19050" dir="2700000" algn="tl" rotWithShape="0">
                    <a:schemeClr val="dk1">
                      <a:alpha val="40000"/>
                    </a:schemeClr>
                  </a:outerShdw>
                </a:effectLst>
                <a:cs typeface="2  Nazanin" panose="00000400000000000000" pitchFamily="2" charset="-78"/>
              </a:rPr>
              <a:t>با توجه به اینکه عامل شعور و آگاهی انسان در دنیا روح وی است و روح در برزخ، به حیات خود ادامه می دهد، یکی از ویژگی های برزخ، وجود شعور و آگاهی در آن خواهد بود. براساس آیات و روایات برخی از نشانه های شعور و آگاهی انسان در عالم برزخ عبارت است از</a:t>
            </a:r>
            <a:endParaRPr lang="fa-IR" sz="2400" dirty="0" smtClean="0">
              <a:ln w="0"/>
              <a:effectLst>
                <a:outerShdw blurRad="38100" dist="19050" dir="2700000" algn="tl" rotWithShape="0">
                  <a:schemeClr val="dk1">
                    <a:alpha val="40000"/>
                  </a:schemeClr>
                </a:outerShdw>
              </a:effectLst>
              <a:cs typeface="2  Nazanin" panose="00000400000000000000" pitchFamily="2" charset="-78"/>
            </a:endParaRPr>
          </a:p>
          <a:p>
            <a:pPr marL="0" indent="0" algn="r" rtl="1">
              <a:buNone/>
            </a:pPr>
            <a:r>
              <a:rPr lang="fa-IR" sz="2400"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الف:گفتگوی </a:t>
            </a:r>
            <a:r>
              <a:rPr lang="fa-IR" sz="2400" dirty="0">
                <a:ln w="0"/>
                <a:solidFill>
                  <a:srgbClr val="FF0000"/>
                </a:solidFill>
                <a:effectLst>
                  <a:outerShdw blurRad="38100" dist="19050" dir="2700000" algn="tl" rotWithShape="0">
                    <a:schemeClr val="dk1">
                      <a:alpha val="40000"/>
                    </a:schemeClr>
                  </a:outerShdw>
                </a:effectLst>
                <a:cs typeface="2  Nazanin" panose="00000400000000000000" pitchFamily="2" charset="-78"/>
              </a:rPr>
              <a:t>فرشتگان با انسان :  </a:t>
            </a:r>
            <a:r>
              <a:rPr lang="fa-IR" sz="2400" dirty="0" smtClean="0">
                <a:ln w="0"/>
                <a:effectLst>
                  <a:outerShdw blurRad="38100" dist="19050" dir="2700000" algn="tl" rotWithShape="0">
                    <a:schemeClr val="dk1">
                      <a:alpha val="40000"/>
                    </a:schemeClr>
                  </a:outerShdw>
                </a:effectLst>
                <a:cs typeface="2  Nazanin" panose="00000400000000000000" pitchFamily="2" charset="-78"/>
              </a:rPr>
              <a:t>به </a:t>
            </a:r>
            <a:r>
              <a:rPr lang="fa-IR" sz="2400" dirty="0">
                <a:ln w="0"/>
                <a:effectLst>
                  <a:outerShdw blurRad="38100" dist="19050" dir="2700000" algn="tl" rotWithShape="0">
                    <a:schemeClr val="dk1">
                      <a:alpha val="40000"/>
                    </a:schemeClr>
                  </a:outerShdw>
                </a:effectLst>
                <a:cs typeface="2  Nazanin" panose="00000400000000000000" pitchFamily="2" charset="-78"/>
              </a:rPr>
              <a:t>عنوان نمونه در سوره </a:t>
            </a:r>
            <a:r>
              <a:rPr lang="fa-IR" sz="2400" dirty="0" smtClean="0">
                <a:ln w="0"/>
                <a:effectLst>
                  <a:outerShdw blurRad="38100" dist="19050" dir="2700000" algn="tl" rotWithShape="0">
                    <a:schemeClr val="dk1">
                      <a:alpha val="40000"/>
                    </a:schemeClr>
                  </a:outerShdw>
                </a:effectLst>
                <a:cs typeface="2  Nazanin" panose="00000400000000000000" pitchFamily="2" charset="-78"/>
              </a:rPr>
              <a:t>نسا آمده است که به ظالمان خطاب  </a:t>
            </a:r>
            <a:r>
              <a:rPr lang="fa-IR" sz="2400" dirty="0">
                <a:ln w="0"/>
                <a:effectLst>
                  <a:outerShdw blurRad="38100" dist="19050" dir="2700000" algn="tl" rotWithShape="0">
                    <a:schemeClr val="dk1">
                      <a:alpha val="40000"/>
                    </a:schemeClr>
                  </a:outerShdw>
                </a:effectLst>
                <a:cs typeface="2  Nazanin" panose="00000400000000000000" pitchFamily="2" charset="-78"/>
              </a:rPr>
              <a:t>کرده و از احوال آنها می پرسند و در مقابل، آنها پاسخ داده و خود را از مستضعفین بر روی زمین </a:t>
            </a:r>
            <a:r>
              <a:rPr lang="fa-IR" sz="2400" dirty="0" smtClean="0">
                <a:ln w="0"/>
                <a:effectLst>
                  <a:outerShdw blurRad="38100" dist="19050" dir="2700000" algn="tl" rotWithShape="0">
                    <a:schemeClr val="dk1">
                      <a:alpha val="40000"/>
                    </a:schemeClr>
                  </a:outerShdw>
                </a:effectLst>
                <a:cs typeface="2  Nazanin" panose="00000400000000000000" pitchFamily="2" charset="-78"/>
              </a:rPr>
              <a:t>معرفی می کنند. </a:t>
            </a:r>
            <a:r>
              <a:rPr lang="fa-IR" sz="2400" dirty="0">
                <a:ln w="0"/>
                <a:effectLst>
                  <a:outerShdw blurRad="38100" dist="19050" dir="2700000" algn="tl" rotWithShape="0">
                    <a:schemeClr val="dk1">
                      <a:alpha val="40000"/>
                    </a:schemeClr>
                  </a:outerShdw>
                </a:effectLst>
                <a:cs typeface="2  Nazanin" panose="00000400000000000000" pitchFamily="2" charset="-78"/>
              </a:rPr>
              <a:t>این مکالمه و طرف خطاب قرار دادن، دلیلی بر وجود شعور و آگاهی در برزخ است</a:t>
            </a:r>
          </a:p>
          <a:p>
            <a:pPr marL="0" indent="0" algn="r" rtl="1">
              <a:buNone/>
            </a:pPr>
            <a:r>
              <a:rPr lang="fa-IR" sz="2400" dirty="0">
                <a:ln w="0"/>
                <a:solidFill>
                  <a:srgbClr val="FF0000"/>
                </a:solidFill>
                <a:effectLst>
                  <a:outerShdw blurRad="38100" dist="19050" dir="2700000" algn="tl" rotWithShape="0">
                    <a:schemeClr val="dk1">
                      <a:alpha val="40000"/>
                    </a:schemeClr>
                  </a:outerShdw>
                </a:effectLst>
                <a:cs typeface="2  Nazanin" panose="00000400000000000000" pitchFamily="2" charset="-78"/>
              </a:rPr>
              <a:t>ب:سخن گفتن پیامبر با کشته شدگان جنگ </a:t>
            </a:r>
            <a:r>
              <a:rPr lang="fa-IR" sz="2400"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بدر:</a:t>
            </a:r>
          </a:p>
          <a:p>
            <a:pPr marL="0" indent="0" algn="r" rtl="1">
              <a:buNone/>
            </a:pPr>
            <a:r>
              <a:rPr lang="fa-IR" sz="2400" dirty="0">
                <a:ln w="0"/>
                <a:effectLst>
                  <a:outerShdw blurRad="38100" dist="19050" dir="2700000" algn="tl" rotWithShape="0">
                    <a:schemeClr val="dk1">
                      <a:alpha val="40000"/>
                    </a:schemeClr>
                  </a:outerShdw>
                </a:effectLst>
                <a:cs typeface="2  Nazanin" panose="00000400000000000000" pitchFamily="2" charset="-78"/>
              </a:rPr>
              <a:t>در جنگ بدر، وقتی بزرگان لشکر کفار کشته شدند و سپاه اسلام پیروز شد، رسول خدا  آن کشتگان را این گونه مورد خطاب قرار داد: </a:t>
            </a:r>
            <a:r>
              <a:rPr lang="fa-IR" sz="2400" dirty="0">
                <a:ln w="0"/>
                <a:solidFill>
                  <a:srgbClr val="0000CC"/>
                </a:solidFill>
                <a:effectLst>
                  <a:outerShdw blurRad="38100" dist="19050" dir="2700000" algn="tl" rotWithShape="0">
                    <a:schemeClr val="dk1">
                      <a:alpha val="40000"/>
                    </a:schemeClr>
                  </a:outerShdw>
                </a:effectLst>
                <a:cs typeface="2  Nazanin" panose="00000400000000000000" pitchFamily="2" charset="-78"/>
              </a:rPr>
              <a:t>«آنچه پروردگارمان به ما وعده داده بود، حق یافتیم؛ آیا شما نیز آنچه پروردگارتان وعده داده بود، حق یافتید</a:t>
            </a:r>
            <a:r>
              <a:rPr lang="fa-IR" sz="2400" dirty="0" smtClean="0">
                <a:ln w="0"/>
                <a:solidFill>
                  <a:srgbClr val="0000CC"/>
                </a:solidFill>
                <a:effectLst>
                  <a:outerShdw blurRad="38100" dist="19050" dir="2700000" algn="tl" rotWithShape="0">
                    <a:schemeClr val="dk1">
                      <a:alpha val="40000"/>
                    </a:schemeClr>
                  </a:outerShdw>
                </a:effectLst>
                <a:cs typeface="2  Nazanin" panose="00000400000000000000" pitchFamily="2" charset="-78"/>
              </a:rPr>
              <a:t>؟».</a:t>
            </a:r>
          </a:p>
          <a:p>
            <a:pPr marL="0" indent="0" algn="r" rtl="1">
              <a:buNone/>
            </a:pPr>
            <a:r>
              <a:rPr lang="fa-IR" sz="2400"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 </a:t>
            </a:r>
            <a:r>
              <a:rPr lang="fa-IR" sz="2400" dirty="0">
                <a:ln w="0"/>
                <a:effectLst>
                  <a:outerShdw blurRad="38100" dist="19050" dir="2700000" algn="tl" rotWithShape="0">
                    <a:schemeClr val="dk1">
                      <a:alpha val="40000"/>
                    </a:schemeClr>
                  </a:outerShdw>
                </a:effectLst>
                <a:cs typeface="2  Nazanin" panose="00000400000000000000" pitchFamily="2" charset="-78"/>
              </a:rPr>
              <a:t>اصحاب گفتند: «ای رسول خدا  چگونه با آنها سخن می گویی در حالی که مرده اند؟!». </a:t>
            </a:r>
            <a:endParaRPr lang="fa-IR" sz="2400" dirty="0" smtClean="0">
              <a:ln w="0"/>
              <a:effectLst>
                <a:outerShdw blurRad="38100" dist="19050" dir="2700000" algn="tl" rotWithShape="0">
                  <a:schemeClr val="dk1">
                    <a:alpha val="40000"/>
                  </a:schemeClr>
                </a:outerShdw>
              </a:effectLst>
              <a:cs typeface="2  Nazanin" panose="00000400000000000000" pitchFamily="2" charset="-78"/>
            </a:endParaRPr>
          </a:p>
          <a:p>
            <a:pPr marL="0" indent="0" algn="r" rtl="1">
              <a:buNone/>
            </a:pPr>
            <a:r>
              <a:rPr lang="fa-IR" sz="2400"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حضرت </a:t>
            </a:r>
            <a:r>
              <a:rPr lang="fa-IR" sz="2400" dirty="0">
                <a:ln w="0"/>
                <a:solidFill>
                  <a:srgbClr val="FF0000"/>
                </a:solidFill>
                <a:effectLst>
                  <a:outerShdw blurRad="38100" dist="19050" dir="2700000" algn="tl" rotWithShape="0">
                    <a:schemeClr val="dk1">
                      <a:alpha val="40000"/>
                    </a:schemeClr>
                  </a:outerShdw>
                </a:effectLst>
                <a:cs typeface="2  Nazanin" panose="00000400000000000000" pitchFamily="2" charset="-78"/>
              </a:rPr>
              <a:t>فرمود: </a:t>
            </a:r>
            <a:r>
              <a:rPr lang="fa-IR" sz="2400" dirty="0">
                <a:ln w="0"/>
                <a:solidFill>
                  <a:srgbClr val="0000CC"/>
                </a:solidFill>
                <a:effectLst>
                  <a:outerShdw blurRad="38100" dist="19050" dir="2700000" algn="tl" rotWithShape="0">
                    <a:schemeClr val="dk1">
                      <a:alpha val="40000"/>
                    </a:schemeClr>
                  </a:outerShdw>
                </a:effectLst>
                <a:cs typeface="2  Nazanin" panose="00000400000000000000" pitchFamily="2" charset="-78"/>
              </a:rPr>
              <a:t>«قسم به کسی که جانم در دست اوست، ایشان به این کلام از شما شنواترند و </a:t>
            </a:r>
            <a:r>
              <a:rPr lang="fa-IR" sz="2400" dirty="0" smtClean="0">
                <a:ln w="0"/>
                <a:solidFill>
                  <a:srgbClr val="0000CC"/>
                </a:solidFill>
                <a:effectLst>
                  <a:outerShdw blurRad="38100" dist="19050" dir="2700000" algn="tl" rotWithShape="0">
                    <a:schemeClr val="dk1">
                      <a:alpha val="40000"/>
                    </a:schemeClr>
                  </a:outerShdw>
                </a:effectLst>
                <a:cs typeface="2  Nazanin" panose="00000400000000000000" pitchFamily="2" charset="-78"/>
              </a:rPr>
              <a:t>فقط نمی توانند پاسخ دهند </a:t>
            </a:r>
            <a:r>
              <a:rPr lang="fa-IR" sz="2400" dirty="0">
                <a:ln w="0"/>
                <a:solidFill>
                  <a:srgbClr val="0000CC"/>
                </a:solidFill>
                <a:effectLst>
                  <a:outerShdw blurRad="38100" dist="19050" dir="2700000" algn="tl" rotWithShape="0">
                    <a:schemeClr val="dk1">
                      <a:alpha val="40000"/>
                    </a:schemeClr>
                  </a:outerShdw>
                </a:effectLst>
                <a:cs typeface="2  Nazanin" panose="00000400000000000000" pitchFamily="2" charset="-78"/>
              </a:rPr>
              <a:t>.»</a:t>
            </a:r>
            <a:endParaRPr lang="en-US" sz="2400" dirty="0">
              <a:ln w="0"/>
              <a:solidFill>
                <a:srgbClr val="0000CC"/>
              </a:solidFill>
              <a:effectLst>
                <a:outerShdw blurRad="38100" dist="19050" dir="2700000" algn="tl" rotWithShape="0">
                  <a:schemeClr val="dk1">
                    <a:alpha val="40000"/>
                  </a:schemeClr>
                </a:outerShdw>
              </a:effectLst>
              <a:cs typeface="2  Nazanin" panose="00000400000000000000" pitchFamily="2" charset="-78"/>
            </a:endParaRPr>
          </a:p>
          <a:p>
            <a:pPr marL="0" indent="0" algn="r" rtl="1">
              <a:buNone/>
            </a:pPr>
            <a:endParaRPr lang="en-US" sz="2400" dirty="0">
              <a:solidFill>
                <a:srgbClr val="0000CC"/>
              </a:solidFill>
              <a:cs typeface="2  Nazanin" panose="00000400000000000000" pitchFamily="2" charset="-78"/>
            </a:endParaRPr>
          </a:p>
        </p:txBody>
      </p:sp>
    </p:spTree>
    <p:extLst>
      <p:ext uri="{BB962C8B-B14F-4D97-AF65-F5344CB8AC3E}">
        <p14:creationId xmlns:p14="http://schemas.microsoft.com/office/powerpoint/2010/main" val="3684559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62" y="0"/>
            <a:ext cx="9603275" cy="1049235"/>
          </a:xfrm>
        </p:spPr>
        <p:txBody>
          <a:bodyPr/>
          <a:lstStyle/>
          <a:p>
            <a:pPr algn="ctr" rtl="1"/>
            <a:r>
              <a:rPr lang="fa-IR" b="1" dirty="0">
                <a:ln w="22225">
                  <a:solidFill>
                    <a:schemeClr val="accent2"/>
                  </a:solidFill>
                  <a:prstDash val="solid"/>
                </a:ln>
                <a:solidFill>
                  <a:schemeClr val="accent2">
                    <a:lumMod val="40000"/>
                    <a:lumOff val="60000"/>
                  </a:schemeClr>
                </a:solidFill>
                <a:cs typeface="2  Badr" panose="00000700000000000000" pitchFamily="2" charset="-78"/>
              </a:rPr>
              <a:t>3- وجود ارتباط میان عالم برزخ ودنیا</a:t>
            </a:r>
            <a:r>
              <a:rPr lang="en-US" b="1" dirty="0">
                <a:ln w="22225">
                  <a:solidFill>
                    <a:schemeClr val="accent2"/>
                  </a:solidFill>
                  <a:prstDash val="solid"/>
                </a:ln>
                <a:solidFill>
                  <a:schemeClr val="accent2">
                    <a:lumMod val="40000"/>
                    <a:lumOff val="60000"/>
                  </a:schemeClr>
                </a:solidFill>
                <a:cs typeface="2  Badr" panose="00000700000000000000" pitchFamily="2" charset="-78"/>
              </a:rPr>
              <a:t/>
            </a:r>
            <a:br>
              <a:rPr lang="en-US" b="1" dirty="0">
                <a:ln w="22225">
                  <a:solidFill>
                    <a:schemeClr val="accent2"/>
                  </a:solidFill>
                  <a:prstDash val="solid"/>
                </a:ln>
                <a:solidFill>
                  <a:schemeClr val="accent2">
                    <a:lumMod val="40000"/>
                    <a:lumOff val="60000"/>
                  </a:schemeClr>
                </a:solidFill>
                <a:cs typeface="2  Badr" panose="00000700000000000000" pitchFamily="2" charset="-78"/>
              </a:rPr>
            </a:br>
            <a:endParaRPr lang="en-US" dirty="0"/>
          </a:p>
        </p:txBody>
      </p:sp>
      <p:sp>
        <p:nvSpPr>
          <p:cNvPr id="3" name="Content Placeholder 2"/>
          <p:cNvSpPr>
            <a:spLocks noGrp="1"/>
          </p:cNvSpPr>
          <p:nvPr>
            <p:ph idx="1"/>
          </p:nvPr>
        </p:nvSpPr>
        <p:spPr>
          <a:xfrm>
            <a:off x="0" y="673629"/>
            <a:ext cx="12049432" cy="5358461"/>
          </a:xfrm>
        </p:spPr>
        <p:txBody>
          <a:bodyPr>
            <a:noAutofit/>
          </a:bodyPr>
          <a:lstStyle/>
          <a:p>
            <a:pPr marL="0" indent="0" algn="r" rtl="1">
              <a:buNone/>
            </a:pPr>
            <a:r>
              <a:rPr lang="fa-IR" dirty="0">
                <a:ln w="0"/>
                <a:effectLst>
                  <a:outerShdw blurRad="38100" dist="19050" dir="2700000" algn="tl" rotWithShape="0">
                    <a:schemeClr val="dk1">
                      <a:alpha val="40000"/>
                    </a:schemeClr>
                  </a:outerShdw>
                </a:effectLst>
                <a:cs typeface="2  Nazanin" panose="00000400000000000000" pitchFamily="2" charset="-78"/>
              </a:rPr>
              <a:t>با مرگ انسان و ورود وی به عالم برزخ، ارتباط او با دنیا به طور کامل قطع نمی شود. برخی از نشانه های تداوم این ارتباط عبارت است از: </a:t>
            </a:r>
          </a:p>
          <a:p>
            <a:pPr marL="0" indent="0" algn="r" rtl="1">
              <a:buNone/>
            </a:pPr>
            <a:r>
              <a:rPr lang="fa-IR"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الف:بسته </a:t>
            </a:r>
            <a:r>
              <a:rPr lang="fa-IR" dirty="0">
                <a:ln w="0"/>
                <a:solidFill>
                  <a:srgbClr val="FF0000"/>
                </a:solidFill>
                <a:effectLst>
                  <a:outerShdw blurRad="38100" dist="19050" dir="2700000" algn="tl" rotWithShape="0">
                    <a:schemeClr val="dk1">
                      <a:alpha val="40000"/>
                    </a:schemeClr>
                  </a:outerShdw>
                </a:effectLst>
                <a:cs typeface="2  Nazanin" panose="00000400000000000000" pitchFamily="2" charset="-78"/>
              </a:rPr>
              <a:t>نشدن پرونده اعمال </a:t>
            </a:r>
            <a:r>
              <a:rPr lang="fa-IR"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a:t>
            </a:r>
          </a:p>
          <a:p>
            <a:pPr marL="0" indent="0" algn="r" rtl="1">
              <a:buNone/>
            </a:pPr>
            <a:r>
              <a:rPr lang="fa-IR" dirty="0">
                <a:ln w="0"/>
                <a:effectLst>
                  <a:outerShdw blurRad="38100" dist="19050" dir="2700000" algn="tl" rotWithShape="0">
                    <a:schemeClr val="dk1">
                      <a:alpha val="40000"/>
                    </a:schemeClr>
                  </a:outerShdw>
                </a:effectLst>
                <a:cs typeface="2  Nazanin" panose="00000400000000000000" pitchFamily="2" charset="-78"/>
              </a:rPr>
              <a:t>پرونده برخی اعمال انسان با مرگ بسته نمی شود و امکان دارد بر اعمال نیک و بد آن افزوده و یا از آنها کاسته شود. </a:t>
            </a:r>
            <a:endParaRPr lang="fa-IR" dirty="0" smtClean="0">
              <a:ln w="0"/>
              <a:effectLst>
                <a:outerShdw blurRad="38100" dist="19050" dir="2700000" algn="tl" rotWithShape="0">
                  <a:schemeClr val="dk1">
                    <a:alpha val="40000"/>
                  </a:schemeClr>
                </a:outerShdw>
              </a:effectLst>
              <a:cs typeface="2  Nazanin" panose="00000400000000000000" pitchFamily="2" charset="-78"/>
            </a:endParaRPr>
          </a:p>
          <a:p>
            <a:pPr marL="0" indent="0" algn="r" rtl="1">
              <a:buNone/>
            </a:pPr>
            <a:endParaRPr lang="fa-IR"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endParaRPr>
          </a:p>
          <a:p>
            <a:pPr marL="0" indent="0" algn="ctr" rtl="1">
              <a:buNone/>
            </a:pPr>
            <a:endParaRPr lang="fa-IR"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endParaRPr>
          </a:p>
          <a:p>
            <a:pPr marL="0" indent="0" algn="r" rtl="1">
              <a:buNone/>
            </a:pPr>
            <a:r>
              <a:rPr lang="fa-IR" dirty="0" smtClean="0">
                <a:ln w="0"/>
                <a:effectLst>
                  <a:outerShdw blurRad="38100" dist="19050" dir="2700000" algn="tl" rotWithShape="0">
                    <a:schemeClr val="dk1">
                      <a:alpha val="40000"/>
                    </a:schemeClr>
                  </a:outerShdw>
                </a:effectLst>
                <a:cs typeface="2  Nazanin" panose="00000400000000000000" pitchFamily="2" charset="-78"/>
              </a:rPr>
              <a:t>همان </a:t>
            </a:r>
            <a:r>
              <a:rPr lang="fa-IR" dirty="0">
                <a:ln w="0"/>
                <a:effectLst>
                  <a:outerShdw blurRad="38100" dist="19050" dir="2700000" algn="tl" rotWithShape="0">
                    <a:schemeClr val="dk1">
                      <a:alpha val="40000"/>
                    </a:schemeClr>
                  </a:outerShdw>
                </a:effectLst>
                <a:cs typeface="2  Nazanin" panose="00000400000000000000" pitchFamily="2" charset="-78"/>
              </a:rPr>
              <a:t>گونه که قرآن کریم می فرماید</a:t>
            </a:r>
            <a:r>
              <a:rPr lang="fa-IR" u="sng" dirty="0">
                <a:ln w="0"/>
                <a:solidFill>
                  <a:srgbClr val="FF0000"/>
                </a:solidFill>
                <a:effectLst>
                  <a:outerShdw blurRad="38100" dist="19050" dir="2700000" algn="tl" rotWithShape="0">
                    <a:schemeClr val="dk1">
                      <a:alpha val="40000"/>
                    </a:schemeClr>
                  </a:outerShdw>
                </a:effectLst>
                <a:cs typeface="2  Nazanin" panose="00000400000000000000" pitchFamily="2" charset="-78"/>
              </a:rPr>
              <a:t>، دامنه برخی از اعمال، محدود به دوران زندگی انسان است و با </a:t>
            </a:r>
            <a:r>
              <a:rPr lang="fa-IR" u="sng" dirty="0" smtClean="0">
                <a:ln w="0"/>
                <a:solidFill>
                  <a:srgbClr val="FF0000"/>
                </a:solidFill>
                <a:effectLst>
                  <a:outerShdw blurRad="38100" dist="19050" dir="2700000" algn="tl" rotWithShape="0">
                    <a:schemeClr val="dk1">
                      <a:alpha val="40000"/>
                    </a:schemeClr>
                  </a:outerShdw>
                </a:effectLst>
                <a:cs typeface="2  Nazanin" panose="00000400000000000000" pitchFamily="2" charset="-78"/>
              </a:rPr>
              <a:t>مرگ پرونده این </a:t>
            </a:r>
            <a:r>
              <a:rPr lang="fa-IR" u="sng" dirty="0">
                <a:ln w="0"/>
                <a:solidFill>
                  <a:srgbClr val="FF0000"/>
                </a:solidFill>
                <a:effectLst>
                  <a:outerShdw blurRad="38100" dist="19050" dir="2700000" algn="tl" rotWithShape="0">
                    <a:schemeClr val="dk1">
                      <a:alpha val="40000"/>
                    </a:schemeClr>
                  </a:outerShdw>
                </a:effectLst>
                <a:cs typeface="2  Nazanin" panose="00000400000000000000" pitchFamily="2" charset="-78"/>
              </a:rPr>
              <a:t>اعمال بسته می شود (آثار ماتقدم)؛ اعمالی مانند نماز و روزه</a:t>
            </a:r>
            <a:r>
              <a:rPr lang="fa-IR" dirty="0">
                <a:ln w="0"/>
                <a:effectLst>
                  <a:outerShdw blurRad="38100" dist="19050" dir="2700000" algn="tl" rotWithShape="0">
                    <a:schemeClr val="dk1">
                      <a:alpha val="40000"/>
                    </a:schemeClr>
                  </a:outerShdw>
                </a:effectLst>
                <a:cs typeface="2  Nazanin" panose="00000400000000000000" pitchFamily="2" charset="-78"/>
              </a:rPr>
              <a:t>؛ </a:t>
            </a:r>
            <a:r>
              <a:rPr lang="fa-IR" u="sng" dirty="0">
                <a:ln w="0"/>
                <a:effectLst>
                  <a:outerShdw blurRad="38100" dist="19050" dir="2700000" algn="tl" rotWithShape="0">
                    <a:schemeClr val="dk1">
                      <a:alpha val="40000"/>
                    </a:schemeClr>
                  </a:outerShdw>
                </a:effectLst>
                <a:cs typeface="2  Nazanin" panose="00000400000000000000" pitchFamily="2" charset="-78"/>
              </a:rPr>
              <a:t>اما پرونده بسیاری از </a:t>
            </a:r>
            <a:r>
              <a:rPr lang="fa-IR" u="sng" dirty="0" smtClean="0">
                <a:ln w="0"/>
                <a:effectLst>
                  <a:outerShdw blurRad="38100" dist="19050" dir="2700000" algn="tl" rotWithShape="0">
                    <a:schemeClr val="dk1">
                      <a:alpha val="40000"/>
                    </a:schemeClr>
                  </a:outerShdw>
                </a:effectLst>
                <a:cs typeface="2  Nazanin" panose="00000400000000000000" pitchFamily="2" charset="-78"/>
              </a:rPr>
              <a:t>مرگ</a:t>
            </a:r>
            <a:r>
              <a:rPr lang="fa-IR" u="sng" dirty="0">
                <a:ln w="0"/>
                <a:effectLst>
                  <a:outerShdw blurRad="38100" dist="19050" dir="2700000" algn="tl" rotWithShape="0">
                    <a:schemeClr val="dk1">
                      <a:alpha val="40000"/>
                    </a:schemeClr>
                  </a:outerShdw>
                </a:effectLst>
                <a:cs typeface="2  Nazanin" panose="00000400000000000000" pitchFamily="2" charset="-78"/>
              </a:rPr>
              <a:t>، پرونده اعمال حتی بعد از حیات ما نیز باز می ماند (آثار ما تأخر)؛ </a:t>
            </a:r>
            <a:r>
              <a:rPr lang="fa-IR" dirty="0">
                <a:ln w="0"/>
                <a:effectLst>
                  <a:outerShdw blurRad="38100" dist="19050" dir="2700000" algn="tl" rotWithShape="0">
                    <a:schemeClr val="dk1">
                      <a:alpha val="40000"/>
                    </a:schemeClr>
                  </a:outerShdw>
                </a:effectLst>
                <a:cs typeface="2  Nazanin" panose="00000400000000000000" pitchFamily="2" charset="-78"/>
              </a:rPr>
              <a:t>به عنوان مثال اگر کسی کتابی را به کسی یا کتابخانه ای هدیه دهد، یا مطلب مفیدی را به دیگران آموزش دهد، تا وقتی که آن کتاب توسط دیگران خوانده می شود و آموزش های وی به دیگران منتقل می شود یا از آن استفاده می شود، در پرونده عمل او پاداش می نویسند و بر حسنات او می افزایند، گرچه خود فرد از دنیا رفته باشد. در مقابل، کسی که راه و رسم نادرست و مخالف فرمان الهی را از خود برجای می گذارد، تا وقتی آثار این راه و رسم غلط در فرد یا جامعه باقی است، گناه در دفتر اعمال وی ثبت می شود و روز به روز بر عذاب وی افزوده می شود. </a:t>
            </a:r>
            <a:r>
              <a:rPr lang="fa-IR" dirty="0">
                <a:ln w="0"/>
                <a:solidFill>
                  <a:srgbClr val="FF0000"/>
                </a:solidFill>
                <a:effectLst>
                  <a:outerShdw blurRad="38100" dist="19050" dir="2700000" algn="tl" rotWithShape="0">
                    <a:schemeClr val="dk1">
                      <a:alpha val="40000"/>
                    </a:schemeClr>
                  </a:outerShdw>
                </a:effectLst>
                <a:cs typeface="2  Nazanin" panose="00000400000000000000" pitchFamily="2" charset="-78"/>
              </a:rPr>
              <a:t>مدسازی های غلط، تولید و نشر مطالب نامناسب و غیراخلاقی در فضای مجازی، ایجاد یا تقویت آداب و رسوم غلط در امر ازدواج، ایجاد انحرافات فکری و اخلاقی در دیگران، نمونه هایی از اعمال  گناهان فرد، حتی پس از مرگ وی می شود</a:t>
            </a:r>
          </a:p>
          <a:p>
            <a:pPr marL="0" indent="0" algn="r" rtl="1">
              <a:buNone/>
            </a:pPr>
            <a:endParaRPr lang="en-US" dirty="0">
              <a:cs typeface="2  Nazanin" panose="00000400000000000000" pitchFamily="2" charset="-78"/>
            </a:endParaRPr>
          </a:p>
        </p:txBody>
      </p:sp>
      <p:pic>
        <p:nvPicPr>
          <p:cNvPr id="4" name="Picture 3"/>
          <p:cNvPicPr>
            <a:picLocks noChangeAspect="1"/>
          </p:cNvPicPr>
          <p:nvPr/>
        </p:nvPicPr>
        <p:blipFill>
          <a:blip r:embed="rId2"/>
          <a:stretch>
            <a:fillRect/>
          </a:stretch>
        </p:blipFill>
        <p:spPr>
          <a:xfrm>
            <a:off x="3824435" y="2344837"/>
            <a:ext cx="4400561" cy="797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3258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12274</TotalTime>
  <Words>3792</Words>
  <Application>Microsoft Office PowerPoint</Application>
  <PresentationFormat>Widescreen</PresentationFormat>
  <Paragraphs>170</Paragraphs>
  <Slides>24</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0 Titr Bold</vt:lpstr>
      <vt:lpstr>2  Badr</vt:lpstr>
      <vt:lpstr>2  Baran</vt:lpstr>
      <vt:lpstr>2  Koodak</vt:lpstr>
      <vt:lpstr>2  Nazanin</vt:lpstr>
      <vt:lpstr>Arial</vt:lpstr>
      <vt:lpstr>B Morvarid</vt:lpstr>
      <vt:lpstr>B Nikoo</vt:lpstr>
      <vt:lpstr>B Zar</vt:lpstr>
      <vt:lpstr>Calibri</vt:lpstr>
      <vt:lpstr>Gill Sans MT</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وجود شعور وآگاهی </vt:lpstr>
      <vt:lpstr>3- وجود ارتباط میان عالم برزخ ودنیا </vt:lpstr>
      <vt:lpstr>PowerPoint Presentation</vt:lpstr>
      <vt:lpstr>نمونه هایی از اعمال را ذکر کنید که دارای آثار طولانی خوب یا بد هستند و بعد از مرگ انسان ادامه می یابند. </vt:lpstr>
      <vt:lpstr>ب:دریافت پاداش وخیرات بازماندگان  </vt:lpstr>
      <vt:lpstr>ج: ارتباط متوفی با خانواده </vt:lpstr>
      <vt:lpstr>تدبر</vt:lpstr>
      <vt:lpstr> منظور از فشار قبر و عذاب های داخل قبر چیست؟ آیا منظور تنگ شدن قبر خاکی و عذاب جسم بی جان انسان است؟</vt:lpstr>
      <vt:lpstr>PowerPoint Presentation</vt:lpstr>
      <vt:lpstr>PowerPoint Presentation</vt:lpstr>
      <vt:lpstr> 2 : برزخ چيست؟ ج : عالم برزخ ميان زنگي دنيايي و حيات اخروي قرار دارد و آدميان پس از مرگ وارد آن ميشوند وتا قيامت در آنجا ميمانند و در صورتي كه نيكوكار باشند از لذت هاي آن برخوردار و اگر بدكار وشقي باشند از رنج ها و درد هاي آن متامل ميگردند. 3 : دو مورد از ويژگي هاي عالم برزخ را بگوييد! ج 1 : بدن حیات خود را ز دست میدهد اما روح همچنان به فعالیتش ادامه میدهد. 2 :  ارتباط انسان در عالم برزخ با دنیا، پس از مرگ نیز همچنان برقرار است. 4 : آثار ماتقدم را بگوييد! ج :آثار و نتایج برخی از اعمال، محدود ب دوران زندگی انسان است و با مرگ، پرونده ی این اعمال بسته میشود  5 : آثار ماتاخر را توضيح دهيد! ج: بسیاری از اعمال آثارشان حتی بعد از حیات ما نیز باقی میماند؛ یعنی حتی با مرگ  انسان نیز پرونده آن عمل همچنان گشوده است. 6:سه مورد از رفتار هايي ك باعث سنگين تر شدن  پرونده گناهان فرد ميشود را بنويسد! ج:مدسازی های غلط،تولید و نشر مطالب نامناسب وغیراخلاقی،ایجاد یا تقویت آداب ورسوم غلط در امر ازدواج 7 : رسول خدا درباره ي رفتارهايي ك باعث سنگيني پرونده ي گناهان ميشود چه ميفرماييد؟ ج: هرکس سنت و روش نیکی را در جامعه جاری سازد، تا وقتی ک در دنیا مردمی به آن سنت عمل میکنند، ثواب آن اعمال را ب حساب این شخص هم میگذارند، بدون اینکه از اجر انجام دهنده ی آن کم کنند و هر کس سنت زشتی را در بین مردم مرسوم کند، تا وقتی که مردمی بدان عمل کنند، گناه آن را به حساب او نیز میگذارد، بدون اینکه از گناه عامل آن، کم کنند! 8 : سه مورد از اعمال خيري ك بازماندگان براي درگذشتگان انجام ميدهند را نام ببريد! ج:طلب مغفرت،دعای خیر و انفاق برای آنان 9 :بر حسب سخن امام كاظم بگوييد آیا مومن بعد از مرگ به دیدار خانواده خویش می آید؟ ج:آري برحسب مقدار فضیلت هایشان. برخی از آنان هر روز و برخی هر دوروز و برخی هر سه روز و کمترین آنان هرجمعه 10 :منظور از كلمه توفي در قرآن چيست؟ و به كدام بعد اشاره دارد؟ ج: به معناي تمامي حق خود را دريافت نمودن و اشاره به بعد روحاني!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DDD</dc:creator>
  <cp:lastModifiedBy>Narenjpur</cp:lastModifiedBy>
  <cp:revision>97</cp:revision>
  <dcterms:created xsi:type="dcterms:W3CDTF">2016-11-08T04:01:17Z</dcterms:created>
  <dcterms:modified xsi:type="dcterms:W3CDTF">2018-12-09T18:58:36Z</dcterms:modified>
</cp:coreProperties>
</file>