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4"/>
  </p:notesMasterIdLst>
  <p:sldIdLst>
    <p:sldId id="257" r:id="rId3"/>
    <p:sldId id="258" r:id="rId4"/>
    <p:sldId id="259" r:id="rId5"/>
    <p:sldId id="260" r:id="rId6"/>
    <p:sldId id="368" r:id="rId7"/>
    <p:sldId id="369" r:id="rId8"/>
    <p:sldId id="370" r:id="rId9"/>
    <p:sldId id="261" r:id="rId10"/>
    <p:sldId id="262" r:id="rId11"/>
    <p:sldId id="263" r:id="rId12"/>
    <p:sldId id="264" r:id="rId13"/>
    <p:sldId id="265" r:id="rId14"/>
    <p:sldId id="266" r:id="rId15"/>
    <p:sldId id="371" r:id="rId16"/>
    <p:sldId id="337" r:id="rId17"/>
    <p:sldId id="330" r:id="rId18"/>
    <p:sldId id="362" r:id="rId19"/>
    <p:sldId id="363" r:id="rId20"/>
    <p:sldId id="267" r:id="rId21"/>
    <p:sldId id="372" r:id="rId22"/>
    <p:sldId id="268" r:id="rId23"/>
    <p:sldId id="269" r:id="rId24"/>
    <p:sldId id="270" r:id="rId25"/>
    <p:sldId id="341" r:id="rId26"/>
    <p:sldId id="271" r:id="rId27"/>
    <p:sldId id="272" r:id="rId28"/>
    <p:sldId id="274" r:id="rId29"/>
    <p:sldId id="273" r:id="rId30"/>
    <p:sldId id="280" r:id="rId31"/>
    <p:sldId id="277" r:id="rId32"/>
    <p:sldId id="275" r:id="rId33"/>
    <p:sldId id="345" r:id="rId34"/>
    <p:sldId id="346" r:id="rId35"/>
    <p:sldId id="278" r:id="rId36"/>
    <p:sldId id="281" r:id="rId37"/>
    <p:sldId id="282" r:id="rId38"/>
    <p:sldId id="283" r:id="rId39"/>
    <p:sldId id="284" r:id="rId40"/>
    <p:sldId id="285" r:id="rId41"/>
    <p:sldId id="290" r:id="rId42"/>
    <p:sldId id="286" r:id="rId43"/>
    <p:sldId id="360" r:id="rId44"/>
    <p:sldId id="287" r:id="rId45"/>
    <p:sldId id="288" r:id="rId46"/>
    <p:sldId id="361" r:id="rId47"/>
    <p:sldId id="333" r:id="rId48"/>
    <p:sldId id="289" r:id="rId49"/>
    <p:sldId id="291" r:id="rId50"/>
    <p:sldId id="331" r:id="rId51"/>
    <p:sldId id="292" r:id="rId52"/>
    <p:sldId id="332" r:id="rId53"/>
    <p:sldId id="293" r:id="rId54"/>
    <p:sldId id="294" r:id="rId55"/>
    <p:sldId id="342" r:id="rId56"/>
    <p:sldId id="295" r:id="rId57"/>
    <p:sldId id="338" r:id="rId58"/>
    <p:sldId id="339" r:id="rId59"/>
    <p:sldId id="296" r:id="rId60"/>
    <p:sldId id="297" r:id="rId61"/>
    <p:sldId id="354" r:id="rId62"/>
    <p:sldId id="353" r:id="rId63"/>
    <p:sldId id="298" r:id="rId64"/>
    <p:sldId id="347" r:id="rId65"/>
    <p:sldId id="299" r:id="rId66"/>
    <p:sldId id="304" r:id="rId67"/>
    <p:sldId id="348" r:id="rId68"/>
    <p:sldId id="355" r:id="rId69"/>
    <p:sldId id="300" r:id="rId70"/>
    <p:sldId id="340" r:id="rId71"/>
    <p:sldId id="350" r:id="rId72"/>
    <p:sldId id="305" r:id="rId73"/>
    <p:sldId id="306" r:id="rId74"/>
    <p:sldId id="307" r:id="rId75"/>
    <p:sldId id="301" r:id="rId76"/>
    <p:sldId id="325" r:id="rId77"/>
    <p:sldId id="326" r:id="rId78"/>
    <p:sldId id="308" r:id="rId79"/>
    <p:sldId id="373" r:id="rId80"/>
    <p:sldId id="303" r:id="rId81"/>
    <p:sldId id="327" r:id="rId82"/>
    <p:sldId id="328" r:id="rId83"/>
    <p:sldId id="359" r:id="rId84"/>
    <p:sldId id="324" r:id="rId85"/>
    <p:sldId id="349" r:id="rId86"/>
    <p:sldId id="302" r:id="rId87"/>
    <p:sldId id="309" r:id="rId88"/>
    <p:sldId id="310" r:id="rId89"/>
    <p:sldId id="311" r:id="rId90"/>
    <p:sldId id="312" r:id="rId91"/>
    <p:sldId id="367" r:id="rId92"/>
    <p:sldId id="313" r:id="rId93"/>
    <p:sldId id="314" r:id="rId94"/>
    <p:sldId id="315" r:id="rId95"/>
    <p:sldId id="343" r:id="rId96"/>
    <p:sldId id="334" r:id="rId97"/>
    <p:sldId id="335" r:id="rId98"/>
    <p:sldId id="316" r:id="rId99"/>
    <p:sldId id="329" r:id="rId100"/>
    <p:sldId id="317" r:id="rId101"/>
    <p:sldId id="318" r:id="rId102"/>
    <p:sldId id="319" r:id="rId103"/>
    <p:sldId id="364" r:id="rId104"/>
    <p:sldId id="320" r:id="rId105"/>
    <p:sldId id="321" r:id="rId106"/>
    <p:sldId id="322" r:id="rId107"/>
    <p:sldId id="323" r:id="rId108"/>
    <p:sldId id="356" r:id="rId109"/>
    <p:sldId id="357" r:id="rId110"/>
    <p:sldId id="358" r:id="rId111"/>
    <p:sldId id="365" r:id="rId112"/>
    <p:sldId id="366" r:id="rId1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1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2901B-E666-4F16-8BF2-E807F091FFB8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C7D46-5D82-44A9-B250-92E7440D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53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C7D46-5D82-44A9-B250-92E7440D079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1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8/8/2017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75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8/8/2017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12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8/8/2017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63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8/8/2017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77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8/8/2017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32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8/8/2017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70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8/8/2017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14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8/8/2017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4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8/8/2017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32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8/8/2017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07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8/8/2017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43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8/8/2017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4526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hyperlink" Target="mailto:m.yousefi1348@gmail.com" TargetMode="Externa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039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352800"/>
            <a:ext cx="722409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0"/>
            <a:ext cx="1904999" cy="6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90600" y="228600"/>
            <a:ext cx="7287738" cy="636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441325"/>
            <a:ext cx="6615113" cy="59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7369690" y="1048092"/>
            <a:ext cx="228599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3200" dirty="0">
                <a:cs typeface="B Titr" pitchFamily="2" charset="-78"/>
              </a:rPr>
              <a:t>حریم آب</a:t>
            </a:r>
            <a:endParaRPr lang="en-US" sz="32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97479"/>
            <a:ext cx="7708611" cy="228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تعریف حریم آب:</a:t>
            </a:r>
          </a:p>
          <a:p>
            <a:pPr algn="just" rtl="1"/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قسمتی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از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زمین های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اطراف رودخانه ها،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تالاب ها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و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برکه ها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را حریم آنها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می گویند</a:t>
            </a:r>
            <a:r>
              <a:rPr lang="fa-IR" sz="2400" dirty="0">
                <a:cs typeface="B Titr" pitchFamily="2" charset="-78"/>
              </a:rPr>
              <a:t>. طبیعی است كه رعایت این فاصله برای حفاظت </a:t>
            </a:r>
            <a:r>
              <a:rPr lang="fa-IR" sz="2400" dirty="0" smtClean="0">
                <a:cs typeface="B Titr" pitchFamily="2" charset="-78"/>
              </a:rPr>
              <a:t>از</a:t>
            </a:r>
            <a:r>
              <a:rPr lang="fa-IR" sz="2400" dirty="0">
                <a:cs typeface="B Titr" pitchFamily="2" charset="-78"/>
              </a:rPr>
              <a:t>آنها لازم است و طبق مقررات، </a:t>
            </a:r>
            <a:r>
              <a:rPr lang="fa-IR" sz="2400" u="sng" dirty="0">
                <a:cs typeface="B Titr" pitchFamily="2" charset="-78"/>
              </a:rPr>
              <a:t>حدود آن توسط وزارت نیرو یا </a:t>
            </a:r>
            <a:r>
              <a:rPr lang="fa-IR" sz="2400" u="sng" dirty="0" smtClean="0">
                <a:cs typeface="B Titr" pitchFamily="2" charset="-78"/>
              </a:rPr>
              <a:t>شرکت های </a:t>
            </a:r>
            <a:r>
              <a:rPr lang="fa-IR" sz="2400" u="sng" dirty="0">
                <a:cs typeface="B Titr" pitchFamily="2" charset="-78"/>
              </a:rPr>
              <a:t>آب </a:t>
            </a:r>
            <a:r>
              <a:rPr lang="fa-IR" sz="2400" u="sng" dirty="0" smtClean="0">
                <a:cs typeface="B Titr" pitchFamily="2" charset="-78"/>
              </a:rPr>
              <a:t>منطقه ای </a:t>
            </a:r>
            <a:r>
              <a:rPr lang="fa-IR" sz="2400" u="sng" dirty="0">
                <a:cs typeface="B Titr" pitchFamily="2" charset="-78"/>
              </a:rPr>
              <a:t>تعیین </a:t>
            </a:r>
            <a:r>
              <a:rPr lang="fa-IR" sz="2400" u="sng" dirty="0" smtClean="0">
                <a:cs typeface="B Titr" pitchFamily="2" charset="-78"/>
              </a:rPr>
              <a:t>می شود</a:t>
            </a:r>
            <a:r>
              <a:rPr lang="fa-IR" sz="2400" dirty="0" smtClean="0">
                <a:cs typeface="B Titr" pitchFamily="2" charset="-78"/>
              </a:rPr>
              <a:t>.</a:t>
            </a:r>
            <a:endParaRPr lang="fa-IR" sz="2400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99" y="2667000"/>
            <a:ext cx="7708611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عوامل آلودگی آب های زیرزمینی درروستاها وشهرها:</a:t>
            </a:r>
          </a:p>
          <a:p>
            <a:pPr algn="just" rtl="1"/>
            <a:r>
              <a:rPr lang="fa-IR" sz="2800" dirty="0" smtClean="0">
                <a:cs typeface="B Titr" pitchFamily="2" charset="-78"/>
              </a:rPr>
              <a:t>آب </a:t>
            </a:r>
            <a:r>
              <a:rPr lang="fa-IR" sz="2800" dirty="0">
                <a:cs typeface="B Titr" pitchFamily="2" charset="-78"/>
              </a:rPr>
              <a:t>های زیرزمینی نیز به شدت در معرض آلودگی اند</a:t>
            </a:r>
            <a:r>
              <a:rPr lang="fa-IR" sz="28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800" dirty="0" smtClean="0">
                <a:cs typeface="B Titr" pitchFamily="2" charset="-78"/>
              </a:rPr>
              <a:t>در </a:t>
            </a:r>
            <a:r>
              <a:rPr lang="fa-IR" sz="2800" dirty="0">
                <a:cs typeface="B Titr" pitchFamily="2" charset="-78"/>
              </a:rPr>
              <a:t>بعضی از شهرها و بیش تر روستاهای کشور، فاضلاب های خانگی از طریق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چاه های جذبی </a:t>
            </a:r>
            <a:r>
              <a:rPr lang="fa-IR" sz="2800" dirty="0">
                <a:cs typeface="B Titr" pitchFamily="2" charset="-78"/>
              </a:rPr>
              <a:t>دفع می شوند که این نوع تخلیه فاضلاب، آلودگی منابع آب زیرزمینی را به دنبال دارد</a:t>
            </a:r>
            <a:r>
              <a:rPr lang="fa-IR" sz="2800" dirty="0" smtClean="0">
                <a:cs typeface="B Titr" pitchFamily="2" charset="-78"/>
              </a:rPr>
              <a:t>.</a:t>
            </a:r>
            <a:endParaRPr lang="fa-IR" sz="2800" dirty="0">
              <a:cs typeface="B Titr" pitchFamily="2" charset="-78"/>
            </a:endParaRPr>
          </a:p>
          <a:p>
            <a:pPr algn="just" rtl="1"/>
            <a:r>
              <a:rPr lang="fa-IR" sz="2800" dirty="0">
                <a:cs typeface="B Titr" pitchFamily="2" charset="-78"/>
              </a:rPr>
              <a:t>همچنین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شیرابه های ناشی از فضولات دامی </a:t>
            </a:r>
            <a:r>
              <a:rPr lang="fa-IR" sz="2800" dirty="0">
                <a:cs typeface="B Titr" pitchFamily="2" charset="-78"/>
              </a:rPr>
              <a:t>که دارای مقدار زیادی ازت و موجودات ریز زنده است، منابع آب را آلوده می کنند. به طور معمول این منابع آلاینده نیز بیماری زا هستند.</a:t>
            </a:r>
          </a:p>
        </p:txBody>
      </p:sp>
      <p:sp>
        <p:nvSpPr>
          <p:cNvPr id="5" name="Rounded Rectangle 4"/>
          <p:cNvSpPr/>
          <p:nvPr/>
        </p:nvSpPr>
        <p:spPr>
          <a:xfrm rot="5400000">
            <a:off x="6686062" y="4240980"/>
            <a:ext cx="3809998" cy="66204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cs typeface="B Titr" pitchFamily="2" charset="-78"/>
              </a:rPr>
              <a:t>آلودگی آب های زیرزمینی</a:t>
            </a:r>
            <a:endParaRPr lang="en-US" sz="28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3927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7086600" cy="5943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3200" dirty="0">
                <a:cs typeface="B Titr" pitchFamily="2" charset="-78"/>
              </a:rPr>
              <a:t>برای </a:t>
            </a:r>
            <a:r>
              <a:rPr lang="fa-IR" sz="3200" dirty="0">
                <a:solidFill>
                  <a:srgbClr val="FF0000"/>
                </a:solidFill>
                <a:cs typeface="B Titr" pitchFamily="2" charset="-78"/>
              </a:rPr>
              <a:t>جلوگیری از بروز آلودگی وتخریب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سازه ها </a:t>
            </a:r>
            <a:r>
              <a:rPr lang="fa-IR" sz="3200" dirty="0">
                <a:cs typeface="B Titr" pitchFamily="2" charset="-78"/>
              </a:rPr>
              <a:t>لازم است برای منابع آبی، فاصله یا حریم قائل شد</a:t>
            </a:r>
            <a:r>
              <a:rPr lang="fa-IR" sz="32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3200" dirty="0" smtClean="0">
                <a:cs typeface="B Titr" pitchFamily="2" charset="-78"/>
              </a:rPr>
              <a:t> برای رودخانه های فصلی و هم چنین رودهای دائمی که در تمام طول سال آب در آنها جریان دارد، در مواقع بارش شدید ممکن است دچار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سیلاب</a:t>
            </a:r>
            <a:r>
              <a:rPr lang="fa-IR" sz="3200" dirty="0" smtClean="0">
                <a:cs typeface="B Titr" pitchFamily="2" charset="-78"/>
              </a:rPr>
              <a:t> شوند و حجم و ارتفاع آب در آنها تا چند برابر افزایش یابد. به همین دلیل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حریم بستر رودخانه ها باید همیشه رعایت شود </a:t>
            </a:r>
            <a:r>
              <a:rPr lang="fa-IR" sz="3200" dirty="0" smtClean="0">
                <a:cs typeface="B Titr" pitchFamily="2" charset="-78"/>
              </a:rPr>
              <a:t>و از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هر گونه ساخت و ساز یا بهره برداری غیراصولی در محدوده رودخانه ها خودداری شود</a:t>
            </a:r>
            <a:r>
              <a:rPr lang="fa-IR" sz="3200" dirty="0" smtClean="0">
                <a:cs typeface="B Titr" pitchFamily="2" charset="-78"/>
              </a:rPr>
              <a:t>.</a:t>
            </a:r>
            <a:endParaRPr lang="en-US" sz="3200" dirty="0">
              <a:cs typeface="B Titr" pitchFamily="2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20000" y="381000"/>
            <a:ext cx="1143000" cy="5943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fa-IR" sz="2400" dirty="0" smtClean="0">
                <a:solidFill>
                  <a:srgbClr val="002060"/>
                </a:solidFill>
                <a:cs typeface="B Titr" pitchFamily="2" charset="-78"/>
              </a:rPr>
              <a:t>چرابرای منابع آبی باید حریم قایل شویم؟</a:t>
            </a:r>
            <a:endParaRPr lang="en-US" sz="2400" dirty="0">
              <a:solidFill>
                <a:srgbClr val="00206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55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hsen.yousefi\Desktop\IMG_52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0" y="203578"/>
            <a:ext cx="8771050" cy="646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6019800"/>
            <a:ext cx="6553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تجاوزبه حریم رودخانه قمرود درشهرقم با ساخت مونوریل وچمن کاری و آسفالت بستررود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4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2" y="228600"/>
            <a:ext cx="8975254" cy="519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3348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9" y="832608"/>
            <a:ext cx="9182940" cy="429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977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4434"/>
            <a:ext cx="9144000" cy="4279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777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58654"/>
            <a:ext cx="9067800" cy="1727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634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5128" y="0"/>
            <a:ext cx="35052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نمونه سوالات درس یکم</a:t>
            </a:r>
            <a:endParaRPr lang="en-US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609600"/>
            <a:ext cx="8839200" cy="6248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1-چرازمین </a:t>
            </a:r>
            <a:r>
              <a:rPr lang="fa-IR" sz="2800" b="1" dirty="0">
                <a:cs typeface="B Traffic" panose="00000400000000000000" pitchFamily="2" charset="-78"/>
              </a:rPr>
              <a:t>سیاره ای بی همتاست؟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2-اهمیت </a:t>
            </a:r>
            <a:r>
              <a:rPr lang="fa-IR" sz="2800" b="1" dirty="0">
                <a:cs typeface="B Traffic" panose="00000400000000000000" pitchFamily="2" charset="-78"/>
              </a:rPr>
              <a:t>آب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3-اهمیت </a:t>
            </a:r>
            <a:r>
              <a:rPr lang="fa-IR" sz="2800" b="1" dirty="0">
                <a:cs typeface="B Traffic" panose="00000400000000000000" pitchFamily="2" charset="-78"/>
              </a:rPr>
              <a:t>استفاده  ومدیریت بهینه از آب  دردنیای امروزرا بیان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4-وضعیت </a:t>
            </a:r>
            <a:r>
              <a:rPr lang="fa-IR" sz="2800" b="1" dirty="0">
                <a:cs typeface="B Traffic" panose="00000400000000000000" pitchFamily="2" charset="-78"/>
              </a:rPr>
              <a:t>اقلیم وآب در ایران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5-علل </a:t>
            </a:r>
            <a:r>
              <a:rPr lang="fa-IR" sz="2800" b="1" dirty="0">
                <a:cs typeface="B Traffic" panose="00000400000000000000" pitchFamily="2" charset="-78"/>
              </a:rPr>
              <a:t>وقوع مشکل تامین آب درکشورهای مختلف جهان چیست؟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6-چرا </a:t>
            </a:r>
            <a:r>
              <a:rPr lang="fa-IR" sz="2800" b="1" dirty="0">
                <a:cs typeface="B Traffic" panose="00000400000000000000" pitchFamily="2" charset="-78"/>
              </a:rPr>
              <a:t>مصرف آب یک کشوربسیاربیش تراز آبی است که درخانه مصرف می شود؟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7-مهم </a:t>
            </a:r>
            <a:r>
              <a:rPr lang="fa-IR" sz="2800" b="1" dirty="0">
                <a:cs typeface="B Traffic" panose="00000400000000000000" pitchFamily="2" charset="-78"/>
              </a:rPr>
              <a:t>ترین بخش های مصرف آب درکشوررا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8-علل </a:t>
            </a:r>
            <a:r>
              <a:rPr lang="fa-IR" sz="2800" b="1" dirty="0">
                <a:cs typeface="B Traffic" panose="00000400000000000000" pitchFamily="2" charset="-78"/>
              </a:rPr>
              <a:t>وابستگی زیاد کشاورزی به آبیاری درکشورچیست؟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9-اهمیت </a:t>
            </a:r>
            <a:r>
              <a:rPr lang="fa-IR" sz="2800" b="1" dirty="0">
                <a:cs typeface="B Traffic" panose="00000400000000000000" pitchFamily="2" charset="-78"/>
              </a:rPr>
              <a:t>بهینه سازی مصرف آب دربخش کشاورزی را بیان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10-آیا </a:t>
            </a:r>
            <a:r>
              <a:rPr lang="fa-IR" sz="2800" b="1" dirty="0">
                <a:cs typeface="B Traffic" panose="00000400000000000000" pitchFamily="2" charset="-78"/>
              </a:rPr>
              <a:t>شیوه های نوین آبیاری برای همه مناطق کشورمناسب است؟</a:t>
            </a:r>
          </a:p>
        </p:txBody>
      </p:sp>
    </p:spTree>
    <p:extLst>
      <p:ext uri="{BB962C8B-B14F-4D97-AF65-F5344CB8AC3E}">
        <p14:creationId xmlns:p14="http://schemas.microsoft.com/office/powerpoint/2010/main" val="212599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51" y="152400"/>
            <a:ext cx="8763000" cy="65556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11-معیارهای </a:t>
            </a:r>
            <a:r>
              <a:rPr lang="fa-IR" sz="2800" b="1" dirty="0">
                <a:cs typeface="B Traffic" panose="00000400000000000000" pitchFamily="2" charset="-78"/>
              </a:rPr>
              <a:t>اصلی انتخاب  شیوه های انتخاب آبیاری چیست؟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12-دو </a:t>
            </a:r>
            <a:r>
              <a:rPr lang="fa-IR" sz="2800" b="1" dirty="0">
                <a:cs typeface="B Traffic" panose="00000400000000000000" pitchFamily="2" charset="-78"/>
              </a:rPr>
              <a:t>مورد اصلی در بهینه سازی مصرف آب در بخش کشاورزی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13-نکته </a:t>
            </a:r>
            <a:r>
              <a:rPr lang="fa-IR" sz="2800" b="1" dirty="0">
                <a:cs typeface="B Traffic" panose="00000400000000000000" pitchFamily="2" charset="-78"/>
              </a:rPr>
              <a:t>مهم درمورد آب آشامیدنی چیست؟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14-عوامل </a:t>
            </a:r>
            <a:r>
              <a:rPr lang="fa-IR" sz="2800" b="1" dirty="0">
                <a:cs typeface="B Traffic" panose="00000400000000000000" pitchFamily="2" charset="-78"/>
              </a:rPr>
              <a:t>مهم درمکان یابی صنایع سنگین درکشوررا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15-مهم </a:t>
            </a:r>
            <a:r>
              <a:rPr lang="fa-IR" sz="2800" b="1" dirty="0">
                <a:cs typeface="B Traffic" panose="00000400000000000000" pitchFamily="2" charset="-78"/>
              </a:rPr>
              <a:t>ترین اقدامات کشورهای پیشرفته به منظور پیشگیری از عواقب كمبود آب را بیان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16-آب </a:t>
            </a:r>
            <a:r>
              <a:rPr lang="fa-IR" sz="2800" b="1" dirty="0">
                <a:cs typeface="B Traffic" panose="00000400000000000000" pitchFamily="2" charset="-78"/>
              </a:rPr>
              <a:t>مجازی را تعریف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17-اهمیت </a:t>
            </a:r>
            <a:r>
              <a:rPr lang="fa-IR" sz="2800" b="1" dirty="0">
                <a:cs typeface="B Traffic" panose="00000400000000000000" pitchFamily="2" charset="-78"/>
              </a:rPr>
              <a:t>آب مجازی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18-مهم </a:t>
            </a:r>
            <a:r>
              <a:rPr lang="fa-IR" sz="2800" b="1" dirty="0">
                <a:cs typeface="B Traffic" panose="00000400000000000000" pitchFamily="2" charset="-78"/>
              </a:rPr>
              <a:t>ترین علل سد سازی درکشور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19-پیامدهای </a:t>
            </a:r>
            <a:r>
              <a:rPr lang="fa-IR" sz="2800" b="1" dirty="0">
                <a:cs typeface="B Traffic" panose="00000400000000000000" pitchFamily="2" charset="-78"/>
              </a:rPr>
              <a:t>نامطلوب سد سازی درکشورچیست؟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20-پیامدهای </a:t>
            </a:r>
            <a:r>
              <a:rPr lang="fa-IR" sz="2800" b="1" dirty="0">
                <a:cs typeface="B Traffic" panose="00000400000000000000" pitchFamily="2" charset="-78"/>
              </a:rPr>
              <a:t>برداشت بی رویه از آب های زیرزمینی را بنویسید</a:t>
            </a:r>
            <a:r>
              <a:rPr lang="fa-IR" sz="2800" b="1" dirty="0" smtClean="0">
                <a:cs typeface="B Traffic" panose="00000400000000000000" pitchFamily="2" charset="-78"/>
              </a:rPr>
              <a:t>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21-دشت </a:t>
            </a:r>
            <a:r>
              <a:rPr lang="fa-IR" sz="2800" b="1" dirty="0">
                <a:cs typeface="B Traffic" panose="00000400000000000000" pitchFamily="2" charset="-78"/>
              </a:rPr>
              <a:t>ممنوعه را تعریف کنید</a:t>
            </a:r>
            <a:r>
              <a:rPr lang="fa-IR" sz="2800" b="1" dirty="0" smtClean="0">
                <a:cs typeface="B Traffic" panose="00000400000000000000" pitchFamily="2" charset="-78"/>
              </a:rPr>
              <a:t>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22-فرونشست </a:t>
            </a:r>
            <a:r>
              <a:rPr lang="fa-IR" sz="2800" b="1" dirty="0">
                <a:cs typeface="B Traffic" panose="00000400000000000000" pitchFamily="2" charset="-78"/>
              </a:rPr>
              <a:t>زمین چیست؟</a:t>
            </a:r>
          </a:p>
        </p:txBody>
      </p:sp>
    </p:spTree>
    <p:extLst>
      <p:ext uri="{BB962C8B-B14F-4D97-AF65-F5344CB8AC3E}">
        <p14:creationId xmlns:p14="http://schemas.microsoft.com/office/powerpoint/2010/main" val="36204316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561" y="152400"/>
            <a:ext cx="8610600" cy="61247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23-پیامدهای </a:t>
            </a:r>
            <a:r>
              <a:rPr lang="fa-IR" sz="2800" b="1" dirty="0">
                <a:cs typeface="B Traffic" panose="00000400000000000000" pitchFamily="2" charset="-78"/>
              </a:rPr>
              <a:t>وقوع فرونشست زمین را بیان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24-علل </a:t>
            </a:r>
            <a:r>
              <a:rPr lang="fa-IR" sz="2800" b="1" dirty="0">
                <a:cs typeface="B Traffic" panose="00000400000000000000" pitchFamily="2" charset="-78"/>
              </a:rPr>
              <a:t>وقوع فرونشست زمین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25-آلودگی </a:t>
            </a:r>
            <a:r>
              <a:rPr lang="fa-IR" sz="2800" b="1" dirty="0">
                <a:cs typeface="B Traffic" panose="00000400000000000000" pitchFamily="2" charset="-78"/>
              </a:rPr>
              <a:t>آب را تعریف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26-مواد </a:t>
            </a:r>
            <a:r>
              <a:rPr lang="fa-IR" sz="2800" b="1" dirty="0">
                <a:cs typeface="B Traffic" panose="00000400000000000000" pitchFamily="2" charset="-78"/>
              </a:rPr>
              <a:t>اصلی تشکیل دهنده فاضلاب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27-انواع </a:t>
            </a:r>
            <a:r>
              <a:rPr lang="fa-IR" sz="2800" b="1" dirty="0">
                <a:cs typeface="B Traffic" panose="00000400000000000000" pitchFamily="2" charset="-78"/>
              </a:rPr>
              <a:t>آب درخانه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28-تعریف </a:t>
            </a:r>
            <a:r>
              <a:rPr lang="fa-IR" sz="2800" b="1" dirty="0">
                <a:cs typeface="B Traffic" panose="00000400000000000000" pitchFamily="2" charset="-78"/>
              </a:rPr>
              <a:t>بازچرخانی یا بازیافت آب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29-اهمیت </a:t>
            </a:r>
            <a:r>
              <a:rPr lang="fa-IR" sz="2800" b="1" dirty="0">
                <a:cs typeface="B Traffic" panose="00000400000000000000" pitchFamily="2" charset="-78"/>
              </a:rPr>
              <a:t>بازچرخانی یا بازیافت آب و  تعریف فاضلاب را بیان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30-آب </a:t>
            </a:r>
            <a:r>
              <a:rPr lang="fa-IR" sz="2800" b="1" dirty="0">
                <a:cs typeface="B Traffic" panose="00000400000000000000" pitchFamily="2" charset="-78"/>
              </a:rPr>
              <a:t>خاکستری چیست؟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31-اهمیت </a:t>
            </a:r>
            <a:r>
              <a:rPr lang="fa-IR" sz="2800" b="1" dirty="0">
                <a:cs typeface="B Traffic" panose="00000400000000000000" pitchFamily="2" charset="-78"/>
              </a:rPr>
              <a:t>آب خاکستری دردنیای امروز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32-حریم </a:t>
            </a:r>
            <a:r>
              <a:rPr lang="fa-IR" sz="2800" b="1" dirty="0">
                <a:cs typeface="B Traffic" panose="00000400000000000000" pitchFamily="2" charset="-78"/>
              </a:rPr>
              <a:t>آب را تعریف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33-عوامل </a:t>
            </a:r>
            <a:r>
              <a:rPr lang="fa-IR" sz="2800" b="1" dirty="0">
                <a:cs typeface="B Traffic" panose="00000400000000000000" pitchFamily="2" charset="-78"/>
              </a:rPr>
              <a:t>آلودگی آب های زیرزمینی درروستاها وشهرها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34-چرابرای </a:t>
            </a:r>
            <a:r>
              <a:rPr lang="fa-IR" sz="2800" b="1" dirty="0">
                <a:cs typeface="B Traffic" panose="00000400000000000000" pitchFamily="2" charset="-78"/>
              </a:rPr>
              <a:t>منابع آبی باید حریم قایل شویم؟</a:t>
            </a:r>
          </a:p>
        </p:txBody>
      </p:sp>
    </p:spTree>
    <p:extLst>
      <p:ext uri="{BB962C8B-B14F-4D97-AF65-F5344CB8AC3E}">
        <p14:creationId xmlns:p14="http://schemas.microsoft.com/office/powerpoint/2010/main" val="4748022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411" y="418150"/>
            <a:ext cx="7206989" cy="60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09600" y="304800"/>
            <a:ext cx="7543800" cy="6096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a-IR" sz="4400" b="1" dirty="0" smtClean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محسن یوسفی</a:t>
            </a: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استان قم</a:t>
            </a: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ایمیل:</a:t>
            </a:r>
          </a:p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  <a:hlinkClick r:id="rId2"/>
              </a:rPr>
              <a:t>m.yousefi1348@gmail.com</a:t>
            </a:r>
            <a:endParaRPr lang="en-US" sz="4400" b="1" dirty="0" smtClean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وبلاگ:</a:t>
            </a:r>
          </a:p>
          <a:p>
            <a:pPr algn="ctr"/>
            <a:r>
              <a:rPr lang="en-US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qomgeo.blogfa.com</a:t>
            </a:r>
            <a:endParaRPr lang="fa-IR" sz="4400" b="1" dirty="0" smtClean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شماره همراه:</a:t>
            </a:r>
          </a:p>
          <a:p>
            <a:pPr algn="ctr"/>
            <a:r>
              <a:rPr lang="fa-IR" sz="4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09127543391</a:t>
            </a:r>
          </a:p>
          <a:p>
            <a:pPr algn="ctr"/>
            <a:endParaRPr lang="en-US" sz="44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733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66800" y="152400"/>
            <a:ext cx="7162800" cy="63246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54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شماره حساب</a:t>
            </a:r>
          </a:p>
          <a:p>
            <a:pPr algn="ctr"/>
            <a:r>
              <a:rPr lang="fa-IR" sz="5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0104632102006</a:t>
            </a:r>
          </a:p>
          <a:p>
            <a:pPr algn="ctr"/>
            <a:r>
              <a:rPr lang="fa-IR" sz="5400" b="1" dirty="0" smtClean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شماره کارت</a:t>
            </a:r>
          </a:p>
          <a:p>
            <a:pPr algn="ctr"/>
            <a:r>
              <a:rPr lang="fa-IR" sz="54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6037997281300377</a:t>
            </a:r>
            <a:endParaRPr lang="en-US" sz="54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/>
            <a:endParaRPr lang="fa-IR" sz="5400" b="1" dirty="0" smtClean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623054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121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514600"/>
            <a:ext cx="48387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962400"/>
            <a:ext cx="48101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638800"/>
            <a:ext cx="31813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5705834" y="2652771"/>
            <a:ext cx="5416868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6000" dirty="0">
                <a:cs typeface="B Titr" pitchFamily="2" charset="-78"/>
              </a:rPr>
              <a:t>آب، مهم اما محدود</a:t>
            </a:r>
            <a:endParaRPr lang="en-US" sz="60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0600" y="452168"/>
            <a:ext cx="2895600" cy="767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Titr" pitchFamily="2" charset="-78"/>
              </a:rPr>
              <a:t>چرازمین سیاره ای بی همتاست؟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304800"/>
            <a:ext cx="4267200" cy="121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dirty="0">
                <a:cs typeface="B Titr" pitchFamily="2" charset="-78"/>
              </a:rPr>
              <a:t>زمین در کیهان و منظومه شمسی، تا جایی که ما </a:t>
            </a:r>
            <a:r>
              <a:rPr lang="fa-IR" dirty="0" smtClean="0">
                <a:cs typeface="B Titr" pitchFamily="2" charset="-78"/>
              </a:rPr>
              <a:t>می دانیم سیاره</a:t>
            </a:r>
            <a:r>
              <a:rPr lang="en-US" dirty="0" smtClean="0">
                <a:cs typeface="B Titr" pitchFamily="2" charset="-78"/>
              </a:rPr>
              <a:t> </a:t>
            </a:r>
            <a:r>
              <a:rPr lang="fa-IR" dirty="0" smtClean="0">
                <a:cs typeface="B Titr" pitchFamily="2" charset="-78"/>
              </a:rPr>
              <a:t>ای بی همتاست</a:t>
            </a:r>
            <a:r>
              <a:rPr lang="fa-IR" dirty="0">
                <a:cs typeface="B Titr" pitchFamily="2" charset="-78"/>
              </a:rPr>
              <a:t>. یکی از دلایل اصلی این پدیده،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وجود آب </a:t>
            </a:r>
            <a:r>
              <a:rPr lang="fa-IR" dirty="0">
                <a:cs typeface="B Titr" pitchFamily="2" charset="-78"/>
              </a:rPr>
              <a:t>این سیاره است .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828800"/>
            <a:ext cx="4572000" cy="480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 smtClean="0">
                <a:cs typeface="B Titr" pitchFamily="2" charset="-78"/>
              </a:rPr>
              <a:t>آب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اساس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زندگی </a:t>
            </a:r>
            <a:r>
              <a:rPr lang="fa-IR" sz="2400" dirty="0">
                <a:cs typeface="B Titr" pitchFamily="2" charset="-78"/>
              </a:rPr>
              <a:t>روی زمین است و سرچشمه حیات از آب آغاز شده است.</a:t>
            </a:r>
          </a:p>
          <a:p>
            <a:pPr algn="just" rtl="1"/>
            <a:endParaRPr lang="fa-IR" sz="2400" dirty="0" smtClean="0">
              <a:cs typeface="B Titr" pitchFamily="2" charset="-78"/>
            </a:endParaRPr>
          </a:p>
          <a:p>
            <a:pPr algn="just" rtl="1"/>
            <a:r>
              <a:rPr lang="fa-IR" sz="2400" dirty="0" smtClean="0">
                <a:cs typeface="B Titr" pitchFamily="2" charset="-78"/>
              </a:rPr>
              <a:t>ما  می توانیم تا چند هفته بدون غذا زنده بمانیم، اما بدون آب، تنها برای چند روز دوام می آوریم. در واقع هیچ ماده</a:t>
            </a:r>
            <a:r>
              <a:rPr lang="en-US" sz="2400" dirty="0" smtClean="0">
                <a:cs typeface="B Titr" pitchFamily="2" charset="-78"/>
              </a:rPr>
              <a:t> </a:t>
            </a:r>
            <a:r>
              <a:rPr lang="fa-IR" sz="2400" dirty="0" smtClean="0">
                <a:cs typeface="B Titr" pitchFamily="2" charset="-78"/>
              </a:rPr>
              <a:t>ای جایگزین </a:t>
            </a:r>
            <a:r>
              <a:rPr lang="fa-IR" sz="2400" dirty="0">
                <a:cs typeface="B Titr" pitchFamily="2" charset="-78"/>
              </a:rPr>
              <a:t>این </a:t>
            </a:r>
            <a:r>
              <a:rPr lang="fa-IR" sz="2400" dirty="0" smtClean="0">
                <a:cs typeface="B Titr" pitchFamily="2" charset="-78"/>
              </a:rPr>
              <a:t>نعمت ارزشمند </a:t>
            </a:r>
            <a:r>
              <a:rPr lang="fa-IR" sz="2400" dirty="0">
                <a:cs typeface="B Titr" pitchFamily="2" charset="-78"/>
              </a:rPr>
              <a:t>الهی نمی شود.</a:t>
            </a:r>
          </a:p>
          <a:p>
            <a:pPr algn="just" rtl="1"/>
            <a:endParaRPr lang="fa-IR" sz="2400" dirty="0" smtClean="0">
              <a:cs typeface="B Titr" pitchFamily="2" charset="-78"/>
            </a:endParaRPr>
          </a:p>
          <a:p>
            <a:pPr algn="just" rtl="1"/>
            <a:endParaRPr lang="en-US" sz="2400" dirty="0">
              <a:cs typeface="B Titr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95009" y="3597903"/>
            <a:ext cx="2438400" cy="8746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cs typeface="B Titr" pitchFamily="2" charset="-78"/>
              </a:rPr>
              <a:t>اهمیت آب</a:t>
            </a:r>
            <a:endParaRPr lang="en-US" sz="40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8015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8640"/>
            <a:ext cx="5073291" cy="6439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5" cy="662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7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ownload1395\photo_2017-07-05_12-56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24" y="214312"/>
            <a:ext cx="5313472" cy="6643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9172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6" y="304800"/>
            <a:ext cx="8326244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5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آب و کاریکاتور\IMG-20150709-WA01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"/>
          <a:stretch/>
        </p:blipFill>
        <p:spPr bwMode="auto">
          <a:xfrm>
            <a:off x="827168" y="0"/>
            <a:ext cx="7130898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6087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آب و کاریکاتور\IMG-20150711-WA0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799220" cy="482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0266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466889" cy="560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7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89535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" y="2505075"/>
            <a:ext cx="90106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074" y="4495800"/>
            <a:ext cx="90487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49372"/>
            <a:ext cx="792479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4693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78" y="207372"/>
            <a:ext cx="6080022" cy="626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4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9047018" cy="129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9123218" cy="73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485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86800" cy="6324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>
                <a:cs typeface="B Titr" pitchFamily="2" charset="-78"/>
              </a:rPr>
              <a:t>با توجه به اینکه حدود  ۷۱درصد از سطح </a:t>
            </a:r>
            <a:r>
              <a:rPr lang="fa-IR" sz="2400" dirty="0" smtClean="0">
                <a:cs typeface="B Titr" pitchFamily="2" charset="-78"/>
              </a:rPr>
              <a:t>کره </a:t>
            </a:r>
            <a:r>
              <a:rPr lang="fa-IR" sz="2400" dirty="0">
                <a:cs typeface="B Titr" pitchFamily="2" charset="-78"/>
              </a:rPr>
              <a:t>زمین از آب پوشیده شده است، چرا ما </a:t>
            </a:r>
            <a:r>
              <a:rPr lang="fa-IR" sz="2400" dirty="0" smtClean="0">
                <a:cs typeface="B Titr" pitchFamily="2" charset="-78"/>
              </a:rPr>
              <a:t>نمی</a:t>
            </a:r>
            <a:r>
              <a:rPr lang="en-US" sz="2400" dirty="0" smtClean="0">
                <a:cs typeface="B Titr" pitchFamily="2" charset="-78"/>
              </a:rPr>
              <a:t> </a:t>
            </a:r>
            <a:r>
              <a:rPr lang="fa-IR" sz="2400" dirty="0" smtClean="0">
                <a:cs typeface="B Titr" pitchFamily="2" charset="-78"/>
              </a:rPr>
              <a:t>توانیم </a:t>
            </a:r>
            <a:r>
              <a:rPr lang="fa-IR" sz="2400" dirty="0">
                <a:cs typeface="B Titr" pitchFamily="2" charset="-78"/>
              </a:rPr>
              <a:t>از تمام این آب </a:t>
            </a:r>
            <a:r>
              <a:rPr lang="fa-IR" sz="2400" dirty="0" smtClean="0">
                <a:cs typeface="B Titr" pitchFamily="2" charset="-78"/>
              </a:rPr>
              <a:t>به</a:t>
            </a:r>
            <a:r>
              <a:rPr lang="en-US" sz="2400" dirty="0" smtClean="0">
                <a:cs typeface="B Titr" pitchFamily="2" charset="-78"/>
              </a:rPr>
              <a:t> </a:t>
            </a:r>
            <a:r>
              <a:rPr lang="fa-IR" sz="2400" dirty="0" smtClean="0">
                <a:cs typeface="B Titr" pitchFamily="2" charset="-78"/>
              </a:rPr>
              <a:t>راحتی </a:t>
            </a:r>
            <a:r>
              <a:rPr lang="fa-IR" sz="2400" dirty="0">
                <a:cs typeface="B Titr" pitchFamily="2" charset="-78"/>
              </a:rPr>
              <a:t>استفاده کنیم</a:t>
            </a:r>
            <a:r>
              <a:rPr lang="fa-IR" sz="2400" dirty="0" smtClean="0">
                <a:cs typeface="B Titr" pitchFamily="2" charset="-78"/>
              </a:rPr>
              <a:t>؟</a:t>
            </a:r>
            <a:endParaRPr lang="en-US" sz="2400" dirty="0" smtClean="0">
              <a:cs typeface="B Titr" pitchFamily="2" charset="-78"/>
            </a:endParaRPr>
          </a:p>
          <a:p>
            <a:pPr algn="just" rtl="1"/>
            <a:endParaRPr lang="fa-IR" sz="2400" dirty="0">
              <a:cs typeface="B Titr" pitchFamily="2" charset="-78"/>
            </a:endParaRPr>
          </a:p>
          <a:p>
            <a:pPr algn="just" rtl="1"/>
            <a:r>
              <a:rPr lang="fa-IR" sz="2400" dirty="0">
                <a:cs typeface="B Titr" pitchFamily="2" charset="-78"/>
              </a:rPr>
              <a:t>چه میزان از این آب قابل استفاده است؟ </a:t>
            </a:r>
            <a:endParaRPr lang="en-US" sz="2400" dirty="0" smtClean="0">
              <a:cs typeface="B Titr" pitchFamily="2" charset="-78"/>
            </a:endParaRPr>
          </a:p>
          <a:p>
            <a:pPr algn="just" rtl="1"/>
            <a:endParaRPr lang="en-US" sz="2400" dirty="0" smtClean="0">
              <a:cs typeface="B Titr" pitchFamily="2" charset="-78"/>
            </a:endParaRPr>
          </a:p>
          <a:p>
            <a:pPr algn="just" rtl="1"/>
            <a:r>
              <a:rPr lang="fa-IR" sz="2400" dirty="0" smtClean="0">
                <a:cs typeface="B Titr" pitchFamily="2" charset="-78"/>
              </a:rPr>
              <a:t>با </a:t>
            </a:r>
            <a:r>
              <a:rPr lang="fa-IR" sz="2400" dirty="0">
                <a:cs typeface="B Titr" pitchFamily="2" charset="-78"/>
              </a:rPr>
              <a:t>توجه به افزایش جمعیت جهان </a:t>
            </a:r>
            <a:r>
              <a:rPr lang="fa-IR" sz="2400" dirty="0" smtClean="0">
                <a:cs typeface="B Titr" pitchFamily="2" charset="-78"/>
              </a:rPr>
              <a:t>9میلیارد </a:t>
            </a:r>
            <a:r>
              <a:rPr lang="fa-IR" sz="2400" dirty="0">
                <a:cs typeface="B Titr" pitchFamily="2" charset="-78"/>
              </a:rPr>
              <a:t>نفر در سال  </a:t>
            </a:r>
            <a:r>
              <a:rPr lang="fa-IR" sz="2400" dirty="0" smtClean="0">
                <a:cs typeface="B Titr" pitchFamily="2" charset="-78"/>
              </a:rPr>
              <a:t>2050آیا </a:t>
            </a:r>
            <a:r>
              <a:rPr lang="fa-IR" sz="2400" dirty="0">
                <a:cs typeface="B Titr" pitchFamily="2" charset="-78"/>
              </a:rPr>
              <a:t>مقدار آب موجود کافی است</a:t>
            </a:r>
            <a:r>
              <a:rPr lang="fa-IR" sz="2400" dirty="0" smtClean="0">
                <a:cs typeface="B Titr" pitchFamily="2" charset="-78"/>
              </a:rPr>
              <a:t>؟</a:t>
            </a:r>
            <a:endParaRPr lang="en-US" sz="2400" dirty="0" smtClean="0">
              <a:cs typeface="B Titr" pitchFamily="2" charset="-78"/>
            </a:endParaRPr>
          </a:p>
          <a:p>
            <a:pPr algn="just" rtl="1"/>
            <a:endParaRPr lang="fa-IR" sz="2400" dirty="0">
              <a:cs typeface="B Titr" pitchFamily="2" charset="-78"/>
            </a:endParaRPr>
          </a:p>
          <a:p>
            <a:pPr algn="just" rtl="1"/>
            <a:r>
              <a:rPr lang="fa-IR" sz="2400" dirty="0">
                <a:cs typeface="B Titr" pitchFamily="2" charset="-78"/>
              </a:rPr>
              <a:t>وضعیت کشور ما از نظر دسترسی به منابع آب چگونه است؟</a:t>
            </a:r>
            <a:endParaRPr lang="en-US" sz="24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8609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download1395\photo_2017-07-10_05-33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24" y="762000"/>
            <a:ext cx="778655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241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073" y="381000"/>
            <a:ext cx="8229600" cy="3200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اهمیت استفاده  ومدیریت بهینه از آب  دردنیای امروز: </a:t>
            </a:r>
          </a:p>
          <a:p>
            <a:pPr algn="just" rtl="1"/>
            <a:r>
              <a:rPr lang="fa-IR" sz="2800" dirty="0" smtClean="0">
                <a:cs typeface="B Titr" pitchFamily="2" charset="-78"/>
              </a:rPr>
              <a:t>همانطور </a:t>
            </a:r>
            <a:r>
              <a:rPr lang="fa-IR" sz="2800" dirty="0">
                <a:cs typeface="B Titr" pitchFamily="2" charset="-78"/>
              </a:rPr>
              <a:t>که در </a:t>
            </a:r>
            <a:r>
              <a:rPr lang="fa-IR" sz="2800" dirty="0" smtClean="0">
                <a:cs typeface="B Titr" pitchFamily="2" charset="-78"/>
              </a:rPr>
              <a:t>سال های </a:t>
            </a:r>
            <a:r>
              <a:rPr lang="fa-IR" sz="2800" dirty="0">
                <a:cs typeface="B Titr" pitchFamily="2" charset="-78"/>
              </a:rPr>
              <a:t>قبل </a:t>
            </a:r>
            <a:r>
              <a:rPr lang="fa-IR" sz="2800" dirty="0" smtClean="0">
                <a:cs typeface="B Titr" pitchFamily="2" charset="-78"/>
              </a:rPr>
              <a:t>درباره </a:t>
            </a:r>
            <a:r>
              <a:rPr lang="fa-IR" sz="2800" dirty="0">
                <a:cs typeface="B Titr" pitchFamily="2" charset="-78"/>
              </a:rPr>
              <a:t>چرخه آب خواندید، فراوانی آب در قسمتهای مختلف </a:t>
            </a:r>
            <a:r>
              <a:rPr lang="fa-IR" sz="2800" dirty="0" smtClean="0">
                <a:cs typeface="B Titr" pitchFamily="2" charset="-78"/>
              </a:rPr>
              <a:t>کره</a:t>
            </a:r>
            <a:r>
              <a:rPr lang="en-US" sz="2800" dirty="0" smtClean="0">
                <a:cs typeface="B Titr" pitchFamily="2" charset="-78"/>
              </a:rPr>
              <a:t> </a:t>
            </a:r>
            <a:r>
              <a:rPr lang="fa-IR" sz="2800" dirty="0" smtClean="0">
                <a:cs typeface="B Titr" pitchFamily="2" charset="-78"/>
              </a:rPr>
              <a:t>زمین </a:t>
            </a:r>
            <a:r>
              <a:rPr lang="fa-IR" sz="2800" dirty="0">
                <a:cs typeface="B Titr" pitchFamily="2" charset="-78"/>
              </a:rPr>
              <a:t>توسط این چرخه بسته تأمین </a:t>
            </a:r>
            <a:r>
              <a:rPr lang="fa-IR" sz="2800" dirty="0" smtClean="0">
                <a:cs typeface="B Titr" pitchFamily="2" charset="-78"/>
              </a:rPr>
              <a:t>می</a:t>
            </a:r>
            <a:r>
              <a:rPr lang="en-US" sz="2800" dirty="0" smtClean="0">
                <a:cs typeface="B Titr" pitchFamily="2" charset="-78"/>
              </a:rPr>
              <a:t> </a:t>
            </a:r>
            <a:r>
              <a:rPr lang="fa-IR" sz="2800" dirty="0" smtClean="0">
                <a:cs typeface="B Titr" pitchFamily="2" charset="-78"/>
              </a:rPr>
              <a:t>شود وحجم </a:t>
            </a:r>
            <a:r>
              <a:rPr lang="fa-IR" sz="2800" dirty="0">
                <a:cs typeface="B Titr" pitchFamily="2" charset="-78"/>
              </a:rPr>
              <a:t>آن ثابت است؛ </a:t>
            </a:r>
            <a:r>
              <a:rPr lang="fa-IR" sz="2800" i="1" u="sng" dirty="0">
                <a:cs typeface="B Titr" pitchFamily="2" charset="-78"/>
              </a:rPr>
              <a:t>اما توزیع آب شیرین موجود در قاره </a:t>
            </a:r>
            <a:r>
              <a:rPr lang="fa-IR" sz="2800" i="1" u="sng" dirty="0" smtClean="0">
                <a:cs typeface="B Titr" pitchFamily="2" charset="-78"/>
              </a:rPr>
              <a:t>ها </a:t>
            </a:r>
            <a:r>
              <a:rPr lang="fa-IR" sz="2800" i="1" u="sng" dirty="0">
                <a:cs typeface="B Titr" pitchFamily="2" charset="-78"/>
              </a:rPr>
              <a:t>یکسان نیست</a:t>
            </a:r>
            <a:r>
              <a:rPr lang="fa-IR" sz="2800" dirty="0">
                <a:cs typeface="B Titr" pitchFamily="2" charset="-78"/>
              </a:rPr>
              <a:t>. بنابراین </a:t>
            </a:r>
            <a:r>
              <a:rPr lang="fa-IR" sz="3600" dirty="0">
                <a:solidFill>
                  <a:srgbClr val="FF0000"/>
                </a:solidFill>
                <a:cs typeface="B Titr" pitchFamily="2" charset="-78"/>
              </a:rPr>
              <a:t>استفاده و مدیریت بهینه آب </a:t>
            </a:r>
            <a:r>
              <a:rPr lang="fa-IR" sz="2800" dirty="0">
                <a:cs typeface="B Titr" pitchFamily="2" charset="-78"/>
              </a:rPr>
              <a:t>بسیار مهم </a:t>
            </a:r>
            <a:r>
              <a:rPr lang="fa-IR" sz="2800" dirty="0" smtClean="0">
                <a:cs typeface="B Titr" pitchFamily="2" charset="-78"/>
              </a:rPr>
              <a:t>است</a:t>
            </a:r>
            <a:r>
              <a:rPr lang="en-US" sz="2800" dirty="0" smtClean="0">
                <a:cs typeface="B Titr" pitchFamily="2" charset="-78"/>
              </a:rPr>
              <a:t>.</a:t>
            </a:r>
            <a:endParaRPr lang="en-US" sz="2800" dirty="0"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4038600"/>
            <a:ext cx="9067800" cy="193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78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5295900" y="3009900"/>
            <a:ext cx="60960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000" dirty="0">
                <a:cs typeface="B Titr" pitchFamily="2" charset="-78"/>
              </a:rPr>
              <a:t>وضعیت </a:t>
            </a:r>
            <a:r>
              <a:rPr lang="fa-IR" sz="4000" dirty="0" smtClean="0">
                <a:cs typeface="B Titr" pitchFamily="2" charset="-78"/>
              </a:rPr>
              <a:t>اقلیم وآب </a:t>
            </a:r>
            <a:r>
              <a:rPr lang="fa-IR" sz="4000" dirty="0">
                <a:cs typeface="B Titr" pitchFamily="2" charset="-78"/>
              </a:rPr>
              <a:t>در ایران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457200"/>
            <a:ext cx="7162800" cy="609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 smtClean="0">
                <a:cs typeface="B Titr" pitchFamily="2" charset="-78"/>
              </a:rPr>
              <a:t>1-ایران </a:t>
            </a:r>
            <a:r>
              <a:rPr lang="fa-IR" sz="2800" dirty="0">
                <a:cs typeface="B Titr" pitchFamily="2" charset="-78"/>
              </a:rPr>
              <a:t>از نظر جغرافیایی در بخش بیابانی و </a:t>
            </a:r>
            <a:r>
              <a:rPr lang="fa-IR" sz="2800" dirty="0" smtClean="0">
                <a:cs typeface="B Titr" pitchFamily="2" charset="-78"/>
              </a:rPr>
              <a:t>نیمه</a:t>
            </a:r>
            <a:r>
              <a:rPr lang="en-US" sz="2800" dirty="0" smtClean="0">
                <a:cs typeface="B Titr" pitchFamily="2" charset="-78"/>
              </a:rPr>
              <a:t> </a:t>
            </a:r>
            <a:r>
              <a:rPr lang="fa-IR" sz="2800" dirty="0" smtClean="0">
                <a:cs typeface="B Titr" pitchFamily="2" charset="-78"/>
              </a:rPr>
              <a:t>بیابانی </a:t>
            </a:r>
            <a:r>
              <a:rPr lang="fa-IR" sz="2800" dirty="0">
                <a:cs typeface="B Titr" pitchFamily="2" charset="-78"/>
              </a:rPr>
              <a:t>جهان قرار گرفته و از کل مساحت آن تنها </a:t>
            </a:r>
            <a:r>
              <a:rPr lang="fa-IR" sz="2800" dirty="0" smtClean="0">
                <a:cs typeface="B Titr" pitchFamily="2" charset="-78"/>
              </a:rPr>
              <a:t>۱5دصد </a:t>
            </a:r>
            <a:r>
              <a:rPr lang="fa-IR" sz="2800" dirty="0">
                <a:cs typeface="B Titr" pitchFamily="2" charset="-78"/>
              </a:rPr>
              <a:t>آن از پوشش </a:t>
            </a:r>
            <a:r>
              <a:rPr lang="fa-IR" sz="2800" dirty="0" smtClean="0">
                <a:cs typeface="B Titr" pitchFamily="2" charset="-78"/>
              </a:rPr>
              <a:t>گیاهی مناسب برخورداراست</a:t>
            </a:r>
            <a:r>
              <a:rPr lang="en-US" sz="2800" dirty="0" smtClean="0">
                <a:cs typeface="B Titr" pitchFamily="2" charset="-78"/>
              </a:rPr>
              <a:t>.</a:t>
            </a:r>
            <a:endParaRPr lang="fa-IR" sz="2800" dirty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2- </a:t>
            </a:r>
            <a:r>
              <a:rPr lang="fa-IR" sz="2800" dirty="0">
                <a:cs typeface="B Titr" pitchFamily="2" charset="-78"/>
              </a:rPr>
              <a:t>بیش از  85درصد کشور ما جزو مناطق خشک و </a:t>
            </a:r>
            <a:r>
              <a:rPr lang="fa-IR" sz="2800" dirty="0" smtClean="0">
                <a:cs typeface="B Titr" pitchFamily="2" charset="-78"/>
              </a:rPr>
              <a:t>نیمه</a:t>
            </a:r>
            <a:r>
              <a:rPr lang="en-US" sz="2800" dirty="0" smtClean="0">
                <a:cs typeface="B Titr" pitchFamily="2" charset="-78"/>
              </a:rPr>
              <a:t> </a:t>
            </a:r>
            <a:r>
              <a:rPr lang="fa-IR" sz="2800" dirty="0" smtClean="0">
                <a:cs typeface="B Titr" pitchFamily="2" charset="-78"/>
              </a:rPr>
              <a:t>خشک </a:t>
            </a:r>
            <a:r>
              <a:rPr lang="fa-IR" sz="2800" dirty="0">
                <a:cs typeface="B Titr" pitchFamily="2" charset="-78"/>
              </a:rPr>
              <a:t>محسوب میشود. </a:t>
            </a:r>
            <a:endParaRPr lang="fa-IR" sz="2800" dirty="0" smtClean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3-از </a:t>
            </a:r>
            <a:r>
              <a:rPr lang="fa-IR" sz="2800" dirty="0">
                <a:cs typeface="B Titr" pitchFamily="2" charset="-78"/>
              </a:rPr>
              <a:t>سوی دیگر و با توجه به نوع آب و هوای ایران</a:t>
            </a:r>
            <a:r>
              <a:rPr lang="fa-IR" sz="2800" dirty="0" smtClean="0">
                <a:cs typeface="B Titr" pitchFamily="2" charset="-78"/>
              </a:rPr>
              <a:t>،</a:t>
            </a:r>
            <a:r>
              <a:rPr lang="fa-IR" sz="2800" dirty="0">
                <a:cs typeface="B Titr" pitchFamily="2" charset="-78"/>
              </a:rPr>
              <a:t> از مجموع بارش</a:t>
            </a:r>
            <a:r>
              <a:rPr lang="en-US" sz="2800" dirty="0">
                <a:cs typeface="B Titr" pitchFamily="2" charset="-78"/>
              </a:rPr>
              <a:t> </a:t>
            </a:r>
            <a:r>
              <a:rPr lang="fa-IR" sz="2800" dirty="0">
                <a:cs typeface="B Titr" pitchFamily="2" charset="-78"/>
              </a:rPr>
              <a:t>ها فقط بخش اندکی از آن قابل استفاده است</a:t>
            </a:r>
            <a:r>
              <a:rPr lang="fa-IR" sz="2800" dirty="0" smtClean="0">
                <a:cs typeface="B Titr" pitchFamily="2" charset="-78"/>
              </a:rPr>
              <a:t>.</a:t>
            </a:r>
            <a:endParaRPr lang="fa-IR" sz="2800" dirty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4-ایران </a:t>
            </a:r>
            <a:r>
              <a:rPr lang="fa-IR" sz="2800" dirty="0">
                <a:cs typeface="B Titr" pitchFamily="2" charset="-78"/>
              </a:rPr>
              <a:t>در منطقه بیابانی و نیمه </a:t>
            </a:r>
            <a:r>
              <a:rPr lang="fa-IR" sz="2800" dirty="0" smtClean="0">
                <a:cs typeface="B Titr" pitchFamily="2" charset="-78"/>
              </a:rPr>
              <a:t>بیابانی </a:t>
            </a:r>
            <a:r>
              <a:rPr lang="fa-IR" sz="2800" dirty="0">
                <a:cs typeface="B Titr" pitchFamily="2" charset="-78"/>
              </a:rPr>
              <a:t>قرار گرفته و </a:t>
            </a:r>
            <a:r>
              <a:rPr lang="fa-IR" sz="2800" dirty="0" smtClean="0">
                <a:cs typeface="B Titr" pitchFamily="2" charset="-78"/>
              </a:rPr>
              <a:t>بیش ترین </a:t>
            </a:r>
            <a:r>
              <a:rPr lang="fa-IR" sz="2800" dirty="0">
                <a:cs typeface="B Titr" pitchFamily="2" charset="-78"/>
              </a:rPr>
              <a:t>وسعت ناحیه </a:t>
            </a:r>
            <a:r>
              <a:rPr lang="fa-IR" sz="2800" dirty="0" smtClean="0">
                <a:cs typeface="B Titr" pitchFamily="2" charset="-78"/>
              </a:rPr>
              <a:t>آب </a:t>
            </a:r>
            <a:r>
              <a:rPr lang="fa-IR" sz="2800" dirty="0">
                <a:cs typeface="B Titr" pitchFamily="2" charset="-78"/>
              </a:rPr>
              <a:t>و هوایی ایران نیز گرم و خشک است. </a:t>
            </a:r>
            <a:endParaRPr lang="fa-IR" sz="2800" dirty="0" smtClean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5-توزیع غیریکنواخت </a:t>
            </a:r>
            <a:r>
              <a:rPr lang="fa-IR" sz="2800" dirty="0">
                <a:cs typeface="B Titr" pitchFamily="2" charset="-78"/>
              </a:rPr>
              <a:t>منابع آب در </a:t>
            </a:r>
            <a:r>
              <a:rPr lang="fa-IR" sz="2800" dirty="0" smtClean="0">
                <a:cs typeface="B Titr" pitchFamily="2" charset="-78"/>
              </a:rPr>
              <a:t>ایران.</a:t>
            </a:r>
            <a:endParaRPr lang="en-US" sz="2800" dirty="0">
              <a:cs typeface="B Titr" pitchFamily="2" charset="-78"/>
            </a:endParaRPr>
          </a:p>
          <a:p>
            <a:pPr algn="just" rtl="1"/>
            <a:endParaRPr lang="fa-IR" sz="28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8855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77468" cy="541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0866" y="5417343"/>
            <a:ext cx="9143999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b="1" dirty="0">
                <a:latin typeface="Adobe Arabic" panose="02040503050201020203" pitchFamily="18" charset="-78"/>
                <a:cs typeface="B Titr" panose="00000700000000000000" pitchFamily="2" charset="-78"/>
              </a:rPr>
              <a:t>میزان بارش در استان های کشور یکسان نیست و از دیرباز با توجه به آب و هوای گوناگون، روش های متنوعی برای بهره برداری از آب و زندگی درشرایط کمبود آب وجود داشته است.</a:t>
            </a:r>
          </a:p>
        </p:txBody>
      </p:sp>
    </p:spTree>
    <p:extLst>
      <p:ext uri="{BB962C8B-B14F-4D97-AF65-F5344CB8AC3E}">
        <p14:creationId xmlns:p14="http://schemas.microsoft.com/office/powerpoint/2010/main" val="31605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9" y="457200"/>
            <a:ext cx="874937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007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916" y="1981200"/>
            <a:ext cx="8610600" cy="38472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600" u="sng" dirty="0" smtClean="0">
                <a:cs typeface="B Titr" pitchFamily="2" charset="-78"/>
              </a:rPr>
              <a:t>توزیع غیریکنواخت </a:t>
            </a:r>
            <a:r>
              <a:rPr lang="fa-IR" sz="3600" u="sng" dirty="0">
                <a:cs typeface="B Titr" pitchFamily="2" charset="-78"/>
              </a:rPr>
              <a:t>منابع آب شیرین </a:t>
            </a:r>
            <a:r>
              <a:rPr lang="fa-IR" sz="3600" dirty="0">
                <a:cs typeface="B Titr" pitchFamily="2" charset="-78"/>
              </a:rPr>
              <a:t>در جهان و </a:t>
            </a:r>
            <a:r>
              <a:rPr lang="fa-IR" sz="3600" u="sng" dirty="0">
                <a:cs typeface="B Titr" pitchFamily="2" charset="-78"/>
              </a:rPr>
              <a:t>افزایش شدید </a:t>
            </a:r>
            <a:r>
              <a:rPr lang="fa-IR" sz="3600" u="sng" dirty="0" smtClean="0">
                <a:cs typeface="B Titr" pitchFamily="2" charset="-78"/>
              </a:rPr>
              <a:t>جمعیت </a:t>
            </a:r>
            <a:r>
              <a:rPr lang="fa-IR" sz="3600" dirty="0" smtClean="0">
                <a:cs typeface="B Titr" pitchFamily="2" charset="-78"/>
              </a:rPr>
              <a:t>در </a:t>
            </a:r>
            <a:r>
              <a:rPr lang="fa-IR" sz="3600" dirty="0">
                <a:cs typeface="B Titr" pitchFamily="2" charset="-78"/>
              </a:rPr>
              <a:t>برخی مناطق، تأمین آب را برای این کشورها دشوارتر </a:t>
            </a:r>
            <a:r>
              <a:rPr lang="fa-IR" sz="3600" dirty="0" smtClean="0">
                <a:cs typeface="B Titr" pitchFamily="2" charset="-78"/>
              </a:rPr>
              <a:t>کرده است</a:t>
            </a:r>
            <a:r>
              <a:rPr lang="fa-IR" sz="3600" dirty="0">
                <a:cs typeface="B Titr" pitchFamily="2" charset="-78"/>
              </a:rPr>
              <a:t>. </a:t>
            </a:r>
          </a:p>
          <a:p>
            <a:pPr algn="just" rtl="1"/>
            <a:r>
              <a:rPr lang="fa-IR" sz="3600" dirty="0" smtClean="0">
                <a:solidFill>
                  <a:srgbClr val="FF0000"/>
                </a:solidFill>
                <a:cs typeface="B Titr" pitchFamily="2" charset="-78"/>
              </a:rPr>
              <a:t>منابع </a:t>
            </a:r>
            <a:r>
              <a:rPr lang="fa-IR" sz="3600" dirty="0">
                <a:solidFill>
                  <a:srgbClr val="FF0000"/>
                </a:solidFill>
                <a:cs typeface="B Titr" pitchFamily="2" charset="-78"/>
              </a:rPr>
              <a:t>آب زمین افزایش </a:t>
            </a:r>
            <a:r>
              <a:rPr lang="fa-IR" sz="3600" dirty="0" smtClean="0">
                <a:solidFill>
                  <a:srgbClr val="FF0000"/>
                </a:solidFill>
                <a:cs typeface="B Titr" pitchFamily="2" charset="-78"/>
              </a:rPr>
              <a:t>نمی یابد</a:t>
            </a:r>
            <a:r>
              <a:rPr lang="fa-IR" sz="3600" dirty="0">
                <a:cs typeface="B Titr" pitchFamily="2" charset="-78"/>
              </a:rPr>
              <a:t>؛ درحالیکه در صد </a:t>
            </a:r>
            <a:r>
              <a:rPr lang="fa-IR" sz="3600" dirty="0" smtClean="0">
                <a:cs typeface="B Titr" pitchFamily="2" charset="-78"/>
              </a:rPr>
              <a:t>سال گذشته </a:t>
            </a:r>
            <a:r>
              <a:rPr lang="fa-IR" sz="3600" dirty="0">
                <a:solidFill>
                  <a:srgbClr val="FF0000"/>
                </a:solidFill>
                <a:cs typeface="B Titr" pitchFamily="2" charset="-78"/>
              </a:rPr>
              <a:t>جمعیت جهان سه برابر </a:t>
            </a:r>
            <a:r>
              <a:rPr lang="fa-IR" sz="3600" dirty="0">
                <a:cs typeface="B Titr" pitchFamily="2" charset="-78"/>
              </a:rPr>
              <a:t>و </a:t>
            </a:r>
            <a:r>
              <a:rPr lang="fa-IR" sz="3600" dirty="0">
                <a:solidFill>
                  <a:srgbClr val="FF0000"/>
                </a:solidFill>
                <a:cs typeface="B Titr" pitchFamily="2" charset="-78"/>
              </a:rPr>
              <a:t>مصرف سرانه آب به ازای </a:t>
            </a:r>
            <a:r>
              <a:rPr lang="fa-IR" sz="3600" dirty="0" smtClean="0">
                <a:solidFill>
                  <a:srgbClr val="FF0000"/>
                </a:solidFill>
                <a:cs typeface="B Titr" pitchFamily="2" charset="-78"/>
              </a:rPr>
              <a:t>هر</a:t>
            </a:r>
            <a:r>
              <a:rPr lang="fa-IR" sz="3600" dirty="0">
                <a:solidFill>
                  <a:srgbClr val="FF0000"/>
                </a:solidFill>
                <a:cs typeface="B Titr" pitchFamily="2" charset="-78"/>
              </a:rPr>
              <a:t>فرد، چهار برابر </a:t>
            </a:r>
            <a:r>
              <a:rPr lang="fa-IR" sz="3600" dirty="0">
                <a:cs typeface="B Titr" pitchFamily="2" charset="-78"/>
              </a:rPr>
              <a:t>شده است. </a:t>
            </a:r>
            <a:endParaRPr lang="en-US" sz="3600" dirty="0">
              <a:cs typeface="B Titr" pitchFamily="2" charset="-78"/>
            </a:endParaRPr>
          </a:p>
          <a:p>
            <a:pPr algn="just" rtl="1"/>
            <a:endParaRPr lang="fa-IR" sz="28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381000"/>
            <a:ext cx="7620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cs typeface="B Titr" panose="00000700000000000000" pitchFamily="2" charset="-78"/>
              </a:rPr>
              <a:t>علل وقوع مشکل تامین آب درکشورهای مختلف جهان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93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0678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3" y="2505075"/>
            <a:ext cx="90963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48200"/>
            <a:ext cx="9144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75" y="22746"/>
            <a:ext cx="772304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0681" y="6155140"/>
            <a:ext cx="85344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dirty="0" smtClean="0">
                <a:cs typeface="B Titr" pitchFamily="2" charset="-78"/>
              </a:rPr>
              <a:t>با توجه </a:t>
            </a:r>
            <a:r>
              <a:rPr lang="fa-IR" dirty="0">
                <a:cs typeface="B Titr" pitchFamily="2" charset="-78"/>
              </a:rPr>
              <a:t>به شکل ،۱افزایش </a:t>
            </a:r>
            <a:r>
              <a:rPr lang="fa-IR" dirty="0" smtClean="0">
                <a:cs typeface="B Titr" pitchFamily="2" charset="-78"/>
              </a:rPr>
              <a:t>جمعیت چه </a:t>
            </a:r>
            <a:r>
              <a:rPr lang="fa-IR" dirty="0">
                <a:cs typeface="B Titr" pitchFamily="2" charset="-78"/>
              </a:rPr>
              <a:t>تأثیری بر منابع آب شیرین خواهد داشت؟</a:t>
            </a:r>
          </a:p>
          <a:p>
            <a:pPr algn="just" rtl="1"/>
            <a:endParaRPr lang="fa-IR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8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457200"/>
            <a:ext cx="9144000" cy="124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4495800"/>
            <a:ext cx="9082087" cy="59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5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آب و کاریکاتور\810612608_76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050"/>
            <a:ext cx="54102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175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آب و کاریکاتور\422131692_5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49" y="67102"/>
            <a:ext cx="3832548" cy="666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3346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2" y="6927"/>
            <a:ext cx="7962900" cy="652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758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8839200" cy="500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3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747900" y="3006219"/>
            <a:ext cx="3637534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>
                <a:cs typeface="B Titr" pitchFamily="2" charset="-78"/>
              </a:rPr>
              <a:t>وضعیت مصرف آب در ایران</a:t>
            </a:r>
            <a:endParaRPr lang="en-US" sz="28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304800"/>
            <a:ext cx="7391400" cy="6172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 smtClean="0">
                <a:solidFill>
                  <a:srgbClr val="00B0F0"/>
                </a:solidFill>
                <a:cs typeface="B Titr" pitchFamily="2" charset="-78"/>
              </a:rPr>
              <a:t>چرا </a:t>
            </a:r>
            <a:r>
              <a:rPr lang="fa-IR" sz="2800" dirty="0">
                <a:solidFill>
                  <a:srgbClr val="00B0F0"/>
                </a:solidFill>
                <a:cs typeface="B Titr" pitchFamily="2" charset="-78"/>
              </a:rPr>
              <a:t>مصرف آب یک کشوربسیاربیش تراز آبی است که درخانه مصرف می شود؟</a:t>
            </a:r>
          </a:p>
          <a:p>
            <a:pPr algn="just" rtl="1"/>
            <a:endParaRPr lang="fa-IR" sz="2800" dirty="0" smtClean="0">
              <a:cs typeface="B Titr" pitchFamily="2" charset="-78"/>
            </a:endParaRPr>
          </a:p>
          <a:p>
            <a:pPr algn="just" rtl="1"/>
            <a:r>
              <a:rPr lang="fa-IR" sz="2800" dirty="0">
                <a:cs typeface="B Titr" pitchFamily="2" charset="-78"/>
              </a:rPr>
              <a:t>ا</a:t>
            </a:r>
            <a:r>
              <a:rPr lang="fa-IR" sz="2800" dirty="0" smtClean="0">
                <a:cs typeface="B Titr" pitchFamily="2" charset="-78"/>
              </a:rPr>
              <a:t>فزون </a:t>
            </a:r>
            <a:r>
              <a:rPr lang="fa-IR" sz="2800" dirty="0">
                <a:cs typeface="B Titr" pitchFamily="2" charset="-78"/>
              </a:rPr>
              <a:t>بر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مصارف خانگی </a:t>
            </a:r>
            <a:r>
              <a:rPr lang="fa-IR" sz="2800" dirty="0">
                <a:cs typeface="B Titr" pitchFamily="2" charset="-78"/>
              </a:rPr>
              <a:t>آب، مصارف دیگری نیز وجود دارد. حتماً به </a:t>
            </a:r>
            <a:r>
              <a:rPr lang="fa-IR" sz="2800" dirty="0" smtClean="0">
                <a:cs typeface="B Titr" pitchFamily="2" charset="-78"/>
              </a:rPr>
              <a:t>آب هایی </a:t>
            </a:r>
            <a:r>
              <a:rPr lang="fa-IR" sz="2800" dirty="0">
                <a:cs typeface="B Titr" pitchFamily="2" charset="-78"/>
              </a:rPr>
              <a:t>که برای مصارف </a:t>
            </a:r>
            <a:r>
              <a:rPr lang="fa-IR" sz="2800" dirty="0" smtClean="0">
                <a:cs typeface="B Titr" pitchFamily="2" charset="-78"/>
              </a:rPr>
              <a:t>زمین های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کشاورزی</a:t>
            </a:r>
            <a:r>
              <a:rPr lang="fa-IR" sz="2800" dirty="0">
                <a:cs typeface="B Titr" pitchFamily="2" charset="-78"/>
              </a:rPr>
              <a:t>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فرایندهای صنعتی</a:t>
            </a:r>
            <a:r>
              <a:rPr lang="fa-IR" sz="2800" dirty="0">
                <a:cs typeface="B Titr" pitchFamily="2" charset="-78"/>
              </a:rPr>
              <a:t>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مصارف عمومی </a:t>
            </a:r>
            <a:r>
              <a:rPr lang="fa-IR" sz="2800" dirty="0">
                <a:cs typeface="B Titr" pitchFamily="2" charset="-78"/>
              </a:rPr>
              <a:t>مانند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آب پاشی</a:t>
            </a:r>
            <a:r>
              <a:rPr lang="fa-IR" sz="2800" dirty="0">
                <a:cs typeface="B Titr" pitchFamily="2" charset="-78"/>
              </a:rPr>
              <a:t> و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شست وشوی خیابان ها</a:t>
            </a:r>
            <a:r>
              <a:rPr lang="fa-IR" sz="2800" dirty="0">
                <a:cs typeface="B Titr" pitchFamily="2" charset="-78"/>
              </a:rPr>
              <a:t>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آبیاری درختان </a:t>
            </a:r>
            <a:r>
              <a:rPr lang="fa-IR" sz="2800" dirty="0">
                <a:cs typeface="B Titr" pitchFamily="2" charset="-78"/>
              </a:rPr>
              <a:t>و ... استفاده می شوند، توجه کرده اید. </a:t>
            </a:r>
            <a:endParaRPr lang="fa-IR" sz="2800" dirty="0" smtClean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به </a:t>
            </a:r>
            <a:r>
              <a:rPr lang="fa-IR" sz="2800" dirty="0">
                <a:cs typeface="B Titr" pitchFamily="2" charset="-78"/>
              </a:rPr>
              <a:t>همین دلیل مصرف آب یک کشور، بسیار بیشتر از آبی است که در خانه مصرف می شود</a:t>
            </a:r>
            <a:r>
              <a:rPr lang="fa-IR" sz="2800" dirty="0" smtClean="0">
                <a:cs typeface="B Titr" pitchFamily="2" charset="-78"/>
              </a:rPr>
              <a:t>.</a:t>
            </a:r>
            <a:endParaRPr lang="fa-IR" sz="2800" dirty="0">
              <a:cs typeface="B Titr" pitchFamily="2" charset="-78"/>
            </a:endParaRPr>
          </a:p>
          <a:p>
            <a:pPr algn="just" rtl="1"/>
            <a:endParaRPr lang="fa-IR" sz="28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39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" y="0"/>
            <a:ext cx="2451643" cy="151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" y="1548680"/>
            <a:ext cx="2322191" cy="163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3" y="3170679"/>
            <a:ext cx="2177170" cy="166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3" y="5029200"/>
            <a:ext cx="2218824" cy="166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993" y="24680"/>
            <a:ext cx="218894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36" y="1636226"/>
            <a:ext cx="2156115" cy="170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111" y="3345873"/>
            <a:ext cx="2209763" cy="180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36" y="5116605"/>
            <a:ext cx="2182938" cy="16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147" y="-34636"/>
            <a:ext cx="4426991" cy="629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38" y="5859901"/>
            <a:ext cx="4014208" cy="86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7107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5036" y="2057400"/>
            <a:ext cx="8534400" cy="3962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>
                <a:cs typeface="B Titr" pitchFamily="2" charset="-78"/>
              </a:rPr>
              <a:t>افزون بر آبی که روزانه </a:t>
            </a:r>
            <a:r>
              <a:rPr lang="fa-IR" sz="2800" dirty="0" smtClean="0">
                <a:cs typeface="B Titr" pitchFamily="2" charset="-78"/>
              </a:rPr>
              <a:t>می نوشیم </a:t>
            </a:r>
            <a:r>
              <a:rPr lang="fa-IR" sz="2800" dirty="0">
                <a:cs typeface="B Titr" pitchFamily="2" charset="-78"/>
              </a:rPr>
              <a:t>و نوشیدن برای ادامه زندگی ما ضروری است؛ اغلب </a:t>
            </a:r>
            <a:r>
              <a:rPr lang="fa-IR" sz="2800" dirty="0" smtClean="0">
                <a:cs typeface="B Titr" pitchFamily="2" charset="-78"/>
              </a:rPr>
              <a:t>فعالیت های </a:t>
            </a:r>
            <a:r>
              <a:rPr lang="fa-IR" sz="2800" dirty="0">
                <a:cs typeface="B Titr" pitchFamily="2" charset="-78"/>
              </a:rPr>
              <a:t>ما به آب وابسته است. </a:t>
            </a:r>
            <a:r>
              <a:rPr lang="fa-IR" sz="2800" dirty="0" smtClean="0">
                <a:cs typeface="B Titr" pitchFamily="2" charset="-78"/>
              </a:rPr>
              <a:t>به طور </a:t>
            </a:r>
            <a:r>
              <a:rPr lang="fa-IR" sz="2800" dirty="0">
                <a:cs typeface="B Titr" pitchFamily="2" charset="-78"/>
              </a:rPr>
              <a:t>کلی، آب مورد نیازدر هر منطقه،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دربخش های کشاورزی، آشامیدنی و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فعالیت های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صنعتی و خدماتی</a:t>
            </a:r>
            <a:r>
              <a:rPr lang="fa-IR" sz="2800" dirty="0">
                <a:cs typeface="B Titr" pitchFamily="2" charset="-78"/>
              </a:rPr>
              <a:t> به مصرف می رسد.</a:t>
            </a:r>
            <a:endParaRPr lang="en-US" sz="2800" dirty="0">
              <a:cs typeface="B Titr" pitchFamily="2" charset="-78"/>
            </a:endParaRPr>
          </a:p>
          <a:p>
            <a:pPr algn="just" rtl="1"/>
            <a:endParaRPr lang="fa-IR" sz="28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0800" y="583442"/>
            <a:ext cx="4724400" cy="838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Titr" pitchFamily="2" charset="-78"/>
              </a:rPr>
              <a:t>بخش های مختلف مصرف آب درکشور</a:t>
            </a:r>
            <a:endParaRPr lang="en-US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0622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985946" y="2792288"/>
            <a:ext cx="3161443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4000" dirty="0">
                <a:cs typeface="B Titr" pitchFamily="2" charset="-78"/>
              </a:rPr>
              <a:t>مصرف کشاورزی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52400"/>
            <a:ext cx="7848600" cy="6553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000" dirty="0" smtClean="0">
                <a:solidFill>
                  <a:srgbClr val="0070C0"/>
                </a:solidFill>
                <a:cs typeface="B Titr" pitchFamily="2" charset="-78"/>
              </a:rPr>
              <a:t>علل وابستگی زیاد کشاورزی به آبیاری :</a:t>
            </a:r>
          </a:p>
          <a:p>
            <a:pPr algn="just" rtl="1"/>
            <a:r>
              <a:rPr lang="fa-IR" sz="2000" dirty="0" smtClean="0">
                <a:cs typeface="B Titr" pitchFamily="2" charset="-78"/>
              </a:rPr>
              <a:t>همچنان </a:t>
            </a:r>
            <a:r>
              <a:rPr lang="fa-IR" sz="2000" dirty="0">
                <a:cs typeface="B Titr" pitchFamily="2" charset="-78"/>
              </a:rPr>
              <a:t>که دربخش </a:t>
            </a:r>
            <a:r>
              <a:rPr lang="fa-IR" sz="2000" dirty="0" smtClean="0">
                <a:cs typeface="B Titr" pitchFamily="2" charset="-78"/>
              </a:rPr>
              <a:t>های </a:t>
            </a:r>
            <a:r>
              <a:rPr lang="fa-IR" sz="2000" dirty="0">
                <a:cs typeface="B Titr" pitchFamily="2" charset="-78"/>
              </a:rPr>
              <a:t>قبل دیدیم، </a:t>
            </a:r>
            <a:r>
              <a:rPr lang="fa-IR" sz="2000" u="sng" dirty="0">
                <a:cs typeface="B Titr" pitchFamily="2" charset="-78"/>
              </a:rPr>
              <a:t>بارش در بسیاری از نقاط کشور ما به اندازه کافی نیست</a:t>
            </a:r>
            <a:r>
              <a:rPr lang="fa-IR" sz="2000" dirty="0">
                <a:cs typeface="B Titr" pitchFamily="2" charset="-78"/>
              </a:rPr>
              <a:t>. </a:t>
            </a:r>
            <a:r>
              <a:rPr lang="fa-IR" sz="2000" dirty="0" smtClean="0">
                <a:cs typeface="B Titr" pitchFamily="2" charset="-78"/>
              </a:rPr>
              <a:t>علاوه بر </a:t>
            </a:r>
            <a:r>
              <a:rPr lang="fa-IR" sz="2000" dirty="0">
                <a:cs typeface="B Titr" pitchFamily="2" charset="-78"/>
              </a:rPr>
              <a:t>این، </a:t>
            </a:r>
            <a:r>
              <a:rPr lang="fa-IR" sz="2000" u="sng" dirty="0">
                <a:cs typeface="B Titr" pitchFamily="2" charset="-78"/>
              </a:rPr>
              <a:t>بخش </a:t>
            </a:r>
            <a:r>
              <a:rPr lang="fa-IR" sz="2000" u="sng" dirty="0" smtClean="0">
                <a:cs typeface="B Titr" pitchFamily="2" charset="-78"/>
              </a:rPr>
              <a:t>عمده همین </a:t>
            </a:r>
            <a:r>
              <a:rPr lang="fa-IR" sz="2000" u="sng" dirty="0">
                <a:cs typeface="B Titr" pitchFamily="2" charset="-78"/>
              </a:rPr>
              <a:t>بارش ها نیز در فصول مورد نیاز برای کشاورزی اتفاق </a:t>
            </a:r>
            <a:r>
              <a:rPr lang="fa-IR" sz="2000" u="sng" dirty="0" smtClean="0">
                <a:cs typeface="B Titr" pitchFamily="2" charset="-78"/>
              </a:rPr>
              <a:t>نمی افتد </a:t>
            </a:r>
            <a:r>
              <a:rPr lang="fa-IR" sz="2000" dirty="0">
                <a:cs typeface="B Titr" pitchFamily="2" charset="-78"/>
              </a:rPr>
              <a:t>و به همین علت،کشاورزی در ایران عمدتاً وابسته به آبیاری است. </a:t>
            </a:r>
            <a:r>
              <a:rPr lang="fa-IR" sz="2000" dirty="0" smtClean="0">
                <a:cs typeface="B Titr" pitchFamily="2" charset="-78"/>
              </a:rPr>
              <a:t>کشور</a:t>
            </a:r>
            <a:r>
              <a:rPr lang="fa-IR" sz="2000" dirty="0">
                <a:cs typeface="B Titr" pitchFamily="2" charset="-78"/>
              </a:rPr>
              <a:t>ما بیشترین وسعت زمین تحت کشاورزی با آبیاری را به خود اختصاص داده است؛ همچنین </a:t>
            </a:r>
            <a:r>
              <a:rPr lang="fa-IR" sz="2000" dirty="0">
                <a:solidFill>
                  <a:srgbClr val="FF0000"/>
                </a:solidFill>
                <a:cs typeface="B Titr" pitchFamily="2" charset="-78"/>
              </a:rPr>
              <a:t>بیشترین مصرف آب در ایران در بخش کشاورزی </a:t>
            </a:r>
            <a:r>
              <a:rPr lang="fa-IR" sz="2000" dirty="0">
                <a:cs typeface="B Titr" pitchFamily="2" charset="-78"/>
              </a:rPr>
              <a:t>صورت می پذیرد.</a:t>
            </a:r>
          </a:p>
          <a:p>
            <a:pPr algn="just" rtl="1"/>
            <a:r>
              <a:rPr lang="fa-IR" sz="2000" dirty="0" smtClean="0">
                <a:solidFill>
                  <a:srgbClr val="0070C0"/>
                </a:solidFill>
                <a:cs typeface="B Titr" pitchFamily="2" charset="-78"/>
              </a:rPr>
              <a:t>اهمیت بهینه سازی مصرف آب دربخش کشاورزی:</a:t>
            </a:r>
            <a:endParaRPr lang="fa-IR" sz="20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000" dirty="0" smtClean="0">
                <a:cs typeface="B Titr" pitchFamily="2" charset="-78"/>
              </a:rPr>
              <a:t>حال می توان </a:t>
            </a:r>
            <a:r>
              <a:rPr lang="fa-IR" sz="2000" dirty="0">
                <a:cs typeface="B Titr" pitchFamily="2" charset="-78"/>
              </a:rPr>
              <a:t>با در نظر گرفتن اینکه </a:t>
            </a:r>
            <a:r>
              <a:rPr lang="fa-IR" sz="2000" u="sng" dirty="0">
                <a:cs typeface="B Titr" pitchFamily="2" charset="-78"/>
              </a:rPr>
              <a:t>حجم بزرگی از آب در بخش کشاورزی استفاده </a:t>
            </a:r>
            <a:r>
              <a:rPr lang="fa-IR" sz="2000" u="sng" dirty="0" smtClean="0">
                <a:cs typeface="B Titr" pitchFamily="2" charset="-78"/>
              </a:rPr>
              <a:t>می شود</a:t>
            </a:r>
            <a:r>
              <a:rPr lang="fa-IR" sz="2000" dirty="0">
                <a:cs typeface="B Titr" pitchFamily="2" charset="-78"/>
              </a:rPr>
              <a:t>، به اهمیت </a:t>
            </a:r>
            <a:r>
              <a:rPr lang="fa-IR" sz="2000" dirty="0" smtClean="0">
                <a:cs typeface="B Titr" pitchFamily="2" charset="-78"/>
              </a:rPr>
              <a:t>بهینه سازی </a:t>
            </a:r>
            <a:r>
              <a:rPr lang="fa-IR" sz="2000" dirty="0">
                <a:cs typeface="B Titr" pitchFamily="2" charset="-78"/>
              </a:rPr>
              <a:t>مصرف آب در </a:t>
            </a:r>
            <a:r>
              <a:rPr lang="fa-IR" sz="2000" dirty="0" smtClean="0">
                <a:cs typeface="B Titr" pitchFamily="2" charset="-78"/>
              </a:rPr>
              <a:t>این بخش</a:t>
            </a:r>
            <a:r>
              <a:rPr lang="fa-IR" sz="2000" dirty="0">
                <a:cs typeface="B Titr" pitchFamily="2" charset="-78"/>
              </a:rPr>
              <a:t>، پی برد و به همین دلیل است که اجرای صحیح و اصولی روش های آبیاری، از اولویت بالایی برخوردار می باشد</a:t>
            </a:r>
            <a:r>
              <a:rPr lang="fa-IR" sz="20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000" dirty="0" smtClean="0">
                <a:solidFill>
                  <a:srgbClr val="0070C0"/>
                </a:solidFill>
                <a:cs typeface="B Titr" pitchFamily="2" charset="-78"/>
              </a:rPr>
              <a:t>آیا شیوه های نوین آبیاری برای همه مناطق کشورمناسب است؟</a:t>
            </a:r>
          </a:p>
          <a:p>
            <a:pPr algn="just" rtl="1"/>
            <a:r>
              <a:rPr lang="fa-IR" sz="2000" dirty="0" smtClean="0">
                <a:cs typeface="B Titr" pitchFamily="2" charset="-78"/>
              </a:rPr>
              <a:t> </a:t>
            </a:r>
            <a:r>
              <a:rPr lang="fa-IR" sz="2000" dirty="0">
                <a:cs typeface="B Titr" pitchFamily="2" charset="-78"/>
              </a:rPr>
              <a:t>در این باره </a:t>
            </a:r>
            <a:r>
              <a:rPr lang="fa-IR" sz="2000" dirty="0" smtClean="0">
                <a:cs typeface="B Titr" pitchFamily="2" charset="-78"/>
              </a:rPr>
              <a:t>باید</a:t>
            </a:r>
            <a:r>
              <a:rPr lang="fa-IR" sz="2000" dirty="0">
                <a:cs typeface="B Titr" pitchFamily="2" charset="-78"/>
              </a:rPr>
              <a:t>توجه داشت که لزوماً روش های نوین آبیاری، نظیر آبیاری های تحت فشار، برای همه مناطق کشور مناسب نیست. برخی مواقع، روش </a:t>
            </a:r>
            <a:r>
              <a:rPr lang="fa-IR" sz="2000" dirty="0" smtClean="0">
                <a:cs typeface="B Titr" pitchFamily="2" charset="-78"/>
              </a:rPr>
              <a:t>های سنتی </a:t>
            </a:r>
            <a:r>
              <a:rPr lang="fa-IR" sz="2000" dirty="0">
                <a:cs typeface="B Titr" pitchFamily="2" charset="-78"/>
              </a:rPr>
              <a:t>آبیاری در صورتی که به صورت علمی اجرا شوند، می توانند بهتر باشند</a:t>
            </a:r>
            <a:r>
              <a:rPr lang="fa-IR" sz="20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000" dirty="0" smtClean="0">
                <a:solidFill>
                  <a:srgbClr val="0070C0"/>
                </a:solidFill>
                <a:cs typeface="B Titr" pitchFamily="2" charset="-78"/>
              </a:rPr>
              <a:t>معیارهای اصلی انتخاب  شیوه های انتخاب آبیاری:</a:t>
            </a:r>
          </a:p>
          <a:p>
            <a:pPr algn="just" rtl="1"/>
            <a:r>
              <a:rPr lang="fa-IR" sz="2000" dirty="0" smtClean="0">
                <a:cs typeface="B Titr" pitchFamily="2" charset="-78"/>
              </a:rPr>
              <a:t> </a:t>
            </a:r>
            <a:r>
              <a:rPr lang="fa-IR" sz="2000" dirty="0">
                <a:solidFill>
                  <a:schemeClr val="tx1"/>
                </a:solidFill>
                <a:cs typeface="B Titr" pitchFamily="2" charset="-78"/>
              </a:rPr>
              <a:t>شیوه های مختلف آبیاری </a:t>
            </a:r>
            <a:r>
              <a:rPr lang="fa-IR" sz="2000" dirty="0" smtClean="0">
                <a:solidFill>
                  <a:schemeClr val="tx1"/>
                </a:solidFill>
                <a:cs typeface="B Titr" pitchFamily="2" charset="-78"/>
              </a:rPr>
              <a:t>براساس </a:t>
            </a:r>
            <a:r>
              <a:rPr lang="fa-IR" sz="2000" dirty="0">
                <a:solidFill>
                  <a:srgbClr val="FF0000"/>
                </a:solidFill>
                <a:cs typeface="B Titr" pitchFamily="2" charset="-78"/>
              </a:rPr>
              <a:t>شرایط آب و هوایی</a:t>
            </a:r>
            <a:r>
              <a:rPr lang="fa-IR" sz="2000" dirty="0">
                <a:solidFill>
                  <a:schemeClr val="tx1"/>
                </a:solidFill>
                <a:cs typeface="B Titr" pitchFamily="2" charset="-78"/>
              </a:rPr>
              <a:t>،</a:t>
            </a:r>
            <a:r>
              <a:rPr lang="fa-IR" sz="2000" dirty="0">
                <a:solidFill>
                  <a:srgbClr val="FF0000"/>
                </a:solidFill>
                <a:cs typeface="B Titr" pitchFamily="2" charset="-78"/>
              </a:rPr>
              <a:t> نوع کشت و … </a:t>
            </a:r>
            <a:r>
              <a:rPr lang="fa-IR" sz="2000" dirty="0">
                <a:solidFill>
                  <a:schemeClr val="tx1"/>
                </a:solidFill>
                <a:cs typeface="B Titr" pitchFamily="2" charset="-78"/>
              </a:rPr>
              <a:t>باید انتخاب شوند.</a:t>
            </a:r>
            <a:endParaRPr lang="en-US" sz="2000" dirty="0">
              <a:solidFill>
                <a:schemeClr val="tx1"/>
              </a:solidFill>
              <a:cs typeface="B Titr" pitchFamily="2" charset="-78"/>
            </a:endParaRPr>
          </a:p>
          <a:p>
            <a:pPr algn="just" rtl="1"/>
            <a:endParaRPr lang="fa-IR" sz="20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8454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50"/>
            <a:ext cx="91630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4022"/>
            <a:ext cx="9144000" cy="337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783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539087"/>
            <a:ext cx="8305800" cy="1066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dirty="0">
                <a:solidFill>
                  <a:srgbClr val="0070C0"/>
                </a:solidFill>
                <a:cs typeface="B Titr" pitchFamily="2" charset="-78"/>
              </a:rPr>
              <a:t>دو مورد </a:t>
            </a:r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اصلی در بهینه سازی </a:t>
            </a:r>
            <a:r>
              <a:rPr lang="fa-IR" sz="2800" dirty="0">
                <a:solidFill>
                  <a:srgbClr val="0070C0"/>
                </a:solidFill>
                <a:cs typeface="B Titr" pitchFamily="2" charset="-78"/>
              </a:rPr>
              <a:t>مصرف آب در بخش کشاورزی</a:t>
            </a:r>
            <a:endParaRPr lang="en-US" sz="2800" dirty="0">
              <a:solidFill>
                <a:srgbClr val="0070C0"/>
              </a:solidFill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2286000"/>
            <a:ext cx="8305800" cy="3124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3200" dirty="0">
                <a:cs typeface="B Titr" pitchFamily="2" charset="-78"/>
              </a:rPr>
              <a:t>۱ــ رعایت الگوی کشت، متناسب با وضعیت آب و هوایی و ظرفیت آبی هر </a:t>
            </a:r>
            <a:r>
              <a:rPr lang="fa-IR" sz="3200" dirty="0" smtClean="0">
                <a:cs typeface="B Titr" pitchFamily="2" charset="-78"/>
              </a:rPr>
              <a:t>منطقه</a:t>
            </a:r>
          </a:p>
          <a:p>
            <a:pPr algn="just" rtl="1"/>
            <a:endParaRPr lang="fa-IR" sz="3200" dirty="0">
              <a:cs typeface="B Titr" pitchFamily="2" charset="-78"/>
            </a:endParaRPr>
          </a:p>
          <a:p>
            <a:pPr algn="just" rtl="1"/>
            <a:r>
              <a:rPr lang="fa-IR" sz="3200" dirty="0">
                <a:cs typeface="B Titr" pitchFamily="2" charset="-78"/>
              </a:rPr>
              <a:t>2ــ </a:t>
            </a:r>
            <a:r>
              <a:rPr lang="fa-IR" sz="3200" dirty="0" smtClean="0">
                <a:cs typeface="B Titr" pitchFamily="2" charset="-78"/>
              </a:rPr>
              <a:t>بهره گیری </a:t>
            </a:r>
            <a:r>
              <a:rPr lang="fa-IR" sz="3200" dirty="0">
                <a:cs typeface="B Titr" pitchFamily="2" charset="-78"/>
              </a:rPr>
              <a:t>از </a:t>
            </a:r>
            <a:r>
              <a:rPr lang="fa-IR" sz="3200" dirty="0" smtClean="0">
                <a:cs typeface="B Titr" pitchFamily="2" charset="-78"/>
              </a:rPr>
              <a:t>فناوری هایی </a:t>
            </a:r>
            <a:r>
              <a:rPr lang="fa-IR" sz="3200" dirty="0">
                <a:cs typeface="B Titr" pitchFamily="2" charset="-78"/>
              </a:rPr>
              <a:t>که به افزایش </a:t>
            </a:r>
            <a:r>
              <a:rPr lang="fa-IR" sz="3200" dirty="0" smtClean="0">
                <a:cs typeface="B Titr" pitchFamily="2" charset="-78"/>
              </a:rPr>
              <a:t>بهره وری </a:t>
            </a:r>
            <a:r>
              <a:rPr lang="fa-IR" sz="3200" dirty="0">
                <a:cs typeface="B Titr" pitchFamily="2" charset="-78"/>
              </a:rPr>
              <a:t>آب در مزرعه یا باغ </a:t>
            </a:r>
            <a:r>
              <a:rPr lang="fa-IR" sz="3200" dirty="0" smtClean="0">
                <a:cs typeface="B Titr" pitchFamily="2" charset="-78"/>
              </a:rPr>
              <a:t>می انجامد.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05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676400"/>
            <a:ext cx="8382000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sz="60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به نظرشما دانش آموزان با توجه به اقلیم خشک و نیمه خشک کشورو وجود مشکل بی آبی، آیا کشورما توان توسعه بی رویه کشاورزی را دارد؟</a:t>
            </a:r>
            <a:endParaRPr lang="en-US" sz="60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89810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650233" y="3096736"/>
            <a:ext cx="413767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3600" dirty="0">
                <a:cs typeface="B Titr" pitchFamily="2" charset="-78"/>
              </a:rPr>
              <a:t>مصرف شهری ـ روستایی</a:t>
            </a:r>
            <a:endParaRPr lang="en-US" sz="36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228600"/>
            <a:ext cx="7924800" cy="6400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>
                <a:cs typeface="B Titr" pitchFamily="2" charset="-78"/>
              </a:rPr>
              <a:t>یکی دیگر از </a:t>
            </a:r>
            <a:r>
              <a:rPr lang="fa-IR" sz="2800" dirty="0" smtClean="0">
                <a:cs typeface="B Titr" pitchFamily="2" charset="-78"/>
              </a:rPr>
              <a:t>مهم ترین </a:t>
            </a:r>
            <a:r>
              <a:rPr lang="fa-IR" sz="2800" dirty="0">
                <a:cs typeface="B Titr" pitchFamily="2" charset="-78"/>
              </a:rPr>
              <a:t>مصارف آب، در بخش آشامیدن و آبیاری فضاهای سبز، صورت </a:t>
            </a:r>
            <a:r>
              <a:rPr lang="fa-IR" sz="2800" dirty="0" smtClean="0">
                <a:cs typeface="B Titr" pitchFamily="2" charset="-78"/>
              </a:rPr>
              <a:t>می پذیرد.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میزان متوسط مصرف آب هرفرد دریک شبانه روز:</a:t>
            </a:r>
            <a:endParaRPr lang="fa-IR" sz="28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به طور </a:t>
            </a:r>
            <a:r>
              <a:rPr lang="fa-IR" sz="2800" dirty="0">
                <a:cs typeface="B Titr" pitchFamily="2" charset="-78"/>
              </a:rPr>
              <a:t>متوسط، هر فرد در طول روز، بیش از 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200لیتر</a:t>
            </a:r>
            <a:r>
              <a:rPr lang="fa-IR" sz="2800" dirty="0">
                <a:cs typeface="B Titr" pitchFamily="2" charset="-78"/>
              </a:rPr>
              <a:t> آب برای مصارفی نظیر آشامیدن، نظافت و … </a:t>
            </a:r>
            <a:r>
              <a:rPr lang="fa-IR" sz="2800" dirty="0" smtClean="0">
                <a:cs typeface="B Titr" pitchFamily="2" charset="-78"/>
              </a:rPr>
              <a:t>به طور </a:t>
            </a:r>
            <a:r>
              <a:rPr lang="fa-IR" sz="2800" dirty="0">
                <a:cs typeface="B Titr" pitchFamily="2" charset="-78"/>
              </a:rPr>
              <a:t>مستقیم مصرف </a:t>
            </a:r>
            <a:r>
              <a:rPr lang="fa-IR" sz="2800" dirty="0" smtClean="0">
                <a:cs typeface="B Titr" pitchFamily="2" charset="-78"/>
              </a:rPr>
              <a:t>می کند.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میزان مصرف آب دربخش آشامیدنی و شهری وروستایی:</a:t>
            </a:r>
            <a:endParaRPr lang="fa-IR" sz="28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به </a:t>
            </a:r>
            <a:r>
              <a:rPr lang="fa-IR" sz="2800" dirty="0">
                <a:cs typeface="B Titr" pitchFamily="2" charset="-78"/>
              </a:rPr>
              <a:t>صورت میانگین در حدود  %6مصارف آب در کل کشور، مربوط به بخش آشامیدنی و شهری است. </a:t>
            </a:r>
            <a:endParaRPr lang="en-US" sz="2800" dirty="0" smtClean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نکته مهم درمورد آب آشامیدنی:</a:t>
            </a:r>
            <a:endParaRPr lang="en-US" sz="2800" dirty="0" smtClean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نکته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حائز اهمیت در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این باره،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 آن است که آب قابل استفاده برای مصارف آشامیدنی نیاز به سطح بالایی از نظر کیفیت دارد</a:t>
            </a:r>
            <a:r>
              <a:rPr lang="fa-IR" sz="2800" dirty="0">
                <a:cs typeface="B Titr" pitchFamily="2" charset="-78"/>
              </a:rPr>
              <a:t>، و به همین دلیل آبی که به راحتی از </a:t>
            </a:r>
            <a:r>
              <a:rPr lang="fa-IR" sz="2800" dirty="0" smtClean="0">
                <a:cs typeface="B Titr" pitchFamily="2" charset="-78"/>
              </a:rPr>
              <a:t>طریق شبکه </a:t>
            </a:r>
            <a:r>
              <a:rPr lang="fa-IR" sz="2800" dirty="0">
                <a:cs typeface="B Titr" pitchFamily="2" charset="-78"/>
              </a:rPr>
              <a:t>لوله های آب در اختیار ما قرار می گیرد؛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در مسیری طولانی، تأمین و تصفیه می شود</a:t>
            </a:r>
            <a:r>
              <a:rPr lang="fa-IR" sz="2800" dirty="0" smtClean="0">
                <a:cs typeface="B Titr" pitchFamily="2" charset="-78"/>
              </a:rPr>
              <a:t>.</a:t>
            </a:r>
            <a:endParaRPr lang="en-US" sz="28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98658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7696992" y="3130926"/>
            <a:ext cx="204414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3200" dirty="0">
                <a:cs typeface="B Titr" pitchFamily="2" charset="-78"/>
              </a:rPr>
              <a:t>مصرف صنایع</a:t>
            </a:r>
            <a:endParaRPr lang="en-US" sz="32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28600"/>
            <a:ext cx="8001000" cy="647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 smtClean="0">
                <a:cs typeface="B Titr" pitchFamily="2" charset="-78"/>
              </a:rPr>
              <a:t>بخش </a:t>
            </a:r>
            <a:r>
              <a:rPr lang="fa-IR" sz="2800" dirty="0">
                <a:cs typeface="B Titr" pitchFamily="2" charset="-78"/>
              </a:rPr>
              <a:t>دیگری که به طور جدی نیاز به آب دارد، صنعت است. صنایع مختلف در فرایند تولید کالای خود به آب نیاز دارند</a:t>
            </a:r>
            <a:r>
              <a:rPr lang="fa-IR" sz="28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چرا دسترسی به آب درمکان یابی صنایع فولاد یک ضرورت مهم می باشد؟</a:t>
            </a:r>
            <a:endParaRPr lang="fa-IR" sz="28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800" u="sng" dirty="0">
                <a:cs typeface="B Titr" pitchFamily="2" charset="-78"/>
              </a:rPr>
              <a:t>برخی از صنایع نظیر صنایع فولاد عموماًبه آب زیادی نیاز دارند و </a:t>
            </a:r>
            <a:r>
              <a:rPr lang="fa-IR" sz="2800" u="sng" dirty="0" smtClean="0">
                <a:cs typeface="B Titr" pitchFamily="2" charset="-78"/>
              </a:rPr>
              <a:t>به همین </a:t>
            </a:r>
            <a:r>
              <a:rPr lang="fa-IR" sz="2800" u="sng" dirty="0">
                <a:cs typeface="B Titr" pitchFamily="2" charset="-78"/>
              </a:rPr>
              <a:t>دلیل است که در تعیین مکان مربوط به احداث این دست صنایع، </a:t>
            </a:r>
            <a:r>
              <a:rPr lang="fa-IR" sz="2800" u="sng" dirty="0" smtClean="0">
                <a:cs typeface="B Titr" pitchFamily="2" charset="-78"/>
              </a:rPr>
              <a:t>توجه به </a:t>
            </a:r>
            <a:r>
              <a:rPr lang="fa-IR" sz="2800" u="sng" dirty="0">
                <a:cs typeface="B Titr" pitchFamily="2" charset="-78"/>
              </a:rPr>
              <a:t>دسترسی مناسب به منابع آبی، یک ضرورت مهم به شمار می رود</a:t>
            </a:r>
            <a:r>
              <a:rPr lang="fa-IR" sz="28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عوامل مهم درمکان یابی صنایع سنگین:</a:t>
            </a:r>
            <a:endParaRPr lang="fa-IR" sz="28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توجه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به محدودیت آب در ایران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،</a:t>
            </a:r>
          </a:p>
          <a:p>
            <a:pPr algn="just" rtl="1"/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توجه به شرایط محیط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زیستی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 </a:t>
            </a:r>
            <a:r>
              <a:rPr lang="fa-IR" sz="2800" dirty="0" smtClean="0">
                <a:solidFill>
                  <a:schemeClr val="tx1"/>
                </a:solidFill>
                <a:cs typeface="B Titr" pitchFamily="2" charset="-78"/>
              </a:rPr>
              <a:t>و....درمکان یابی صنایع </a:t>
            </a:r>
            <a:endParaRPr lang="fa-IR" sz="2800" dirty="0">
              <a:solidFill>
                <a:schemeClr val="tx1"/>
              </a:solidFill>
              <a:cs typeface="B Titr" pitchFamily="2" charset="-78"/>
            </a:endParaRPr>
          </a:p>
          <a:p>
            <a:pPr algn="just" rtl="1"/>
            <a:endParaRPr lang="fa-IR" sz="28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9603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0"/>
            <a:ext cx="8763000" cy="52629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sz="48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به نظرشما دانش آموزان آیا مکان یابی صنایع فولاد و ذوب آهن در مناطق داخلی کشور مانند اصفهان و یزد که دارای اقلیم خشک می باشند درست می باشد؟</a:t>
            </a:r>
          </a:p>
          <a:p>
            <a:pPr algn="just" rtl="1"/>
            <a:r>
              <a:rPr lang="fa-IR" sz="48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پیامدهای منفی و مثبت استقراراین صنایع درمناطق داخلی کشور چیست؟</a:t>
            </a:r>
          </a:p>
          <a:p>
            <a:pPr algn="just" rtl="1"/>
            <a:r>
              <a:rPr lang="fa-IR" sz="48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به نظرشما اگربه جای اصفهان ،بندرعباس برای استقرار صنایع فولاد انتخاب می شد بهتر نبود؟</a:t>
            </a:r>
            <a:endParaRPr lang="en-US" sz="4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59371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5107"/>
            <a:ext cx="8779395" cy="494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585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444019" y="3907770"/>
            <a:ext cx="370967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5400" dirty="0">
                <a:cs typeface="B Titr" pitchFamily="2" charset="-78"/>
              </a:rPr>
              <a:t>آب </a:t>
            </a:r>
            <a:r>
              <a:rPr lang="fa-IR" sz="5400" dirty="0" smtClean="0">
                <a:cs typeface="B Titr" pitchFamily="2" charset="-78"/>
              </a:rPr>
              <a:t>مجــازی</a:t>
            </a:r>
            <a:endParaRPr lang="en-US" sz="54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694" y="228600"/>
            <a:ext cx="8578039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000" dirty="0">
                <a:cs typeface="B Titr" pitchFamily="2" charset="-78"/>
              </a:rPr>
              <a:t>در تولید کالاها و محصولات، آب فراوانی مصرف </a:t>
            </a:r>
            <a:r>
              <a:rPr lang="fa-IR" sz="2000" dirty="0" smtClean="0">
                <a:cs typeface="B Titr" pitchFamily="2" charset="-78"/>
              </a:rPr>
              <a:t>می شود</a:t>
            </a:r>
            <a:r>
              <a:rPr lang="fa-IR" sz="2000" dirty="0">
                <a:cs typeface="B Titr" pitchFamily="2" charset="-78"/>
              </a:rPr>
              <a:t>. به نظر شما برای تولید نهایی یک عدد سیب، یک عدد هندوانه، یک لیتر شیر، یک عدد پیراهن و یک جفت کفش، چقدر آب مصرف </a:t>
            </a:r>
            <a:r>
              <a:rPr lang="fa-IR" sz="2000" dirty="0" smtClean="0">
                <a:cs typeface="B Titr" pitchFamily="2" charset="-78"/>
              </a:rPr>
              <a:t>می شود؟</a:t>
            </a:r>
            <a:endParaRPr lang="en-US" sz="2000" dirty="0">
              <a:cs typeface="B Titr" pitchFamily="2" charset="-7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5" y="1304330"/>
            <a:ext cx="6848567" cy="555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0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0" y="294336"/>
            <a:ext cx="7815250" cy="61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262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5" y="990600"/>
            <a:ext cx="895786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0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403756" cy="44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1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3" y="228600"/>
            <a:ext cx="8325736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2876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02035"/>
            <a:ext cx="8915400" cy="57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873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" y="152400"/>
            <a:ext cx="9143999" cy="157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61180"/>
            <a:ext cx="9130351" cy="111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464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777937" y="3246599"/>
            <a:ext cx="363432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3600" dirty="0" smtClean="0">
                <a:cs typeface="B Titr" pitchFamily="2" charset="-78"/>
              </a:rPr>
              <a:t>تجربه کشورهای </a:t>
            </a:r>
            <a:r>
              <a:rPr lang="fa-IR" sz="3600" dirty="0">
                <a:cs typeface="B Titr" pitchFamily="2" charset="-78"/>
              </a:rPr>
              <a:t>دیگر</a:t>
            </a:r>
            <a:endParaRPr lang="en-US" sz="36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381000"/>
            <a:ext cx="8610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>
                <a:cs typeface="B Titr" pitchFamily="2" charset="-78"/>
              </a:rPr>
              <a:t>در برخی كشورهای توسعه یافته كه خطر خشكسالی را پیش بینی کردند، </a:t>
            </a:r>
            <a:r>
              <a:rPr lang="fa-IR" sz="2800" dirty="0">
                <a:solidFill>
                  <a:srgbClr val="0070C0"/>
                </a:solidFill>
                <a:cs typeface="B Titr" pitchFamily="2" charset="-78"/>
              </a:rPr>
              <a:t>به منظور پیشگیری از عواقب كمبود آب</a:t>
            </a:r>
            <a:r>
              <a:rPr lang="fa-IR" sz="2400" dirty="0">
                <a:cs typeface="B Titr" pitchFamily="2" charset="-78"/>
              </a:rPr>
              <a:t> اقدامات زیر را انجام </a:t>
            </a:r>
            <a:r>
              <a:rPr lang="fa-IR" sz="2400" dirty="0" smtClean="0">
                <a:cs typeface="B Titr" pitchFamily="2" charset="-78"/>
              </a:rPr>
              <a:t>دادند:</a:t>
            </a:r>
            <a:endParaRPr lang="en-US" sz="2400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538380"/>
            <a:ext cx="8001000" cy="5167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 smtClean="0">
                <a:cs typeface="B Titr" pitchFamily="2" charset="-78"/>
              </a:rPr>
              <a:t>1-درکارواش </a:t>
            </a:r>
            <a:r>
              <a:rPr lang="fa-IR" sz="2400" dirty="0">
                <a:cs typeface="B Titr" pitchFamily="2" charset="-78"/>
              </a:rPr>
              <a:t>ها و استخرها از دستگاههای </a:t>
            </a:r>
            <a:r>
              <a:rPr lang="fa-IR" sz="2400" dirty="0" smtClean="0">
                <a:cs typeface="B Titr" pitchFamily="2" charset="-78"/>
              </a:rPr>
              <a:t>تصفیه </a:t>
            </a:r>
            <a:r>
              <a:rPr lang="fa-IR" sz="2400" dirty="0">
                <a:cs typeface="B Titr" pitchFamily="2" charset="-78"/>
              </a:rPr>
              <a:t>آب استفاده شد تا از همان آب مصرفی دوباره استفاده شود.</a:t>
            </a:r>
          </a:p>
          <a:p>
            <a:pPr algn="just" rtl="1"/>
            <a:r>
              <a:rPr lang="fa-IR" sz="2400" dirty="0" smtClean="0">
                <a:cs typeface="B Titr" pitchFamily="2" charset="-78"/>
              </a:rPr>
              <a:t>2-در </a:t>
            </a:r>
            <a:r>
              <a:rPr lang="fa-IR" sz="2400" dirty="0">
                <a:cs typeface="B Titr" pitchFamily="2" charset="-78"/>
              </a:rPr>
              <a:t>دستشویی ها و حمام ها از شیرآلاتی استفاده کردند که حجم کمتری از آب را از خود تخلیه نمایند.</a:t>
            </a:r>
          </a:p>
          <a:p>
            <a:pPr algn="just" rtl="1"/>
            <a:r>
              <a:rPr lang="fa-IR" sz="2400" dirty="0" smtClean="0">
                <a:cs typeface="B Titr" pitchFamily="2" charset="-78"/>
              </a:rPr>
              <a:t>3-محاسبه </a:t>
            </a:r>
            <a:r>
              <a:rPr lang="fa-IR" sz="2400" dirty="0">
                <a:cs typeface="B Titr" pitchFamily="2" charset="-78"/>
              </a:rPr>
              <a:t>هزینه آب آپارتمان ها بر اساس تعداد نفر شد، خانه هایی که اتومبیل می شویند یا چمن زیاد آب می دهند جریمه های سنگین شدند.</a:t>
            </a:r>
          </a:p>
          <a:p>
            <a:pPr algn="just" rtl="1"/>
            <a:r>
              <a:rPr lang="fa-IR" sz="2400" dirty="0" smtClean="0">
                <a:cs typeface="B Titr" pitchFamily="2" charset="-78"/>
              </a:rPr>
              <a:t>4-در </a:t>
            </a:r>
            <a:r>
              <a:rPr lang="fa-IR" sz="2400" dirty="0">
                <a:cs typeface="B Titr" pitchFamily="2" charset="-78"/>
              </a:rPr>
              <a:t>اماكن عمومی ازچشم های الكترونیک برای شیر </a:t>
            </a:r>
            <a:r>
              <a:rPr lang="fa-IR" sz="2400" dirty="0" smtClean="0">
                <a:cs typeface="B Titr" pitchFamily="2" charset="-78"/>
              </a:rPr>
              <a:t>دستشویی ها </a:t>
            </a:r>
            <a:r>
              <a:rPr lang="fa-IR" sz="2400" dirty="0">
                <a:cs typeface="B Titr" pitchFamily="2" charset="-78"/>
              </a:rPr>
              <a:t>استفاده شد.</a:t>
            </a:r>
          </a:p>
          <a:p>
            <a:pPr algn="just" rtl="1"/>
            <a:r>
              <a:rPr lang="fa-IR" sz="2400" dirty="0" smtClean="0">
                <a:cs typeface="B Titr" pitchFamily="2" charset="-78"/>
              </a:rPr>
              <a:t>5-شرکت </a:t>
            </a:r>
            <a:r>
              <a:rPr lang="fa-IR" sz="2400" dirty="0">
                <a:cs typeface="B Titr" pitchFamily="2" charset="-78"/>
              </a:rPr>
              <a:t>های تحقیقاتی روی </a:t>
            </a:r>
            <a:r>
              <a:rPr lang="fa-IR" sz="2400" dirty="0" smtClean="0">
                <a:cs typeface="B Titr" pitchFamily="2" charset="-78"/>
              </a:rPr>
              <a:t>شیوه </a:t>
            </a:r>
            <a:r>
              <a:rPr lang="fa-IR" sz="2400" dirty="0">
                <a:cs typeface="B Titr" pitchFamily="2" charset="-78"/>
              </a:rPr>
              <a:t>جدید آبیاری کشاورزی کار کردند و میزان آب مصرفی کشاورزی  ۴۱درصد کمتر شد، به طوری </a:t>
            </a:r>
            <a:r>
              <a:rPr lang="fa-IR" sz="2400" dirty="0" smtClean="0">
                <a:cs typeface="B Titr" pitchFamily="2" charset="-78"/>
              </a:rPr>
              <a:t>كه دراین </a:t>
            </a:r>
            <a:r>
              <a:rPr lang="fa-IR" sz="2400" dirty="0">
                <a:cs typeface="B Titr" pitchFamily="2" charset="-78"/>
              </a:rPr>
              <a:t>كشورها خطر کم آبی نسبت به دیگر كشورهای مشابه آنها  ۷سال عقب تر می </a:t>
            </a:r>
            <a:r>
              <a:rPr lang="fa-IR" sz="2400" dirty="0" smtClean="0">
                <a:cs typeface="B Titr" pitchFamily="2" charset="-78"/>
              </a:rPr>
              <a:t>افتد.</a:t>
            </a:r>
            <a:endParaRPr lang="en-US" sz="2400" dirty="0">
              <a:cs typeface="B Titr" pitchFamily="2" charset="-78"/>
            </a:endParaRPr>
          </a:p>
          <a:p>
            <a:pPr algn="just" rtl="1"/>
            <a:endParaRPr lang="fa-IR" sz="24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7303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ownload1395\photo_2017-07-10_03-41-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6"/>
          <a:stretch/>
        </p:blipFill>
        <p:spPr bwMode="auto">
          <a:xfrm>
            <a:off x="990600" y="11373"/>
            <a:ext cx="6736675" cy="68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78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8600"/>
            <a:ext cx="8305800" cy="6248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معنای واقعی خشک سالی:</a:t>
            </a:r>
          </a:p>
          <a:p>
            <a:pPr algn="just" rtl="1"/>
            <a:r>
              <a:rPr lang="fa-IR" sz="2400" dirty="0" smtClean="0">
                <a:cs typeface="B Titr" pitchFamily="2" charset="-78"/>
              </a:rPr>
              <a:t>وقتی </a:t>
            </a:r>
            <a:r>
              <a:rPr lang="fa-IR" sz="2400" dirty="0">
                <a:cs typeface="B Titr" pitchFamily="2" charset="-78"/>
              </a:rPr>
              <a:t>یک کشور </a:t>
            </a:r>
            <a:r>
              <a:rPr lang="fa-IR" sz="2400" dirty="0" smtClean="0">
                <a:cs typeface="B Titr" pitchFamily="2" charset="-78"/>
              </a:rPr>
              <a:t>می گوید </a:t>
            </a:r>
            <a:r>
              <a:rPr lang="fa-IR" sz="2400" dirty="0">
                <a:cs typeface="B Titr" pitchFamily="2" charset="-78"/>
              </a:rPr>
              <a:t>با خطر خشکسالی روبه روست، معنی اش این است که تأثیرش روی </a:t>
            </a:r>
            <a:r>
              <a:rPr lang="fa-IR" sz="2400" dirty="0" smtClean="0">
                <a:cs typeface="B Titr" pitchFamily="2" charset="-78"/>
              </a:rPr>
              <a:t>همه </a:t>
            </a:r>
            <a:r>
              <a:rPr lang="fa-IR" sz="2400" dirty="0">
                <a:cs typeface="B Titr" pitchFamily="2" charset="-78"/>
              </a:rPr>
              <a:t>این خوراکی ها و لباس ها و حتی </a:t>
            </a:r>
            <a:r>
              <a:rPr lang="fa-IR" sz="2400" dirty="0" smtClean="0">
                <a:cs typeface="B Titr" pitchFamily="2" charset="-78"/>
              </a:rPr>
              <a:t>نمایشگر</a:t>
            </a:r>
            <a:r>
              <a:rPr lang="fa-IR" sz="2400" dirty="0">
                <a:cs typeface="B Titr" pitchFamily="2" charset="-78"/>
              </a:rPr>
              <a:t>رایانه و کتاب و یک لیوان شیر روی میز شماست؛ اگر آب تمام شود، این محصولات هم کم کم دیگر تولید نمی شوند.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کم آبی </a:t>
            </a:r>
            <a:r>
              <a:rPr lang="fa-IR" sz="3200" dirty="0">
                <a:solidFill>
                  <a:srgbClr val="FF0000"/>
                </a:solidFill>
                <a:cs typeface="B Titr" pitchFamily="2" charset="-78"/>
              </a:rPr>
              <a:t>یک بحران است، به آن توجه کنید</a:t>
            </a:r>
            <a:r>
              <a:rPr lang="fa-IR" sz="24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آب مجازی واهمیت آن:</a:t>
            </a:r>
            <a:endParaRPr lang="fa-IR" sz="24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400" dirty="0" smtClean="0">
                <a:cs typeface="B Titr" pitchFamily="2" charset="-78"/>
              </a:rPr>
              <a:t>حال </a:t>
            </a:r>
            <a:r>
              <a:rPr lang="fa-IR" sz="2400" dirty="0">
                <a:cs typeface="B Titr" pitchFamily="2" charset="-78"/>
              </a:rPr>
              <a:t>بیایید مقدار آبی را که در تولید کالاها و محصولات یک کشور مصرف </a:t>
            </a:r>
            <a:r>
              <a:rPr lang="fa-IR" sz="2400" dirty="0" smtClean="0">
                <a:cs typeface="B Titr" pitchFamily="2" charset="-78"/>
              </a:rPr>
              <a:t>می شود</a:t>
            </a:r>
            <a:r>
              <a:rPr lang="fa-IR" sz="2400" dirty="0">
                <a:cs typeface="B Titr" pitchFamily="2" charset="-78"/>
              </a:rPr>
              <a:t>، محاسبه کنید. قطعاً کار بسیار دشواری است؛ </a:t>
            </a:r>
            <a:r>
              <a:rPr lang="fa-IR" sz="2400" dirty="0" smtClean="0">
                <a:cs typeface="B Titr" pitchFamily="2" charset="-78"/>
              </a:rPr>
              <a:t>اما</a:t>
            </a:r>
            <a:r>
              <a:rPr lang="fa-IR" sz="2400" dirty="0">
                <a:cs typeface="B Titr" pitchFamily="2" charset="-78"/>
              </a:rPr>
              <a:t>می دانیم که مقدار آب بسیار زیادی برای این کار مصرف </a:t>
            </a:r>
            <a:r>
              <a:rPr lang="fa-IR" sz="2400" dirty="0" smtClean="0">
                <a:cs typeface="B Titr" pitchFamily="2" charset="-78"/>
              </a:rPr>
              <a:t>می شود</a:t>
            </a:r>
            <a:r>
              <a:rPr lang="fa-IR" sz="2400" dirty="0">
                <a:cs typeface="B Titr" pitchFamily="2" charset="-78"/>
              </a:rPr>
              <a:t>. در سال های اخیر، بسیاری از کشورها، از مفهوم آب مجازی یا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مقدارآبی که در تولید یک کالا یا محصول استفاده می شود</a:t>
            </a:r>
            <a:r>
              <a:rPr lang="fa-IR" sz="2400" dirty="0">
                <a:cs typeface="B Titr" pitchFamily="2" charset="-78"/>
              </a:rPr>
              <a:t>، بهره می گیرند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تا مقدار مصرف واقعی یک کشور را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به دست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آورند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.</a:t>
            </a:r>
            <a:endParaRPr lang="en-US" sz="2400" dirty="0">
              <a:solidFill>
                <a:srgbClr val="FF0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388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mohsen.yousefi\Desktop\122233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60338"/>
            <a:ext cx="6535737" cy="653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0596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ownload1395\photo_2017-07-10_04-06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883688" y="2794642"/>
            <a:ext cx="3124198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4400" dirty="0">
                <a:cs typeface="B Titr" pitchFamily="2" charset="-78"/>
              </a:rPr>
              <a:t>تأمین آب</a:t>
            </a:r>
            <a:endParaRPr lang="en-US" sz="44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28600"/>
            <a:ext cx="7543800" cy="6400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3200" dirty="0" smtClean="0">
                <a:solidFill>
                  <a:srgbClr val="0070C0"/>
                </a:solidFill>
                <a:cs typeface="B Titr" pitchFamily="2" charset="-78"/>
              </a:rPr>
              <a:t>مهم ترین منابع تامین آب درکشور:</a:t>
            </a:r>
          </a:p>
          <a:p>
            <a:pPr algn="just" rtl="1"/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آب </a:t>
            </a:r>
            <a:r>
              <a:rPr lang="fa-IR" sz="3200" dirty="0">
                <a:solidFill>
                  <a:srgbClr val="FF0000"/>
                </a:solidFill>
                <a:cs typeface="B Titr" pitchFamily="2" charset="-78"/>
              </a:rPr>
              <a:t>رودها</a:t>
            </a:r>
            <a:r>
              <a:rPr lang="fa-IR" sz="3200" dirty="0">
                <a:cs typeface="B Titr" pitchFamily="2" charset="-78"/>
              </a:rPr>
              <a:t>،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چشمه ها</a:t>
            </a:r>
            <a:r>
              <a:rPr lang="fa-IR" sz="3200" dirty="0">
                <a:cs typeface="B Titr" pitchFamily="2" charset="-78"/>
              </a:rPr>
              <a:t>، و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دریاچه ها</a:t>
            </a:r>
            <a:r>
              <a:rPr lang="fa-IR" sz="3200" dirty="0">
                <a:cs typeface="B Titr" pitchFamily="2" charset="-78"/>
              </a:rPr>
              <a:t>، </a:t>
            </a:r>
            <a:r>
              <a:rPr lang="fa-IR" sz="3200" u="sng" dirty="0">
                <a:cs typeface="B Titr" pitchFamily="2" charset="-78"/>
              </a:rPr>
              <a:t>گاهی مستقیماً با لوله یا کانال </a:t>
            </a:r>
            <a:r>
              <a:rPr lang="fa-IR" sz="3200" u="sng" dirty="0" smtClean="0">
                <a:cs typeface="B Titr" pitchFamily="2" charset="-78"/>
              </a:rPr>
              <a:t>به محل </a:t>
            </a:r>
            <a:r>
              <a:rPr lang="fa-IR" sz="3200" u="sng" dirty="0">
                <a:cs typeface="B Titr" pitchFamily="2" charset="-78"/>
              </a:rPr>
              <a:t>مصرف انتقال می یابد و میزان آب مورد نیاز را در فصل های مختلف در اختیار استفاده کنندگان قرار می دهد.</a:t>
            </a:r>
          </a:p>
          <a:p>
            <a:pPr algn="just" rtl="1"/>
            <a:r>
              <a:rPr lang="fa-IR" sz="3200" dirty="0" smtClean="0">
                <a:solidFill>
                  <a:srgbClr val="0070C0"/>
                </a:solidFill>
                <a:cs typeface="B Titr" pitchFamily="2" charset="-78"/>
              </a:rPr>
              <a:t>علت ذخیره سازی آب رودها از طریق سد:</a:t>
            </a:r>
            <a:endParaRPr lang="fa-IR" sz="32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3200" u="sng" dirty="0" smtClean="0">
                <a:cs typeface="B Titr" pitchFamily="2" charset="-78"/>
              </a:rPr>
              <a:t>به </a:t>
            </a:r>
            <a:r>
              <a:rPr lang="fa-IR" sz="3200" u="sng" dirty="0">
                <a:cs typeface="B Titr" pitchFamily="2" charset="-78"/>
              </a:rPr>
              <a:t>دلیل تغییرات میزان آب و فصلی بودن رودها و </a:t>
            </a:r>
            <a:r>
              <a:rPr lang="fa-IR" sz="3200" u="sng" dirty="0" smtClean="0">
                <a:cs typeface="B Titr" pitchFamily="2" charset="-78"/>
              </a:rPr>
              <a:t>چشمه ها درفصل های </a:t>
            </a:r>
            <a:r>
              <a:rPr lang="fa-IR" sz="3200" u="sng" dirty="0">
                <a:cs typeface="B Titr" pitchFamily="2" charset="-78"/>
              </a:rPr>
              <a:t>مختلف و حتی خشک شدن آنها در تابستان که </a:t>
            </a:r>
            <a:r>
              <a:rPr lang="fa-IR" sz="3200" u="sng" dirty="0" smtClean="0">
                <a:cs typeface="B Titr" pitchFamily="2" charset="-78"/>
              </a:rPr>
              <a:t>بیش ترین مصرف </a:t>
            </a:r>
            <a:r>
              <a:rPr lang="fa-IR" sz="3200" u="sng" dirty="0">
                <a:cs typeface="B Titr" pitchFamily="2" charset="-78"/>
              </a:rPr>
              <a:t>کشاورزی نیز در این زمان است</a:t>
            </a:r>
            <a:r>
              <a:rPr lang="fa-IR" sz="3200" dirty="0">
                <a:cs typeface="B Titr" pitchFamily="2" charset="-78"/>
              </a:rPr>
              <a:t>، آب آنها ذخیره می شود که این ذخیره سازی از طریق احداث سد انجام می شود</a:t>
            </a:r>
            <a:r>
              <a:rPr lang="fa-IR" sz="3200" dirty="0" smtClean="0">
                <a:cs typeface="B Titr" pitchFamily="2" charset="-78"/>
              </a:rPr>
              <a:t>.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37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243638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395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7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آب و کاریکاتور\IMG-20150702-WA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E:\آب و کاریکاتور\IMG-20150712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1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91" y="304800"/>
            <a:ext cx="448627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" y="304800"/>
            <a:ext cx="410846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 rot="5400000">
            <a:off x="4000500" y="1333500"/>
            <a:ext cx="7620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63" y="3886200"/>
            <a:ext cx="3930655" cy="283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>
            <a:off x="1424348" y="3259540"/>
            <a:ext cx="7620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3755323" y="5105400"/>
            <a:ext cx="740391" cy="565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25104"/>
            <a:ext cx="2369522" cy="269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467475"/>
            <a:ext cx="30194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347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آب و کاریکاتور\811732125_1230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9" b="5300"/>
          <a:stretch/>
        </p:blipFill>
        <p:spPr bwMode="auto">
          <a:xfrm>
            <a:off x="381000" y="152400"/>
            <a:ext cx="83058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8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7375212" y="3661927"/>
            <a:ext cx="272702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3200" dirty="0">
                <a:cs typeface="B Titr" pitchFamily="2" charset="-78"/>
              </a:rPr>
              <a:t>مدیریت منابع آب</a:t>
            </a:r>
            <a:endParaRPr lang="en-US" sz="32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09265"/>
            <a:ext cx="86868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dirty="0">
                <a:cs typeface="B Titr" pitchFamily="2" charset="-78"/>
              </a:rPr>
              <a:t>با توجه به مشکلات کمبود آب در کشور،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توجه به مدیریت منابع آب بسیار ضروری است</a:t>
            </a:r>
            <a:r>
              <a:rPr lang="fa-IR" dirty="0">
                <a:cs typeface="B Titr" pitchFamily="2" charset="-78"/>
              </a:rPr>
              <a:t>. تاکنون در این بخش، اقداماتی صورت </a:t>
            </a:r>
            <a:r>
              <a:rPr lang="fa-IR" dirty="0" smtClean="0">
                <a:cs typeface="B Titr" pitchFamily="2" charset="-78"/>
              </a:rPr>
              <a:t>پذیرفته است </a:t>
            </a:r>
            <a:r>
              <a:rPr lang="fa-IR" dirty="0">
                <a:cs typeface="B Titr" pitchFamily="2" charset="-78"/>
              </a:rPr>
              <a:t>که به برخی از آنها </a:t>
            </a:r>
            <a:r>
              <a:rPr lang="fa-IR" dirty="0" smtClean="0">
                <a:cs typeface="B Titr" pitchFamily="2" charset="-78"/>
              </a:rPr>
              <a:t>می پردازیم: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128" y="1828800"/>
            <a:ext cx="8077200" cy="4876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مهم ترین علل سد سازی درکشور:</a:t>
            </a:r>
          </a:p>
          <a:p>
            <a:pPr algn="just" rtl="1"/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سدسازی</a:t>
            </a:r>
            <a:r>
              <a:rPr lang="fa-IR" sz="2400" dirty="0" smtClean="0">
                <a:cs typeface="B Titr" pitchFamily="2" charset="-78"/>
              </a:rPr>
              <a:t> </a:t>
            </a:r>
            <a:r>
              <a:rPr lang="fa-IR" sz="2400" dirty="0">
                <a:cs typeface="B Titr" pitchFamily="2" charset="-78"/>
              </a:rPr>
              <a:t>یک اقدام ملی ضروری </a:t>
            </a:r>
            <a:r>
              <a:rPr lang="fa-IR" sz="2400" dirty="0" smtClean="0">
                <a:cs typeface="B Titr" pitchFamily="2" charset="-78"/>
              </a:rPr>
              <a:t>است </a:t>
            </a:r>
            <a:r>
              <a:rPr lang="fa-IR" sz="2400" u="sng" dirty="0" smtClean="0">
                <a:cs typeface="B Titr" pitchFamily="2" charset="-78"/>
              </a:rPr>
              <a:t>که </a:t>
            </a:r>
            <a:r>
              <a:rPr lang="fa-IR" sz="2400" u="sng" dirty="0">
                <a:cs typeface="B Titr" pitchFamily="2" charset="-78"/>
              </a:rPr>
              <a:t>به منظور مدیریت منابع آب، کنترل سیلاب ها، توزیع مناسب آب </a:t>
            </a:r>
            <a:r>
              <a:rPr lang="fa-IR" sz="2400" u="sng" dirty="0" smtClean="0">
                <a:cs typeface="B Titr" pitchFamily="2" charset="-78"/>
              </a:rPr>
              <a:t>در</a:t>
            </a:r>
            <a:r>
              <a:rPr lang="fa-IR" sz="2400" u="sng" dirty="0">
                <a:cs typeface="B Titr" pitchFamily="2" charset="-78"/>
              </a:rPr>
              <a:t>سطح کشور، ذخیره سازی منابع برای دوره های مصرف دراز </a:t>
            </a:r>
            <a:r>
              <a:rPr lang="fa-IR" sz="2400" u="sng" dirty="0" smtClean="0">
                <a:cs typeface="B Titr" pitchFamily="2" charset="-78"/>
              </a:rPr>
              <a:t>مدت و </a:t>
            </a:r>
            <a:r>
              <a:rPr lang="fa-IR" sz="2400" u="sng" dirty="0">
                <a:cs typeface="B Titr" pitchFamily="2" charset="-78"/>
              </a:rPr>
              <a:t>ایجاد ذخیره انرژی پاک انجام می شود</a:t>
            </a:r>
            <a:r>
              <a:rPr lang="fa-IR" sz="2400" dirty="0">
                <a:cs typeface="B Titr" pitchFamily="2" charset="-78"/>
              </a:rPr>
              <a:t>. مجموعه سدهای </a:t>
            </a:r>
            <a:r>
              <a:rPr lang="fa-IR" sz="2400" dirty="0" smtClean="0">
                <a:cs typeface="B Titr" pitchFamily="2" charset="-78"/>
              </a:rPr>
              <a:t>ساخته شده </a:t>
            </a:r>
            <a:r>
              <a:rPr lang="fa-IR" sz="2400" dirty="0">
                <a:cs typeface="B Titr" pitchFamily="2" charset="-78"/>
              </a:rPr>
              <a:t>در چند دهـه اخیـر، نقش بـه سزایی در پیشرفت کشور </a:t>
            </a:r>
            <a:r>
              <a:rPr lang="fa-IR" sz="2400" dirty="0" smtClean="0">
                <a:cs typeface="B Titr" pitchFamily="2" charset="-78"/>
              </a:rPr>
              <a:t>در</a:t>
            </a:r>
            <a:r>
              <a:rPr lang="fa-IR" sz="2400" dirty="0">
                <a:cs typeface="B Titr" pitchFamily="2" charset="-78"/>
              </a:rPr>
              <a:t>زمینه های فوق داشته است</a:t>
            </a:r>
            <a:r>
              <a:rPr lang="fa-IR" sz="24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پیامدهای نامطلوب سد سازی درکشور:</a:t>
            </a:r>
            <a:endParaRPr lang="fa-IR" sz="24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400" dirty="0" smtClean="0">
                <a:cs typeface="B Titr" pitchFamily="2" charset="-78"/>
              </a:rPr>
              <a:t> </a:t>
            </a:r>
            <a:r>
              <a:rPr lang="fa-IR" sz="2400" dirty="0">
                <a:cs typeface="B Titr" pitchFamily="2" charset="-78"/>
              </a:rPr>
              <a:t>اما همچون بسیاری از اقدامات </a:t>
            </a:r>
            <a:r>
              <a:rPr lang="fa-IR" sz="2400" dirty="0" smtClean="0">
                <a:cs typeface="B Titr" pitchFamily="2" charset="-78"/>
              </a:rPr>
              <a:t>بشری دیگر</a:t>
            </a:r>
            <a:r>
              <a:rPr lang="fa-IR" sz="2400" dirty="0">
                <a:cs typeface="B Titr" pitchFamily="2" charset="-78"/>
              </a:rPr>
              <a:t>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سد سازی نیز باید با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مراقبت های محیط زیستی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جدی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 همراه باشد</a:t>
            </a:r>
            <a:r>
              <a:rPr lang="fa-IR" sz="2400" dirty="0">
                <a:cs typeface="B Titr" pitchFamily="2" charset="-78"/>
              </a:rPr>
              <a:t>. به عنوان مثال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کم توجهی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به مسائلی نظیر پایین دست رود</a:t>
            </a:r>
            <a:r>
              <a:rPr lang="fa-IR" sz="2800" dirty="0">
                <a:solidFill>
                  <a:schemeClr val="tx1"/>
                </a:solidFill>
                <a:cs typeface="B Titr" pitchFamily="2" charset="-78"/>
              </a:rPr>
              <a:t>،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تشدید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تبخیر از سطوح آبی سدها</a:t>
            </a:r>
            <a:r>
              <a:rPr lang="fa-IR" sz="2800" dirty="0">
                <a:solidFill>
                  <a:schemeClr val="tx1"/>
                </a:solidFill>
                <a:cs typeface="B Titr" pitchFamily="2" charset="-78"/>
              </a:rPr>
              <a:t>،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مکان یابی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نادرست سد</a:t>
            </a:r>
            <a:r>
              <a:rPr lang="fa-IR" sz="2800" dirty="0">
                <a:solidFill>
                  <a:schemeClr val="tx1"/>
                </a:solidFill>
                <a:cs typeface="B Titr" pitchFamily="2" charset="-78"/>
              </a:rPr>
              <a:t>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می تواند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برای منابع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طبیعی پیامد های نامطلوبی را به دنبال داشته باشد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.</a:t>
            </a:r>
            <a:endParaRPr lang="fa-IR" sz="24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800" y="1239672"/>
            <a:ext cx="2514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dirty="0">
                <a:cs typeface="B Titr" pitchFamily="2" charset="-78"/>
              </a:rPr>
              <a:t>الف)آبهای سطحی</a:t>
            </a:r>
            <a:endParaRPr lang="en-US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8842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014952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702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آب و کاریکاتور\811822079_337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373"/>
            <a:ext cx="5086350" cy="678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779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آب و کاریکاتور\IMG_20150709_2224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49"/>
            <a:ext cx="9144000" cy="6057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2508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937112" y="2790685"/>
            <a:ext cx="3411511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4000" dirty="0">
                <a:cs typeface="B Titr" pitchFamily="2" charset="-78"/>
              </a:rPr>
              <a:t>ب) آب زیر زمینی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304800"/>
            <a:ext cx="7696200" cy="6324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چنددرصد از آب مورد نیاز کشورازطریق آب های زیرزمینی تامین می شود؟</a:t>
            </a:r>
          </a:p>
          <a:p>
            <a:pPr algn="just" rtl="1"/>
            <a:r>
              <a:rPr lang="fa-IR" sz="2400" dirty="0" smtClean="0">
                <a:cs typeface="B Titr" pitchFamily="2" charset="-78"/>
              </a:rPr>
              <a:t>آبهای </a:t>
            </a:r>
            <a:r>
              <a:rPr lang="fa-IR" sz="2400" dirty="0">
                <a:cs typeface="B Titr" pitchFamily="2" charset="-78"/>
              </a:rPr>
              <a:t>زیرزمینی حدود  55درصد آب مورد نیاز ما را در مصارف خانگی، کشاورزی و صنعتی تأمین </a:t>
            </a:r>
            <a:r>
              <a:rPr lang="fa-IR" sz="2400" dirty="0" smtClean="0">
                <a:cs typeface="B Titr" pitchFamily="2" charset="-78"/>
              </a:rPr>
              <a:t>می کنند.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نحوه تشکیل وانتقال آب های زیرزمینی به محل مصرف:</a:t>
            </a:r>
            <a:endParaRPr lang="fa-IR" sz="24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400" dirty="0" smtClean="0">
                <a:cs typeface="B Titr" pitchFamily="2" charset="-78"/>
              </a:rPr>
              <a:t>آب های </a:t>
            </a:r>
            <a:r>
              <a:rPr lang="fa-IR" sz="2400" dirty="0">
                <a:cs typeface="B Titr" pitchFamily="2" charset="-78"/>
              </a:rPr>
              <a:t>زیرزمینی با نفوذ آبهای سطحی به درون </a:t>
            </a:r>
            <a:r>
              <a:rPr lang="fa-IR" sz="2400" dirty="0" smtClean="0">
                <a:cs typeface="B Titr" pitchFamily="2" charset="-78"/>
              </a:rPr>
              <a:t>آبخوان ها(سفره های </a:t>
            </a:r>
            <a:r>
              <a:rPr lang="fa-IR" sz="2400" dirty="0">
                <a:cs typeface="B Titr" pitchFamily="2" charset="-78"/>
              </a:rPr>
              <a:t>آب زیرزمینی) تشکیل </a:t>
            </a:r>
            <a:r>
              <a:rPr lang="fa-IR" sz="2400" dirty="0" smtClean="0">
                <a:cs typeface="B Titr" pitchFamily="2" charset="-78"/>
              </a:rPr>
              <a:t>می شوند </a:t>
            </a:r>
            <a:r>
              <a:rPr lang="fa-IR" sz="2400" dirty="0">
                <a:cs typeface="B Titr" pitchFamily="2" charset="-78"/>
              </a:rPr>
              <a:t>و از طریق چاه، چشمه یا قنات </a:t>
            </a:r>
            <a:r>
              <a:rPr lang="fa-IR" sz="2400" dirty="0" smtClean="0">
                <a:cs typeface="B Titr" pitchFamily="2" charset="-78"/>
              </a:rPr>
              <a:t>به محل </a:t>
            </a:r>
            <a:r>
              <a:rPr lang="fa-IR" sz="2400" dirty="0">
                <a:cs typeface="B Titr" pitchFamily="2" charset="-78"/>
              </a:rPr>
              <a:t>مصرف انتقال </a:t>
            </a:r>
            <a:r>
              <a:rPr lang="fa-IR" sz="2400" dirty="0" smtClean="0">
                <a:cs typeface="B Titr" pitchFamily="2" charset="-78"/>
              </a:rPr>
              <a:t>می یابند</a:t>
            </a:r>
            <a:r>
              <a:rPr lang="fa-IR" sz="2400" dirty="0">
                <a:cs typeface="B Titr" pitchFamily="2" charset="-78"/>
              </a:rPr>
              <a:t>. </a:t>
            </a:r>
            <a:endParaRPr lang="fa-IR" sz="2400" dirty="0" smtClean="0">
              <a:cs typeface="B Titr" pitchFamily="2" charset="-78"/>
            </a:endParaRP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پیامدهای برداشت بی رویه از آب های زیرزمینی:</a:t>
            </a:r>
          </a:p>
          <a:p>
            <a:pPr algn="just" rtl="1"/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برداشت بی رویه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از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آب های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زیرزمینی باعث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می شود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سطح آبهای زیرزمینی در منطقه روز به روز افت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کند</a:t>
            </a:r>
            <a:r>
              <a:rPr lang="fa-IR" sz="2400" dirty="0" smtClean="0">
                <a:cs typeface="B Titr" pitchFamily="2" charset="-78"/>
              </a:rPr>
              <a:t>.</a:t>
            </a:r>
            <a:endParaRPr lang="fa-IR" sz="2400" dirty="0">
              <a:cs typeface="B Titr" pitchFamily="2" charset="-78"/>
            </a:endParaRPr>
          </a:p>
          <a:p>
            <a:pPr algn="just" rtl="1"/>
            <a:r>
              <a:rPr lang="fa-IR" sz="2400" dirty="0" smtClean="0">
                <a:cs typeface="B Titr" pitchFamily="2" charset="-78"/>
              </a:rPr>
              <a:t>و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سرانجام به جایی خواهد رسید که آبی برای استخراج وجود نخواهد داشت</a:t>
            </a:r>
            <a:r>
              <a:rPr lang="fa-IR" sz="2400" dirty="0">
                <a:cs typeface="B Titr" pitchFamily="2" charset="-78"/>
              </a:rPr>
              <a:t>. پایین آمدن (افت) سطح </a:t>
            </a:r>
            <a:r>
              <a:rPr lang="fa-IR" sz="2400" dirty="0" smtClean="0">
                <a:cs typeface="B Titr" pitchFamily="2" charset="-78"/>
              </a:rPr>
              <a:t>آب های </a:t>
            </a:r>
            <a:r>
              <a:rPr lang="fa-IR" sz="2400" dirty="0">
                <a:cs typeface="B Titr" pitchFamily="2" charset="-78"/>
              </a:rPr>
              <a:t>زیرزمینی به معنای </a:t>
            </a:r>
            <a:r>
              <a:rPr lang="fa-IR" sz="2400" dirty="0" smtClean="0">
                <a:cs typeface="B Titr" pitchFamily="2" charset="-78"/>
              </a:rPr>
              <a:t>خشک شدن سفره </a:t>
            </a:r>
            <a:r>
              <a:rPr lang="fa-IR" sz="2400" dirty="0">
                <a:cs typeface="B Titr" pitchFamily="2" charset="-78"/>
              </a:rPr>
              <a:t>آب زیرزمینی و از بین رفتن </a:t>
            </a:r>
            <a:r>
              <a:rPr lang="fa-IR" sz="2400" dirty="0" smtClean="0">
                <a:cs typeface="B Titr" pitchFamily="2" charset="-78"/>
              </a:rPr>
              <a:t>چاه ها</a:t>
            </a:r>
            <a:r>
              <a:rPr lang="fa-IR" sz="2400" dirty="0">
                <a:cs typeface="B Titr" pitchFamily="2" charset="-78"/>
              </a:rPr>
              <a:t>، </a:t>
            </a:r>
            <a:r>
              <a:rPr lang="fa-IR" sz="2400" dirty="0" smtClean="0">
                <a:cs typeface="B Titr" pitchFamily="2" charset="-78"/>
              </a:rPr>
              <a:t>قنات ها ،چشمه ها و فرونشست زمین است.</a:t>
            </a:r>
            <a:endParaRPr lang="en-US" sz="2400" dirty="0">
              <a:cs typeface="B Titr" pitchFamily="2" charset="-78"/>
            </a:endParaRPr>
          </a:p>
          <a:p>
            <a:pPr algn="just" rtl="1"/>
            <a:endParaRPr lang="fa-IR" sz="24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3499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ownload1395\photo_2017-07-01_12-35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8100"/>
            <a:ext cx="4991100" cy="678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8340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476250"/>
            <a:ext cx="428625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6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آب و کاریکاتور\IMG-20150704-WA03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7175"/>
            <a:ext cx="7620000" cy="634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2688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15010"/>
            <a:ext cx="9143999" cy="182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0768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" y="1143171"/>
            <a:ext cx="8991600" cy="1569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8991600" cy="1627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676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26" b="-241"/>
          <a:stretch/>
        </p:blipFill>
        <p:spPr bwMode="auto">
          <a:xfrm>
            <a:off x="174194" y="6434045"/>
            <a:ext cx="8646213" cy="31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5" y="71354"/>
            <a:ext cx="8994603" cy="635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5426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7086600" cy="601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>
                <a:cs typeface="B Titr" pitchFamily="2" charset="-78"/>
              </a:rPr>
              <a:t>اضافه برداشت و برهم خوردن تعادل آبهای زیرزمینی، علاوه بر مشکلاتی که در کمیت و کیفیت آب موجود در آبخوان ایجاد </a:t>
            </a:r>
            <a:r>
              <a:rPr lang="fa-IR" sz="2800" dirty="0" smtClean="0">
                <a:cs typeface="B Titr" pitchFamily="2" charset="-78"/>
              </a:rPr>
              <a:t>می کند،</a:t>
            </a:r>
            <a:r>
              <a:rPr lang="fa-IR" sz="2800" dirty="0">
                <a:cs typeface="B Titr" pitchFamily="2" charset="-78"/>
              </a:rPr>
              <a:t> تبعات بسیار ناگوار دیگری نیز به همراه خواهد داشت. از جمله این موارد </a:t>
            </a:r>
            <a:r>
              <a:rPr lang="fa-IR" sz="2800" dirty="0" smtClean="0">
                <a:cs typeface="B Titr" pitchFamily="2" charset="-78"/>
              </a:rPr>
              <a:t>می توان </a:t>
            </a:r>
            <a:r>
              <a:rPr lang="fa-IR" sz="2800" dirty="0">
                <a:cs typeface="B Titr" pitchFamily="2" charset="-78"/>
              </a:rPr>
              <a:t>به </a:t>
            </a:r>
            <a:r>
              <a:rPr lang="fa-IR" sz="3200" dirty="0" smtClean="0">
                <a:solidFill>
                  <a:schemeClr val="tx1"/>
                </a:solidFill>
                <a:cs typeface="B Titr" pitchFamily="2" charset="-78"/>
              </a:rPr>
              <a:t>پدیدهایی </a:t>
            </a:r>
            <a:r>
              <a:rPr lang="fa-IR" sz="3200" dirty="0">
                <a:solidFill>
                  <a:schemeClr val="tx1"/>
                </a:solidFill>
                <a:cs typeface="B Titr" pitchFamily="2" charset="-78"/>
              </a:rPr>
              <a:t>به نام </a:t>
            </a:r>
            <a:r>
              <a:rPr lang="fa-IR" sz="3200" dirty="0">
                <a:solidFill>
                  <a:srgbClr val="FF0000"/>
                </a:solidFill>
                <a:cs typeface="B Titr" pitchFamily="2" charset="-78"/>
              </a:rPr>
              <a:t>فرونشست زمین </a:t>
            </a:r>
            <a:r>
              <a:rPr lang="fa-IR" sz="2800" dirty="0">
                <a:cs typeface="B Titr" pitchFamily="2" charset="-78"/>
              </a:rPr>
              <a:t>اشاره کرد. </a:t>
            </a:r>
            <a:endParaRPr lang="fa-IR" sz="2800" dirty="0" smtClean="0">
              <a:cs typeface="B Titr" pitchFamily="2" charset="-78"/>
            </a:endParaRPr>
          </a:p>
          <a:p>
            <a:pPr algn="just" rtl="1"/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در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این پدیده، پس از خروج آب از فضای خالی میان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دانه های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خاک در اعماق زمین،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به دلیل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وزن ستون خاک بالای آن، به تدریج، نشست زمین اتفاق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می افتد</a:t>
            </a:r>
            <a:r>
              <a:rPr lang="fa-IR" sz="28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800" dirty="0" smtClean="0">
                <a:cs typeface="B Titr" pitchFamily="2" charset="-78"/>
              </a:rPr>
              <a:t> </a:t>
            </a:r>
            <a:r>
              <a:rPr lang="fa-IR" sz="2800" dirty="0">
                <a:cs typeface="B Titr" pitchFamily="2" charset="-78"/>
              </a:rPr>
              <a:t>فرونشست </a:t>
            </a:r>
            <a:r>
              <a:rPr lang="fa-IR" sz="2800" dirty="0" smtClean="0">
                <a:cs typeface="B Titr" pitchFamily="2" charset="-78"/>
              </a:rPr>
              <a:t>می تواند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منجر به درزها و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شکاف هایی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گاهی طولانی روی سطح زمین شود و منجر به خرابی و خسارت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سازه هایی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که بر روی آن بنا شده است، گردد</a:t>
            </a:r>
            <a:r>
              <a:rPr lang="fa-IR" sz="2800" dirty="0">
                <a:cs typeface="B Titr" pitchFamily="2" charset="-78"/>
              </a:rPr>
              <a:t>.</a:t>
            </a:r>
            <a:endParaRPr lang="en-US" sz="2800" dirty="0">
              <a:cs typeface="B Titr" pitchFamily="2" charset="-78"/>
            </a:endParaRPr>
          </a:p>
          <a:p>
            <a:pPr algn="just" rtl="1"/>
            <a:endParaRPr lang="fa-IR" sz="2800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72400" y="381000"/>
            <a:ext cx="914400" cy="6019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rtl="1"/>
            <a:r>
              <a:rPr lang="fa-IR" sz="3200" dirty="0" smtClean="0">
                <a:cs typeface="B Titr" pitchFamily="2" charset="-78"/>
              </a:rPr>
              <a:t>پدیده فرونشست زمین،علت و پیامدهای خطرناک آن: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05254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38200"/>
            <a:ext cx="8458200" cy="52629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b="1" dirty="0">
                <a:cs typeface="B Nazanin" pitchFamily="2" charset="-78"/>
              </a:rPr>
              <a:t>یکی از مسائلی که در اثر برداشت بی‌رویه آب زیرزمینی اتفاق می‌افتد فرونشست </a:t>
            </a:r>
            <a:r>
              <a:rPr lang="fa-IR" sz="2800" b="1" dirty="0" smtClean="0">
                <a:cs typeface="B Nazanin" pitchFamily="2" charset="-78"/>
              </a:rPr>
              <a:t>زمین</a:t>
            </a:r>
            <a:r>
              <a:rPr lang="en-US" sz="2800" b="1" dirty="0" smtClean="0">
                <a:cs typeface="B Nazanin" pitchFamily="2" charset="-78"/>
              </a:rPr>
              <a:t>land subsidence </a:t>
            </a:r>
            <a:r>
              <a:rPr lang="fa-IR" sz="2800" b="1" dirty="0">
                <a:cs typeface="B Nazanin" pitchFamily="2" charset="-78"/>
              </a:rPr>
              <a:t>است. این وضعیت اکنون در بسیاری نقاط </a:t>
            </a:r>
            <a:r>
              <a:rPr lang="fa-IR" sz="2800" b="1" dirty="0" smtClean="0">
                <a:cs typeface="B Nazanin" pitchFamily="2" charset="-78"/>
              </a:rPr>
              <a:t>کشورکه </a:t>
            </a:r>
            <a:r>
              <a:rPr lang="fa-IR" sz="2800" b="1" dirty="0">
                <a:cs typeface="B Nazanin" pitchFamily="2" charset="-78"/>
              </a:rPr>
              <a:t>دشت‌ها با بیلان منفی آب زیرزمینی روبرو هستند مشاهده می‌گردد. نشست زمین در آکیفرهای محصور و نیمه محصور که از مواد آبرفتی تحکیم نشده و یا نیمه تحکیم شده تشکیل یافته باشند </a:t>
            </a:r>
            <a:r>
              <a:rPr lang="fa-IR" sz="2800" b="1" dirty="0" smtClean="0">
                <a:cs typeface="B Nazanin" pitchFamily="2" charset="-78"/>
              </a:rPr>
              <a:t>بیش تر </a:t>
            </a:r>
            <a:r>
              <a:rPr lang="fa-IR" sz="2800" b="1" dirty="0">
                <a:cs typeface="B Nazanin" pitchFamily="2" charset="-78"/>
              </a:rPr>
              <a:t>مشاهده می‌گردد. در اثر برداشت آب زیرزمینی و خارج شدن آب از منافذ امکان متراکم شدن مواد تا عمق ۳۰۰ متر فراهم می‌گردد و هرچه بیشتر برداشت شود تراکم مواد بیشتر خواهد بود. نشست زمین باعث ایجاد شکاف‌های عمیق در سطح زمین، کج شدن لوله‌های چاه، خرابی ساختمان‌ها و لوله زائی چاه‌ها می‌گردد. لوله زائی به پدیده‌ای گفته می‌شود که در آن به دلیل نشست زمین قسمتی از لوله چاه به خارج از سطح زمین رانده می‌شود.</a:t>
            </a:r>
            <a:endParaRPr lang="en-US" sz="28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9219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09600"/>
            <a:ext cx="8534400" cy="48320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b="1" dirty="0"/>
              <a:t>فرونشست زمین در یک میلیون هکتار از دشت‌های ایران روی داد رئیس سازمان جنگل‌ها، مراتع و آبخیزداری کشور در جمع خبرنگاران مسائل ومعضلات منابع طبیعی کشور را تشریح کرد. خداکرم جلالی به وضعیت نگران‌کننده منابع آبی کشور اشاره کرد و گفت که بیلان منفی آب‌های زیرزمینی کشور باعث فرونشست یک میلیون هکتار از عرصه‌های کشور در مناطق مختلف شده است. </a:t>
            </a:r>
            <a:r>
              <a:rPr lang="fa-IR" sz="2800" b="1" dirty="0">
                <a:solidFill>
                  <a:srgbClr val="FF0000"/>
                </a:solidFill>
              </a:rPr>
              <a:t>نتیجه مدیریت غلط منابع آبی و پیامدهای ناگوار آن </a:t>
            </a:r>
            <a:r>
              <a:rPr lang="fa-IR" sz="2800" b="1" dirty="0"/>
              <a:t>به‌ویژه حفر چاه‌های مجاز و غیرمجاز هر روز آشکارتر می‌شود؛ وقتی بی‌هیچ ضابطه و معیاری چاه عمیق و نیمه‌عمیق حفر می‌شود تا کشاورزی ناپایدار توسعه یابد، آبخوان‌ها خالی می‌شود، سطح آب‌های زیرزمینی پایین می‌رود و در نتیجه ۲۳۰دشت حاصلخیز کشور دچار بحران می‌شود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656538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7702"/>
            <a:ext cx="9220200" cy="199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0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57150"/>
            <a:ext cx="7905750" cy="674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417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45024"/>
            <a:ext cx="7227126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07" y="381000"/>
            <a:ext cx="7848600" cy="478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999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28600"/>
            <a:ext cx="3962400" cy="135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8305800" cy="96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819400"/>
            <a:ext cx="3124200" cy="384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7175"/>
            <a:ext cx="42862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57175"/>
            <a:ext cx="4440709" cy="591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386161"/>
            <a:ext cx="4191000" cy="27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6838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286250" cy="293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352800"/>
            <a:ext cx="4321898" cy="324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399128" cy="293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93802"/>
            <a:ext cx="2474212" cy="329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768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981200"/>
            <a:ext cx="8382000" cy="31700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sz="40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به نظرشما حفرچاه های بی رویه و توسعه بی رویه کشاورزی درکشوردرسه دهه اخیر دروقوع فرونشست ها نقش داشته است؟</a:t>
            </a:r>
          </a:p>
          <a:p>
            <a:pPr algn="just" rtl="1"/>
            <a:r>
              <a:rPr lang="fa-IR" sz="40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 راهکارشما درحل مشکل فرونشست ها چیست؟ </a:t>
            </a:r>
          </a:p>
          <a:p>
            <a:pPr algn="just" rtl="1"/>
            <a:r>
              <a:rPr lang="fa-IR" sz="40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پیامدهای توسعه بی رویه کشاورزی درکشورچیست؟</a:t>
            </a:r>
            <a:endParaRPr lang="en-US" sz="40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132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828800"/>
            <a:ext cx="7696200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dirty="0" smtClean="0">
                <a:cs typeface="B Titr" pitchFamily="2" charset="-78"/>
              </a:rPr>
              <a:t>دو</a:t>
            </a:r>
            <a:r>
              <a:rPr lang="fa-IR" dirty="0" smtClean="0"/>
              <a:t> </a:t>
            </a:r>
            <a:r>
              <a:rPr lang="fa-IR" dirty="0">
                <a:cs typeface="B Titr" pitchFamily="2" charset="-78"/>
              </a:rPr>
              <a:t>خبر در رابطه با آب:</a:t>
            </a:r>
          </a:p>
          <a:p>
            <a:pPr algn="just" rtl="1"/>
            <a:endParaRPr lang="fa-IR" dirty="0">
              <a:cs typeface="B Titr" pitchFamily="2" charset="-78"/>
            </a:endParaRPr>
          </a:p>
          <a:p>
            <a:pPr algn="just" rtl="1"/>
            <a:r>
              <a:rPr lang="en-US" dirty="0">
                <a:cs typeface="B Titr" pitchFamily="2" charset="-78"/>
              </a:rPr>
              <a:t>🔴</a:t>
            </a:r>
            <a:r>
              <a:rPr lang="fa-IR" dirty="0">
                <a:cs typeface="B Titr" pitchFamily="2" charset="-78"/>
              </a:rPr>
              <a:t>رتبه تکان دهنده مدیریت منابع آب ایران در جهان: دوم از آخر!</a:t>
            </a:r>
          </a:p>
          <a:p>
            <a:pPr algn="just" rtl="1"/>
            <a:endParaRPr lang="fa-IR" dirty="0">
              <a:cs typeface="B Titr" pitchFamily="2" charset="-78"/>
            </a:endParaRPr>
          </a:p>
          <a:p>
            <a:pPr algn="just" rtl="1"/>
            <a:r>
              <a:rPr lang="en-US" dirty="0">
                <a:cs typeface="B Titr" pitchFamily="2" charset="-78"/>
              </a:rPr>
              <a:t>🔹</a:t>
            </a:r>
            <a:r>
              <a:rPr lang="fa-IR" dirty="0">
                <a:cs typeface="B Titr" pitchFamily="2" charset="-78"/>
              </a:rPr>
              <a:t>رئیس کمیته آب کمیسیون کشاورزی مجلس با بیان این که آب در ایران بی ارزش است، گفت:رتبه ایران در مدیریت منابع آبی از بین 133 کشور 132 است.</a:t>
            </a:r>
          </a:p>
          <a:p>
            <a:pPr algn="just" rtl="1"/>
            <a:endParaRPr lang="fa-IR" dirty="0">
              <a:cs typeface="B Titr" pitchFamily="2" charset="-78"/>
            </a:endParaRPr>
          </a:p>
          <a:p>
            <a:pPr algn="just" rtl="1"/>
            <a:r>
              <a:rPr lang="en-US" dirty="0">
                <a:cs typeface="B Titr" pitchFamily="2" charset="-78"/>
              </a:rPr>
              <a:t>🔴</a:t>
            </a:r>
            <a:r>
              <a:rPr lang="fa-IR" dirty="0">
                <a:cs typeface="B Titr" pitchFamily="2" charset="-78"/>
              </a:rPr>
              <a:t>وزیر نیرو: آب باید گران شود</a:t>
            </a:r>
          </a:p>
          <a:p>
            <a:pPr algn="just" rtl="1"/>
            <a:endParaRPr lang="fa-IR" dirty="0">
              <a:cs typeface="B Titr" pitchFamily="2" charset="-78"/>
            </a:endParaRPr>
          </a:p>
          <a:p>
            <a:pPr algn="just" rtl="1"/>
            <a:r>
              <a:rPr lang="en-US" dirty="0" smtClean="0">
                <a:cs typeface="B Titr" pitchFamily="2" charset="-78"/>
              </a:rPr>
              <a:t>🔹</a:t>
            </a:r>
            <a:r>
              <a:rPr lang="fa-IR" dirty="0" smtClean="0">
                <a:cs typeface="B Titr" pitchFamily="2" charset="-78"/>
              </a:rPr>
              <a:t>پایین </a:t>
            </a:r>
            <a:r>
              <a:rPr lang="fa-IR" dirty="0">
                <a:cs typeface="B Titr" pitchFamily="2" charset="-78"/>
              </a:rPr>
              <a:t>بودن قیمت باعث افزایش مصرف آب شده از همین جهت قیمت آب باید افزایش یابد.</a:t>
            </a:r>
          </a:p>
          <a:p>
            <a:pPr algn="just" rtl="1"/>
            <a:endParaRPr lang="fa-IR" dirty="0">
              <a:cs typeface="B Titr" pitchFamily="2" charset="-78"/>
            </a:endParaRPr>
          </a:p>
          <a:p>
            <a:pPr algn="just" rtl="1"/>
            <a:r>
              <a:rPr lang="en-US" dirty="0" smtClean="0">
                <a:cs typeface="B Titr" pitchFamily="2" charset="-78"/>
              </a:rPr>
              <a:t>💧</a:t>
            </a:r>
            <a:endParaRPr lang="fa-IR" dirty="0"/>
          </a:p>
        </p:txBody>
      </p:sp>
      <p:sp>
        <p:nvSpPr>
          <p:cNvPr id="3" name="Rectangle 2"/>
          <p:cNvSpPr/>
          <p:nvPr/>
        </p:nvSpPr>
        <p:spPr>
          <a:xfrm>
            <a:off x="3581400" y="685800"/>
            <a:ext cx="205740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Titr" pitchFamily="2" charset="-78"/>
              </a:rPr>
              <a:t>برای مطالعه بیش تر</a:t>
            </a:r>
            <a:endParaRPr lang="en-US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7247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آب و کاریکاتور\811821382_414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" y="0"/>
            <a:ext cx="913257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4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78610"/>
            <a:ext cx="9144000" cy="233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547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254436" y="3082379"/>
            <a:ext cx="4219347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4400" dirty="0">
                <a:cs typeface="B Titr" pitchFamily="2" charset="-78"/>
              </a:rPr>
              <a:t>آلودگی </a:t>
            </a:r>
            <a:r>
              <a:rPr lang="fa-IR" sz="4400" dirty="0" smtClean="0">
                <a:cs typeface="B Titr" pitchFamily="2" charset="-78"/>
              </a:rPr>
              <a:t>آب ها</a:t>
            </a:r>
            <a:endParaRPr lang="en-US" sz="44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685800"/>
            <a:ext cx="7315200" cy="5562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3200" dirty="0" smtClean="0">
                <a:solidFill>
                  <a:srgbClr val="0070C0"/>
                </a:solidFill>
                <a:cs typeface="B Titr" pitchFamily="2" charset="-78"/>
              </a:rPr>
              <a:t>تعریف آلودگی آب و تاثیرات آن:</a:t>
            </a:r>
          </a:p>
          <a:p>
            <a:pPr algn="just" rtl="1"/>
            <a:r>
              <a:rPr lang="fa-IR" sz="3200" dirty="0" smtClean="0">
                <a:cs typeface="B Titr" pitchFamily="2" charset="-78"/>
              </a:rPr>
              <a:t>علاوه بر مشکلاتی که کمیت آب برای انسان ایجاد می کند، کیفیت آبهای قابل دسترسی هم مهم است. </a:t>
            </a:r>
            <a:r>
              <a:rPr lang="fa-IR" sz="3200" u="sng" dirty="0" smtClean="0">
                <a:cs typeface="B Titr" pitchFamily="2" charset="-78"/>
              </a:rPr>
              <a:t>آلودگی، آب قابل دسترس را محدود می کند.</a:t>
            </a:r>
          </a:p>
          <a:p>
            <a:pPr algn="just" rtl="1"/>
            <a:r>
              <a:rPr lang="fa-IR" sz="3200" u="sng" dirty="0" smtClean="0">
                <a:solidFill>
                  <a:srgbClr val="FF0000"/>
                </a:solidFill>
                <a:cs typeface="B Titr" pitchFamily="2" charset="-78"/>
              </a:rPr>
              <a:t>هرگونه تغییری که موجب تغییر شرایط فیزیکی، شیمیایی و زیستی آب شود به طوری که از حد استاندارد آن خارج شود را آلودگی آب گویند</a:t>
            </a:r>
            <a:r>
              <a:rPr lang="fa-IR" sz="3200" dirty="0" smtClean="0">
                <a:cs typeface="B Titr" pitchFamily="2" charset="-78"/>
              </a:rPr>
              <a:t>.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15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180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483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95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4487" y="1371600"/>
            <a:ext cx="357982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/>
            <a:r>
              <a:rPr lang="fa-IR" sz="2400" dirty="0">
                <a:cs typeface="B Titr" pitchFamily="2" charset="-78"/>
              </a:rPr>
              <a:t>بازچرخانی و </a:t>
            </a:r>
            <a:r>
              <a:rPr lang="fa-IR" sz="2400" dirty="0" smtClean="0">
                <a:cs typeface="B Titr" pitchFamily="2" charset="-78"/>
              </a:rPr>
              <a:t>استفاده </a:t>
            </a:r>
            <a:r>
              <a:rPr lang="fa-IR" sz="2400" dirty="0">
                <a:cs typeface="B Titr" pitchFamily="2" charset="-78"/>
              </a:rPr>
              <a:t>مجدد آب</a:t>
            </a:r>
            <a:endParaRPr lang="en-US" sz="24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3352800"/>
            <a:ext cx="8229600" cy="31700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4000" dirty="0">
                <a:cs typeface="B Titr" pitchFamily="2" charset="-78"/>
              </a:rPr>
              <a:t>فاضلاب از 99/9درصد آب و  </a:t>
            </a:r>
            <a:r>
              <a:rPr lang="fa-IR" sz="4000" dirty="0" smtClean="0">
                <a:cs typeface="B Titr" pitchFamily="2" charset="-78"/>
              </a:rPr>
              <a:t>0/1درصد </a:t>
            </a:r>
            <a:r>
              <a:rPr lang="fa-IR" sz="4000" dirty="0">
                <a:cs typeface="B Titr" pitchFamily="2" charset="-78"/>
              </a:rPr>
              <a:t>مواد جامد تشكیل شده است كه بخشی از آن مواد آلی وبخشی دیگر مواد معدنی به حالت </a:t>
            </a:r>
            <a:r>
              <a:rPr lang="fa-IR" sz="4000" dirty="0" smtClean="0">
                <a:cs typeface="B Titr" pitchFamily="2" charset="-78"/>
              </a:rPr>
              <a:t>محلول یا </a:t>
            </a:r>
            <a:r>
              <a:rPr lang="fa-IR" sz="4000" dirty="0">
                <a:cs typeface="B Titr" pitchFamily="2" charset="-78"/>
              </a:rPr>
              <a:t>معلّق در آب می </a:t>
            </a:r>
            <a:r>
              <a:rPr lang="fa-IR" sz="4000" dirty="0" smtClean="0">
                <a:cs typeface="B Titr" pitchFamily="2" charset="-78"/>
              </a:rPr>
              <a:t>باشد.</a:t>
            </a:r>
            <a:endParaRPr lang="en-US" sz="4000" dirty="0">
              <a:cs typeface="B Titr" pitchFamily="2" charset="-78"/>
            </a:endParaRPr>
          </a:p>
          <a:p>
            <a:pPr algn="just" rtl="1"/>
            <a:endParaRPr lang="fa-IR" sz="4000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2362200"/>
            <a:ext cx="76962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0070C0"/>
                </a:solidFill>
                <a:cs typeface="B Titr" pitchFamily="2" charset="-78"/>
              </a:rPr>
              <a:t>مواد تشکیل دهنده فاضلاب</a:t>
            </a:r>
            <a:endParaRPr lang="en-US" sz="3600" dirty="0">
              <a:solidFill>
                <a:srgbClr val="0070C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4761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77874"/>
            <a:ext cx="2667000" cy="8001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Right Brace 1"/>
          <p:cNvSpPr/>
          <p:nvPr/>
        </p:nvSpPr>
        <p:spPr>
          <a:xfrm>
            <a:off x="5184443" y="783648"/>
            <a:ext cx="533400" cy="5334000"/>
          </a:xfrm>
          <a:prstGeom prst="rightBr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0800" y="533400"/>
            <a:ext cx="2057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cs typeface="B Titr" panose="00000700000000000000" pitchFamily="2" charset="-78"/>
              </a:rPr>
              <a:t>آب سفید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0800" y="2819400"/>
            <a:ext cx="2057400" cy="12150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cs typeface="B Titr" panose="00000700000000000000" pitchFamily="2" charset="-78"/>
              </a:rPr>
              <a:t>آب خاکستری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5181600"/>
            <a:ext cx="1883959" cy="11543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cs typeface="B Titr" panose="00000700000000000000" pitchFamily="2" charset="-78"/>
              </a:rPr>
              <a:t>آب سیاه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66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280988"/>
            <a:ext cx="489585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496888"/>
            <a:ext cx="9212263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46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9737"/>
            <a:ext cx="6450118" cy="6414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9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763000" cy="6553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تعریف بازچرخانی یا بازیافت آب:</a:t>
            </a:r>
          </a:p>
          <a:p>
            <a:pPr algn="just" rtl="1"/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ب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ازچرخانی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(بازیافت) آب یعنی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استفاده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مجدد از فاضلاب</a:t>
            </a:r>
            <a:r>
              <a:rPr lang="fa-IR" sz="2800" dirty="0">
                <a:cs typeface="B Titr" pitchFamily="2" charset="-78"/>
              </a:rPr>
              <a:t>. آب آلوده تصفیه </a:t>
            </a:r>
            <a:r>
              <a:rPr lang="fa-IR" sz="2800" dirty="0" smtClean="0">
                <a:cs typeface="B Titr" pitchFamily="2" charset="-78"/>
              </a:rPr>
              <a:t>می شود </a:t>
            </a:r>
            <a:r>
              <a:rPr lang="fa-IR" sz="2800" dirty="0">
                <a:cs typeface="B Titr" pitchFamily="2" charset="-78"/>
              </a:rPr>
              <a:t>و برای اهداف سودمند مانند </a:t>
            </a:r>
            <a:r>
              <a:rPr lang="fa-IR" sz="2800" u="sng" dirty="0">
                <a:cs typeface="B Titr" pitchFamily="2" charset="-78"/>
              </a:rPr>
              <a:t>آبیاری کشاورزی یا </a:t>
            </a:r>
            <a:r>
              <a:rPr lang="fa-IR" sz="2800" u="sng" dirty="0" smtClean="0">
                <a:cs typeface="B Titr" pitchFamily="2" charset="-78"/>
              </a:rPr>
              <a:t>فضای سبز </a:t>
            </a:r>
            <a:r>
              <a:rPr lang="fa-IR" sz="2800" dirty="0">
                <a:cs typeface="B Titr" pitchFamily="2" charset="-78"/>
              </a:rPr>
              <a:t>و … از آن استفاده </a:t>
            </a:r>
            <a:r>
              <a:rPr lang="fa-IR" sz="2800" dirty="0" smtClean="0">
                <a:cs typeface="B Titr" pitchFamily="2" charset="-78"/>
              </a:rPr>
              <a:t>می شود</a:t>
            </a:r>
            <a:r>
              <a:rPr lang="fa-IR" sz="2800" dirty="0">
                <a:cs typeface="B Titr" pitchFamily="2" charset="-78"/>
              </a:rPr>
              <a:t>. </a:t>
            </a:r>
            <a:endParaRPr lang="fa-IR" sz="2800" dirty="0" smtClean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اهمیت بازچرخانی یا بازیافت آب و  تعریف فاضلاب:</a:t>
            </a:r>
          </a:p>
          <a:p>
            <a:pPr algn="just" rtl="1"/>
            <a:r>
              <a:rPr lang="fa-IR" sz="2800" dirty="0" smtClean="0">
                <a:cs typeface="B Titr" pitchFamily="2" charset="-78"/>
              </a:rPr>
              <a:t>با </a:t>
            </a:r>
            <a:r>
              <a:rPr lang="fa-IR" sz="2800" dirty="0">
                <a:cs typeface="B Titr" pitchFamily="2" charset="-78"/>
              </a:rPr>
              <a:t>توجه به ارزش بالای آب و محدودیت منابع آبی در دسترس، </a:t>
            </a:r>
            <a:r>
              <a:rPr lang="fa-IR" sz="2800" u="sng" dirty="0">
                <a:cs typeface="B Titr" pitchFamily="2" charset="-78"/>
              </a:rPr>
              <a:t>یکی از راهکارهای اصلی در بهره برداری هر چه بیشتر و </a:t>
            </a:r>
            <a:r>
              <a:rPr lang="fa-IR" sz="2800" u="sng" dirty="0" smtClean="0">
                <a:cs typeface="B Titr" pitchFamily="2" charset="-78"/>
              </a:rPr>
              <a:t>مناسب تر </a:t>
            </a:r>
            <a:r>
              <a:rPr lang="fa-IR" sz="2800" u="sng" dirty="0">
                <a:cs typeface="B Titr" pitchFamily="2" charset="-78"/>
              </a:rPr>
              <a:t>از </a:t>
            </a:r>
            <a:r>
              <a:rPr lang="fa-IR" sz="2800" u="sng" dirty="0" smtClean="0">
                <a:cs typeface="B Titr" pitchFamily="2" charset="-78"/>
              </a:rPr>
              <a:t>آب های </a:t>
            </a:r>
            <a:r>
              <a:rPr lang="fa-IR" sz="2800" u="sng" dirty="0">
                <a:cs typeface="B Titr" pitchFamily="2" charset="-78"/>
              </a:rPr>
              <a:t>موجود، بازچرخانی و استفاده مجدد از آب است</a:t>
            </a:r>
            <a:r>
              <a:rPr lang="fa-IR" sz="2800" dirty="0">
                <a:cs typeface="B Titr" pitchFamily="2" charset="-78"/>
              </a:rPr>
              <a:t>. </a:t>
            </a:r>
            <a:r>
              <a:rPr lang="fa-IR" sz="2800" dirty="0" smtClean="0">
                <a:cs typeface="B Titr" pitchFamily="2" charset="-78"/>
              </a:rPr>
              <a:t>به طور </a:t>
            </a:r>
            <a:r>
              <a:rPr lang="fa-IR" sz="2800" dirty="0">
                <a:cs typeface="B Titr" pitchFamily="2" charset="-78"/>
              </a:rPr>
              <a:t>نمونه بعد از </a:t>
            </a:r>
            <a:r>
              <a:rPr lang="fa-IR" sz="2800" dirty="0" smtClean="0">
                <a:cs typeface="B Titr" pitchFamily="2" charset="-78"/>
              </a:rPr>
              <a:t>آن که </a:t>
            </a:r>
            <a:r>
              <a:rPr lang="fa-IR" sz="2800" dirty="0">
                <a:cs typeface="B Titr" pitchFamily="2" charset="-78"/>
              </a:rPr>
              <a:t>آب در </a:t>
            </a:r>
            <a:r>
              <a:rPr lang="fa-IR" sz="2800" dirty="0" smtClean="0">
                <a:cs typeface="B Titr" pitchFamily="2" charset="-78"/>
              </a:rPr>
              <a:t>بخش های </a:t>
            </a:r>
            <a:r>
              <a:rPr lang="fa-IR" sz="2800" dirty="0">
                <a:cs typeface="B Titr" pitchFamily="2" charset="-78"/>
              </a:rPr>
              <a:t>مختلف از جمله شبکه آب آشامیدنی، شهری و </a:t>
            </a:r>
            <a:r>
              <a:rPr lang="fa-IR" sz="2800" dirty="0" smtClean="0">
                <a:cs typeface="B Titr" pitchFamily="2" charset="-78"/>
              </a:rPr>
              <a:t>همین طور </a:t>
            </a:r>
            <a:r>
              <a:rPr lang="fa-IR" sz="2800" dirty="0">
                <a:cs typeface="B Titr" pitchFamily="2" charset="-78"/>
              </a:rPr>
              <a:t>در </a:t>
            </a:r>
            <a:r>
              <a:rPr lang="fa-IR" sz="2800" dirty="0" smtClean="0">
                <a:cs typeface="B Titr" pitchFamily="2" charset="-78"/>
              </a:rPr>
              <a:t>فعالیت های </a:t>
            </a:r>
            <a:r>
              <a:rPr lang="fa-IR" sz="2800" dirty="0">
                <a:cs typeface="B Titr" pitchFamily="2" charset="-78"/>
              </a:rPr>
              <a:t>صنعتی مورد استفاده قرار گرفت، به میزان زیادی آلوده </a:t>
            </a:r>
            <a:r>
              <a:rPr lang="fa-IR" sz="2800" dirty="0" smtClean="0">
                <a:cs typeface="B Titr" pitchFamily="2" charset="-78"/>
              </a:rPr>
              <a:t>می شود </a:t>
            </a:r>
            <a:r>
              <a:rPr lang="fa-IR" sz="2800" dirty="0">
                <a:cs typeface="B Titr" pitchFamily="2" charset="-78"/>
              </a:rPr>
              <a:t>که به آن فاضلاب گفته می شود. </a:t>
            </a:r>
            <a:endParaRPr lang="en-US" sz="28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760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600200"/>
            <a:ext cx="8458200" cy="5105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>
                <a:cs typeface="B Titr" pitchFamily="2" charset="-78"/>
              </a:rPr>
              <a:t>البته میزان </a:t>
            </a:r>
            <a:r>
              <a:rPr lang="fa-IR" sz="2800" dirty="0" smtClean="0">
                <a:cs typeface="B Titr" pitchFamily="2" charset="-78"/>
              </a:rPr>
              <a:t>آلودگی  </a:t>
            </a:r>
            <a:r>
              <a:rPr lang="fa-IR" sz="2800" dirty="0">
                <a:cs typeface="B Titr" pitchFamily="2" charset="-78"/>
              </a:rPr>
              <a:t>بسته به نوع مصرف آب متفاوت است؛ </a:t>
            </a:r>
            <a:r>
              <a:rPr lang="fa-IR" sz="2800" dirty="0" smtClean="0">
                <a:cs typeface="B Titr" pitchFamily="2" charset="-78"/>
              </a:rPr>
              <a:t>به طوری </a:t>
            </a:r>
            <a:r>
              <a:rPr lang="fa-IR" sz="2800" dirty="0">
                <a:cs typeface="B Titr" pitchFamily="2" charset="-78"/>
              </a:rPr>
              <a:t>که </a:t>
            </a:r>
            <a:r>
              <a:rPr lang="fa-IR" sz="2800" u="sng" dirty="0">
                <a:cs typeface="B Titr" pitchFamily="2" charset="-78"/>
              </a:rPr>
              <a:t>فاضلاب ناشی از استحمام </a:t>
            </a:r>
            <a:r>
              <a:rPr lang="fa-IR" sz="2800" u="sng" dirty="0" smtClean="0">
                <a:cs typeface="B Titr" pitchFamily="2" charset="-78"/>
              </a:rPr>
              <a:t>و</a:t>
            </a:r>
            <a:r>
              <a:rPr lang="fa-IR" sz="2800" u="sng" dirty="0">
                <a:cs typeface="B Titr" pitchFamily="2" charset="-78"/>
              </a:rPr>
              <a:t>یا </a:t>
            </a:r>
            <a:r>
              <a:rPr lang="fa-IR" sz="2800" u="sng" dirty="0" smtClean="0">
                <a:cs typeface="B Titr" pitchFamily="2" charset="-78"/>
              </a:rPr>
              <a:t>شست وشوی </a:t>
            </a:r>
            <a:r>
              <a:rPr lang="fa-IR" sz="2800" u="sng" dirty="0">
                <a:cs typeface="B Titr" pitchFamily="2" charset="-78"/>
              </a:rPr>
              <a:t>ظروف یا میوه، آلودگی بسیار </a:t>
            </a:r>
            <a:r>
              <a:rPr lang="fa-IR" sz="2800" u="sng" dirty="0" smtClean="0">
                <a:cs typeface="B Titr" pitchFamily="2" charset="-78"/>
              </a:rPr>
              <a:t>کم تری </a:t>
            </a:r>
            <a:r>
              <a:rPr lang="fa-IR" sz="2800" u="sng" dirty="0">
                <a:cs typeface="B Titr" pitchFamily="2" charset="-78"/>
              </a:rPr>
              <a:t>از فاضلاب </a:t>
            </a:r>
            <a:r>
              <a:rPr lang="fa-IR" sz="2800" u="sng" dirty="0" smtClean="0">
                <a:cs typeface="B Titr" pitchFamily="2" charset="-78"/>
              </a:rPr>
              <a:t>سرویس های </a:t>
            </a:r>
            <a:r>
              <a:rPr lang="fa-IR" sz="2800" u="sng" dirty="0">
                <a:cs typeface="B Titr" pitchFamily="2" charset="-78"/>
              </a:rPr>
              <a:t>بهداشتی دارد و به همین دلیل به آن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آب خاکستری</a:t>
            </a:r>
            <a:r>
              <a:rPr lang="fa-IR" sz="2800" u="sng" dirty="0">
                <a:cs typeface="B Titr" pitchFamily="2" charset="-78"/>
              </a:rPr>
              <a:t> </a:t>
            </a:r>
            <a:r>
              <a:rPr lang="fa-IR" sz="2800" u="sng" dirty="0" smtClean="0">
                <a:cs typeface="B Titr" pitchFamily="2" charset="-78"/>
              </a:rPr>
              <a:t>گفته می شود</a:t>
            </a:r>
            <a:r>
              <a:rPr lang="fa-IR" sz="2800" dirty="0">
                <a:cs typeface="B Titr" pitchFamily="2" charset="-78"/>
              </a:rPr>
              <a:t>. در بسیاری از کشورهای توسعه یافته، از آب خاکستری در مصارفی نظیر آبیاری فضای سبز و … استفاده </a:t>
            </a:r>
            <a:r>
              <a:rPr lang="fa-IR" sz="2800" dirty="0" smtClean="0">
                <a:cs typeface="B Titr" pitchFamily="2" charset="-78"/>
              </a:rPr>
              <a:t>می شود</a:t>
            </a:r>
            <a:r>
              <a:rPr lang="fa-IR" sz="2800" dirty="0">
                <a:cs typeface="B Titr" pitchFamily="2" charset="-78"/>
              </a:rPr>
              <a:t>. بدین ترتیب</a:t>
            </a:r>
            <a:r>
              <a:rPr lang="fa-IR" sz="2800" dirty="0" smtClean="0">
                <a:cs typeface="B Titr" pitchFamily="2" charset="-78"/>
              </a:rPr>
              <a:t>،</a:t>
            </a:r>
            <a:r>
              <a:rPr lang="fa-IR" sz="2800" dirty="0">
                <a:cs typeface="B Titr" pitchFamily="2" charset="-78"/>
              </a:rPr>
              <a:t> فاضلاب که تا قبل از فرایند تصفیه، آبی آلوده است و عمدتاً </a:t>
            </a:r>
            <a:r>
              <a:rPr lang="fa-IR" sz="2800" dirty="0" smtClean="0">
                <a:cs typeface="B Titr" pitchFamily="2" charset="-78"/>
              </a:rPr>
              <a:t>به عنوان </a:t>
            </a:r>
            <a:r>
              <a:rPr lang="fa-IR" sz="2800" dirty="0">
                <a:cs typeface="B Titr" pitchFamily="2" charset="-78"/>
              </a:rPr>
              <a:t>تهدیدی برای سلامتی و بهداشت شناخته </a:t>
            </a:r>
            <a:r>
              <a:rPr lang="fa-IR" sz="2800" dirty="0" smtClean="0">
                <a:cs typeface="B Titr" pitchFamily="2" charset="-78"/>
              </a:rPr>
              <a:t>می شود</a:t>
            </a:r>
            <a:r>
              <a:rPr lang="fa-IR" sz="2800" dirty="0">
                <a:cs typeface="B Titr" pitchFamily="2" charset="-78"/>
              </a:rPr>
              <a:t>،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در دنیای امروز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به عنوان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منبع جدید آب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 </a:t>
            </a:r>
            <a:r>
              <a:rPr lang="fa-IR" sz="2800" dirty="0">
                <a:cs typeface="B Titr" pitchFamily="2" charset="-78"/>
              </a:rPr>
              <a:t>(که در </a:t>
            </a:r>
            <a:r>
              <a:rPr lang="fa-IR" sz="2800" dirty="0" smtClean="0">
                <a:cs typeface="B Titr" pitchFamily="2" charset="-78"/>
              </a:rPr>
              <a:t>زمره </a:t>
            </a:r>
            <a:r>
              <a:rPr lang="fa-IR" sz="2800" dirty="0">
                <a:cs typeface="B Titr" pitchFamily="2" charset="-78"/>
              </a:rPr>
              <a:t>منابع آب نامتعارف </a:t>
            </a:r>
            <a:r>
              <a:rPr lang="fa-IR" sz="2800" dirty="0" smtClean="0">
                <a:cs typeface="B Titr" pitchFamily="2" charset="-78"/>
              </a:rPr>
              <a:t>دسته بندی می گردد</a:t>
            </a:r>
            <a:r>
              <a:rPr lang="fa-IR" sz="2800" dirty="0">
                <a:cs typeface="B Titr" pitchFamily="2" charset="-78"/>
              </a:rPr>
              <a:t>) قلمداد </a:t>
            </a:r>
            <a:r>
              <a:rPr lang="fa-IR" sz="2800" dirty="0" smtClean="0">
                <a:cs typeface="B Titr" pitchFamily="2" charset="-78"/>
              </a:rPr>
              <a:t>می شود </a:t>
            </a:r>
            <a:r>
              <a:rPr lang="fa-IR" sz="2800" dirty="0">
                <a:cs typeface="B Titr" pitchFamily="2" charset="-78"/>
              </a:rPr>
              <a:t>و تلاش </a:t>
            </a:r>
            <a:r>
              <a:rPr lang="fa-IR" sz="2800" dirty="0" smtClean="0">
                <a:cs typeface="B Titr" pitchFamily="2" charset="-78"/>
              </a:rPr>
              <a:t>می شود </a:t>
            </a:r>
            <a:r>
              <a:rPr lang="fa-IR" sz="2800" dirty="0">
                <a:cs typeface="B Titr" pitchFamily="2" charset="-78"/>
              </a:rPr>
              <a:t>تا با بازچرخانی و </a:t>
            </a:r>
            <a:r>
              <a:rPr lang="fa-IR" sz="2800" dirty="0" smtClean="0">
                <a:cs typeface="B Titr" pitchFamily="2" charset="-78"/>
              </a:rPr>
              <a:t>استفاده مجدداز </a:t>
            </a:r>
            <a:r>
              <a:rPr lang="fa-IR" sz="2800" dirty="0">
                <a:cs typeface="B Titr" pitchFamily="2" charset="-78"/>
              </a:rPr>
              <a:t>آن پس از تصفیه، از بحران و کمبود منابع آب کاسته شود</a:t>
            </a:r>
            <a:r>
              <a:rPr lang="fa-IR" sz="2800" dirty="0" smtClean="0">
                <a:cs typeface="B Titr" pitchFamily="2" charset="-78"/>
              </a:rPr>
              <a:t>.</a:t>
            </a:r>
            <a:endParaRPr lang="fa-IR" sz="2800" dirty="0">
              <a:cs typeface="B Titr" pitchFamily="2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66800" y="381000"/>
            <a:ext cx="716280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dirty="0">
                <a:cs typeface="B Titr" pitchFamily="2" charset="-78"/>
              </a:rPr>
              <a:t>آب </a:t>
            </a:r>
            <a:r>
              <a:rPr lang="fa-IR" sz="3200" dirty="0" smtClean="0">
                <a:cs typeface="B Titr" pitchFamily="2" charset="-78"/>
              </a:rPr>
              <a:t>خاکستری واهمیت آن دردنیای امروز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3536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download1395\photo_2017-03-21_23-03-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0"/>
          <a:stretch/>
        </p:blipFill>
        <p:spPr bwMode="auto">
          <a:xfrm>
            <a:off x="1407994" y="47767"/>
            <a:ext cx="5791200" cy="6754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3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1" y="457200"/>
            <a:ext cx="8485907" cy="5867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179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0600"/>
            <a:ext cx="9171295" cy="533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7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774" y="113377"/>
            <a:ext cx="6513279" cy="675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017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یجه تصویری برای بازچرخانی آ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38441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33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7327"/>
            <a:ext cx="9144000" cy="267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85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3479</Words>
  <Application>Microsoft Office PowerPoint</Application>
  <PresentationFormat>On-screen Show (4:3)</PresentationFormat>
  <Paragraphs>197</Paragraphs>
  <Slides>111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13" baseType="lpstr">
      <vt:lpstr>Office Theme</vt:lpstr>
      <vt:lpstr>Autumn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mohsen.yousefi</dc:creator>
  <cp:lastModifiedBy>MRT</cp:lastModifiedBy>
  <cp:revision>224</cp:revision>
  <dcterms:created xsi:type="dcterms:W3CDTF">2006-08-16T00:00:00Z</dcterms:created>
  <dcterms:modified xsi:type="dcterms:W3CDTF">2017-08-08T20:12:42Z</dcterms:modified>
</cp:coreProperties>
</file>