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5" r:id="rId1"/>
  </p:sldMasterIdLst>
  <p:sldIdLst>
    <p:sldId id="256" r:id="rId2"/>
    <p:sldId id="257" r:id="rId3"/>
    <p:sldId id="260" r:id="rId4"/>
    <p:sldId id="258"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S.SH" initials="F" lastIdx="0" clrIdx="0">
    <p:extLst>
      <p:ext uri="{19B8F6BF-5375-455C-9EA6-DF929625EA0E}">
        <p15:presenceInfo xmlns:p15="http://schemas.microsoft.com/office/powerpoint/2012/main" userId="F.S.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00FF00"/>
    <a:srgbClr val="FF00FF"/>
    <a:srgbClr val="FF3300"/>
    <a:srgbClr val="003300"/>
    <a:srgbClr val="CC00CC"/>
    <a:srgbClr val="C20683"/>
    <a:srgbClr val="1D7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9" autoAdjust="0"/>
    <p:restoredTop sz="94660"/>
  </p:normalViewPr>
  <p:slideViewPr>
    <p:cSldViewPr snapToGrid="0">
      <p:cViewPr varScale="1">
        <p:scale>
          <a:sx n="73" d="100"/>
          <a:sy n="73" d="100"/>
        </p:scale>
        <p:origin x="58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18-Aug-21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576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18-Aug-21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896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18-Aug-21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3888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18-Aug-21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51782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18-Aug-21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8723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18-Aug-21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763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18-Aug-21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0492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18-Aug-21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722857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18-Aug-21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2442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2A54C80-263E-416B-A8E0-580EDEADCBDC}" type="datetimeFigureOut">
              <a:rPr lang="en-US" smtClean="0"/>
              <a:t>18-Aug-21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86737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18-Aug-21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975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18-Aug-21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1902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18-Aug-21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1738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18-Aug-21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39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18-Aug-21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81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2A54C80-263E-416B-A8E0-580EDEADCBDC}" type="datetimeFigureOut">
              <a:rPr lang="en-US" smtClean="0"/>
              <a:t>18-Aug-21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20856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18-Aug-21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8211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18-Aug-21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1750085"/>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820" y="2401131"/>
            <a:ext cx="10921284" cy="1369936"/>
          </a:xfrm>
        </p:spPr>
        <p:style>
          <a:lnRef idx="0">
            <a:schemeClr val="accent5"/>
          </a:lnRef>
          <a:fillRef idx="3">
            <a:schemeClr val="accent5"/>
          </a:fillRef>
          <a:effectRef idx="3">
            <a:schemeClr val="accent5"/>
          </a:effectRef>
          <a:fontRef idx="minor">
            <a:schemeClr val="lt1"/>
          </a:fontRef>
        </p:style>
        <p:txBody>
          <a:bodyPr>
            <a:noAutofit/>
          </a:bodyPr>
          <a:lstStyle/>
          <a:p>
            <a:pPr algn="ctr"/>
            <a:r>
              <a:rPr lang="fa-IR" sz="14900" b="1" dirty="0">
                <a:ln>
                  <a:solidFill>
                    <a:srgbClr val="0000FF"/>
                  </a:solidFill>
                </a:ln>
                <a:solidFill>
                  <a:srgbClr val="FF9900"/>
                </a:solidFill>
                <a:effectLst>
                  <a:outerShdw blurRad="38100" dist="38100" dir="2700000" algn="tl">
                    <a:srgbClr val="000000">
                      <a:alpha val="43137"/>
                    </a:srgbClr>
                  </a:outerShdw>
                  <a:reflection blurRad="6350" stA="55000" endA="300" endPos="45500" dir="5400000" sy="-100000" algn="bl" rotWithShape="0"/>
                </a:effectLst>
                <a:latin typeface="Aldhabi" panose="01000000000000000000" pitchFamily="2" charset="-78"/>
                <a:cs typeface="Aldhabi" panose="01000000000000000000" pitchFamily="2" charset="-78"/>
              </a:rPr>
              <a:t>بسم الله الرحمن الرحیم</a:t>
            </a:r>
          </a:p>
        </p:txBody>
      </p:sp>
    </p:spTree>
    <p:extLst>
      <p:ext uri="{BB962C8B-B14F-4D97-AF65-F5344CB8AC3E}">
        <p14:creationId xmlns:p14="http://schemas.microsoft.com/office/powerpoint/2010/main" val="11283051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57" y="537706"/>
            <a:ext cx="10747717" cy="4920558"/>
          </a:xfrm>
        </p:spPr>
        <p:txBody>
          <a:bodyPr>
            <a:noAutofit/>
          </a:bodyPr>
          <a:lstStyle/>
          <a:p>
            <a:pPr marL="0" indent="0">
              <a:buNone/>
            </a:pPr>
            <a:r>
              <a:rPr lang="fa-IR" sz="3600" b="1" dirty="0">
                <a:solidFill>
                  <a:srgbClr val="00FF00"/>
                </a:solidFill>
                <a:latin typeface="Arabic Typesetting" panose="03020402040406030203" pitchFamily="66" charset="-78"/>
                <a:cs typeface="Arabic Typesetting" panose="03020402040406030203" pitchFamily="66" charset="-78"/>
              </a:rPr>
              <a:t>دوم آنکه ادعای خانه نشین کردن زنان و سلب آزادی آنان با نگاه به قرآن و سیره ی پیشوایان دین ناسازگار است.</a:t>
            </a:r>
          </a:p>
          <a:p>
            <a:pPr marL="0" indent="0">
              <a:buNone/>
            </a:pPr>
            <a:r>
              <a:rPr lang="fa-IR" sz="3600" b="1" dirty="0">
                <a:solidFill>
                  <a:srgbClr val="FF9900"/>
                </a:solidFill>
                <a:latin typeface="Arabic Typesetting" panose="03020402040406030203" pitchFamily="66" charset="-78"/>
                <a:cs typeface="Arabic Typesetting" panose="03020402040406030203" pitchFamily="66" charset="-78"/>
              </a:rPr>
              <a:t>قرآن کریم عفت حضرت مریم(ع)را در معبدی که همگان،چه زن و چه مرد،به پرستش می آیند،می ستایند.</a:t>
            </a:r>
          </a:p>
          <a:p>
            <a:pPr marL="0" indent="0">
              <a:buNone/>
            </a:pPr>
            <a:r>
              <a:rPr lang="fa-IR" sz="3600" b="1" dirty="0">
                <a:solidFill>
                  <a:srgbClr val="FF9900"/>
                </a:solidFill>
                <a:latin typeface="Arabic Typesetting" panose="03020402040406030203" pitchFamily="66" charset="-78"/>
                <a:cs typeface="Arabic Typesetting" panose="03020402040406030203" pitchFamily="66" charset="-78"/>
              </a:rPr>
              <a:t>عفت دختران حضرت شعیب(ع)را درحال چوپانی و آب دادن به گوسفندان درجمع مردان مثال می زند. </a:t>
            </a:r>
          </a:p>
          <a:p>
            <a:pPr marL="0" indent="0">
              <a:buNone/>
            </a:pPr>
            <a:r>
              <a:rPr lang="fa-IR" sz="3600" b="1" dirty="0">
                <a:solidFill>
                  <a:srgbClr val="0000FF"/>
                </a:solidFill>
                <a:latin typeface="Arabic Typesetting" panose="03020402040406030203" pitchFamily="66" charset="-78"/>
                <a:cs typeface="Arabic Typesetting" panose="03020402040406030203" pitchFamily="66" charset="-78"/>
              </a:rPr>
              <a:t>پس قانون حجاب،قانونی برای سلب آزادی زنان در جامعه نیست،بلکه کمک می کند تا جامعه به جای آنکه ارزش زن رادر ظاهر وی خلاصه کند،به شخصیت و استعدادها وکرامت ذاتی وی توجه می کند.</a:t>
            </a:r>
          </a:p>
          <a:p>
            <a:pPr marL="0" indent="0">
              <a:buNone/>
            </a:pPr>
            <a:endParaRPr lang="fa-IR" sz="3600" b="1" dirty="0">
              <a:solidFill>
                <a:srgbClr val="FF33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9307989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4)">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4)">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9850" y="250110"/>
            <a:ext cx="6447501" cy="990600"/>
          </a:xfrm>
        </p:spPr>
        <p:txBody>
          <a:bodyPr>
            <a:normAutofit/>
          </a:bodyPr>
          <a:lstStyle/>
          <a:p>
            <a:pPr algn="ctr"/>
            <a:r>
              <a:rPr lang="fa-IR" sz="3000" b="1"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آیا حجاب اختصاص به ما مسلمانان دارد؟</a:t>
            </a:r>
          </a:p>
        </p:txBody>
      </p:sp>
      <p:sp>
        <p:nvSpPr>
          <p:cNvPr id="3" name="Content Placeholder 2"/>
          <p:cNvSpPr>
            <a:spLocks noGrp="1"/>
          </p:cNvSpPr>
          <p:nvPr>
            <p:ph idx="1"/>
          </p:nvPr>
        </p:nvSpPr>
        <p:spPr>
          <a:xfrm>
            <a:off x="815927" y="1986298"/>
            <a:ext cx="10255348" cy="4513091"/>
          </a:xfrm>
        </p:spPr>
        <p:txBody>
          <a:bodyPr>
            <a:noAutofit/>
          </a:bodyPr>
          <a:lstStyle/>
          <a:p>
            <a:r>
              <a:rPr lang="fa-IR"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ادیان الهی که در اصل حقیقت یک دین هستند،همواره در پوشش تاکید کرده اند وآن را لازمه ی دینداری شمرده اند.</a:t>
            </a:r>
          </a:p>
          <a:p>
            <a:r>
              <a:rPr lang="fa-IR"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در آیین مسحیت نیز پوشش اهمیت زیادی داشته است و زنان معتقد به حضرت مسیح(ع) می کوشند</a:t>
            </a:r>
          </a:p>
          <a:p>
            <a:r>
              <a:rPr lang="fa-IR"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مانند حضرت مریم(ع) موی خود را بپوشانند و با حاب وارد جامعه شوند.</a:t>
            </a:r>
          </a:p>
          <a:p>
            <a:r>
              <a:rPr lang="fa-IR"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این امر نشان می دهد که از نظر آنان،داشتن حجاب،به دینداری نزدیک تر و در پیشگاه خدا </a:t>
            </a:r>
          </a:p>
          <a:p>
            <a:pPr marL="0" indent="0">
              <a:buNone/>
            </a:pPr>
            <a:r>
              <a:rPr lang="fa-IR"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پسندیده تر است.</a:t>
            </a:r>
          </a:p>
        </p:txBody>
      </p:sp>
    </p:spTree>
    <p:extLst>
      <p:ext uri="{BB962C8B-B14F-4D97-AF65-F5344CB8AC3E}">
        <p14:creationId xmlns:p14="http://schemas.microsoft.com/office/powerpoint/2010/main" val="9081447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42" y="115033"/>
            <a:ext cx="11732455" cy="6452022"/>
          </a:xfrm>
        </p:spPr>
        <p:txBody>
          <a:bodyPr>
            <a:normAutofit fontScale="55000" lnSpcReduction="20000"/>
          </a:bodyPr>
          <a:lstStyle/>
          <a:p>
            <a:pPr marL="0" indent="0">
              <a:buNone/>
            </a:pPr>
            <a:r>
              <a:rPr lang="fa-IR" sz="6700" b="1" dirty="0">
                <a:solidFill>
                  <a:srgbClr val="FFFF00"/>
                </a:solidFill>
                <a:latin typeface="Arial" panose="020B0604020202020204" pitchFamily="34" charset="0"/>
                <a:cs typeface="Arial" panose="020B0604020202020204" pitchFamily="34" charset="0"/>
              </a:rPr>
              <a:t>در دوران اخیر پایبندی به تعالیم دین کم تر شد و آن بخش از دستورات و سنت های حضرت موسی(ع) وحضرت عیسی (ع)هم که باقی مانده،مورد غفلت قرارگرفته و به آن ها عمل نمی شود.</a:t>
            </a:r>
          </a:p>
          <a:p>
            <a:pPr marL="0" indent="0">
              <a:buNone/>
            </a:pPr>
            <a:r>
              <a:rPr lang="fa-IR" sz="6700" b="1" dirty="0">
                <a:solidFill>
                  <a:srgbClr val="FFFF00"/>
                </a:solidFill>
                <a:latin typeface="Arial" panose="020B0604020202020204" pitchFamily="34" charset="0"/>
                <a:cs typeface="Arial" panose="020B0604020202020204" pitchFamily="34" charset="0"/>
              </a:rPr>
              <a:t>بنابراین بی حجابی زنان غرب نه تنها جایگاهی در اندیشه ی مسیحیت حقیقی ندارد، بلکه بازگشتی به سنت های مشرکانه ی قبل از حضرت مسیح(ع) محسوب می شود.</a:t>
            </a:r>
          </a:p>
          <a:p>
            <a:pPr marL="0" indent="0">
              <a:buNone/>
            </a:pPr>
            <a:r>
              <a:rPr lang="fa-IR" sz="6700" b="1" dirty="0">
                <a:latin typeface="Arial" panose="020B0604020202020204" pitchFamily="34" charset="0"/>
                <a:cs typeface="Arial" panose="020B0604020202020204" pitchFamily="34" charset="0"/>
              </a:rPr>
              <a:t>این در حالی است که حتی زنان ایرانی قبل از اسلام نیز که عموعاً پیرو ایین زرتشت بودند،با پوشش کامل در محل های عمومی رفت و آمد می کردند.</a:t>
            </a:r>
          </a:p>
          <a:p>
            <a:pPr marL="0" indent="0">
              <a:buNone/>
            </a:pPr>
            <a:r>
              <a:rPr lang="fa-IR" sz="6700" b="1" dirty="0">
                <a:latin typeface="Arial" panose="020B0604020202020204" pitchFamily="34" charset="0"/>
                <a:cs typeface="Arial" panose="020B0604020202020204" pitchFamily="34" charset="0"/>
              </a:rPr>
              <a:t>پوشش و حجاب </a:t>
            </a:r>
            <a:r>
              <a:rPr lang="fa-IR" sz="6700" b="1" dirty="0" smtClean="0">
                <a:latin typeface="Arial" panose="020B0604020202020204" pitchFamily="34" charset="0"/>
                <a:cs typeface="Arial" panose="020B0604020202020204" pitchFamily="34" charset="0"/>
              </a:rPr>
              <a:t>زنان </a:t>
            </a:r>
            <a:r>
              <a:rPr lang="fa-IR" sz="6700" b="1" dirty="0">
                <a:latin typeface="Arial" panose="020B0604020202020204" pitchFamily="34" charset="0"/>
                <a:cs typeface="Arial" panose="020B0604020202020204" pitchFamily="34" charset="0"/>
              </a:rPr>
              <a:t>در ایران باستان انچنان برجسته بود که حتی برخی مورخان غربی بر این باورند که می توان ایران باستان را منشاءاصلی گسترش حجاب در جهان دانست</a:t>
            </a:r>
            <a:r>
              <a:rPr lang="fa-IR"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196222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1987" y="663819"/>
            <a:ext cx="6447501" cy="990600"/>
          </a:xfrm>
        </p:spPr>
        <p:txBody>
          <a:bodyPr/>
          <a:lstStyle/>
          <a:p>
            <a:pPr algn="r"/>
            <a:r>
              <a:rPr lang="fa-IR"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چه لذتی دارد....</a:t>
            </a:r>
            <a:endParaRPr lang="fa-I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2031" y="1977976"/>
            <a:ext cx="11268221" cy="4114800"/>
          </a:xfrm>
        </p:spPr>
        <p:txBody>
          <a:bodyPr>
            <a:noAutofit/>
          </a:bodyPr>
          <a:lstStyle/>
          <a:p>
            <a:pPr marL="0" indent="0">
              <a:buNone/>
            </a:pPr>
            <a:r>
              <a:rPr lang="fa-IR" sz="4000" b="1" dirty="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وقتی در خیابان و کوچه راه می روی و صد قافله دل الوده همراه تو نیست.</a:t>
            </a:r>
          </a:p>
          <a:p>
            <a:pPr marL="0" indent="0">
              <a:buNone/>
            </a:pPr>
            <a:r>
              <a:rPr lang="fa-IR" sz="4000" b="1" dirty="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وقتی در نابودی تعهد عشق بین همسران سهیم نباشی و گرمای خانه ها را سرد نکنی.</a:t>
            </a:r>
          </a:p>
          <a:p>
            <a:pPr marL="0" indent="0">
              <a:buNone/>
            </a:pPr>
            <a:r>
              <a:rPr lang="fa-IR" sz="4000" b="1" dirty="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که فقط زندگی کوتاه دنیا را نبینی ونگاهی هم به زندگی بی پایان آخرت داشته باشی.</a:t>
            </a:r>
          </a:p>
          <a:p>
            <a:pPr marL="0" indent="0">
              <a:buNone/>
            </a:pPr>
            <a:r>
              <a:rPr lang="fa-IR" sz="4000" b="1" dirty="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وقتی رضایت خدارا به رضایت انسان های هوس ران ترجیح میدهی.</a:t>
            </a:r>
          </a:p>
          <a:p>
            <a:pPr marL="0" indent="0">
              <a:buNone/>
            </a:pPr>
            <a:r>
              <a:rPr lang="fa-IR" sz="4000" b="1" dirty="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وقتی طعمه ی قلاب شیطان برای دام انداختن دیگران نیستی.</a:t>
            </a:r>
          </a:p>
          <a:p>
            <a:pPr marL="0" indent="0">
              <a:buNone/>
            </a:pPr>
            <a:r>
              <a:rPr lang="fa-IR" sz="4000" b="1" dirty="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ودر پایان چه لذتی دارد عفیف بودن!!</a:t>
            </a:r>
          </a:p>
        </p:txBody>
      </p:sp>
    </p:spTree>
    <p:extLst>
      <p:ext uri="{BB962C8B-B14F-4D97-AF65-F5344CB8AC3E}">
        <p14:creationId xmlns:p14="http://schemas.microsoft.com/office/powerpoint/2010/main" val="26053620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5" end="5"/>
                                            </p:txEl>
                                          </p:spTgt>
                                        </p:tgtEl>
                                        <p:attrNameLst>
                                          <p:attrName>style.visibility</p:attrName>
                                        </p:attrNameLst>
                                      </p:cBhvr>
                                      <p:to>
                                        <p:strVal val="visible"/>
                                      </p:to>
                                    </p:set>
                                    <p:animEffect transition="in" filter="wipe(down)">
                                      <p:cBhvr>
                                        <p:cTn id="115" dur="580">
                                          <p:stCondLst>
                                            <p:cond delay="0"/>
                                          </p:stCondLst>
                                        </p:cTn>
                                        <p:tgtEl>
                                          <p:spTgt spid="3">
                                            <p:txEl>
                                              <p:pRg st="5" end="5"/>
                                            </p:txEl>
                                          </p:spTgt>
                                        </p:tgtEl>
                                      </p:cBhvr>
                                    </p:animEffect>
                                    <p:anim calcmode="lin" valueType="num">
                                      <p:cBhvr>
                                        <p:cTn id="11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5" end="5"/>
                                            </p:txEl>
                                          </p:spTgt>
                                        </p:tgtEl>
                                      </p:cBhvr>
                                      <p:to x="100000" y="60000"/>
                                    </p:animScale>
                                    <p:animScale>
                                      <p:cBhvr>
                                        <p:cTn id="122" dur="166" decel="50000">
                                          <p:stCondLst>
                                            <p:cond delay="676"/>
                                          </p:stCondLst>
                                        </p:cTn>
                                        <p:tgtEl>
                                          <p:spTgt spid="3">
                                            <p:txEl>
                                              <p:pRg st="5" end="5"/>
                                            </p:txEl>
                                          </p:spTgt>
                                        </p:tgtEl>
                                      </p:cBhvr>
                                      <p:to x="100000" y="100000"/>
                                    </p:animScale>
                                    <p:animScale>
                                      <p:cBhvr>
                                        <p:cTn id="123" dur="26">
                                          <p:stCondLst>
                                            <p:cond delay="1312"/>
                                          </p:stCondLst>
                                        </p:cTn>
                                        <p:tgtEl>
                                          <p:spTgt spid="3">
                                            <p:txEl>
                                              <p:pRg st="5" end="5"/>
                                            </p:txEl>
                                          </p:spTgt>
                                        </p:tgtEl>
                                      </p:cBhvr>
                                      <p:to x="100000" y="80000"/>
                                    </p:animScale>
                                    <p:animScale>
                                      <p:cBhvr>
                                        <p:cTn id="124" dur="166" decel="50000">
                                          <p:stCondLst>
                                            <p:cond delay="1338"/>
                                          </p:stCondLst>
                                        </p:cTn>
                                        <p:tgtEl>
                                          <p:spTgt spid="3">
                                            <p:txEl>
                                              <p:pRg st="5" end="5"/>
                                            </p:txEl>
                                          </p:spTgt>
                                        </p:tgtEl>
                                      </p:cBhvr>
                                      <p:to x="100000" y="100000"/>
                                    </p:animScale>
                                    <p:animScale>
                                      <p:cBhvr>
                                        <p:cTn id="125" dur="26">
                                          <p:stCondLst>
                                            <p:cond delay="1642"/>
                                          </p:stCondLst>
                                        </p:cTn>
                                        <p:tgtEl>
                                          <p:spTgt spid="3">
                                            <p:txEl>
                                              <p:pRg st="5" end="5"/>
                                            </p:txEl>
                                          </p:spTgt>
                                        </p:tgtEl>
                                      </p:cBhvr>
                                      <p:to x="100000" y="90000"/>
                                    </p:animScale>
                                    <p:animScale>
                                      <p:cBhvr>
                                        <p:cTn id="126" dur="166" decel="50000">
                                          <p:stCondLst>
                                            <p:cond delay="1668"/>
                                          </p:stCondLst>
                                        </p:cTn>
                                        <p:tgtEl>
                                          <p:spTgt spid="3">
                                            <p:txEl>
                                              <p:pRg st="5" end="5"/>
                                            </p:txEl>
                                          </p:spTgt>
                                        </p:tgtEl>
                                      </p:cBhvr>
                                      <p:to x="100000" y="100000"/>
                                    </p:animScale>
                                    <p:animScale>
                                      <p:cBhvr>
                                        <p:cTn id="127" dur="26">
                                          <p:stCondLst>
                                            <p:cond delay="1808"/>
                                          </p:stCondLst>
                                        </p:cTn>
                                        <p:tgtEl>
                                          <p:spTgt spid="3">
                                            <p:txEl>
                                              <p:pRg st="5" end="5"/>
                                            </p:txEl>
                                          </p:spTgt>
                                        </p:tgtEl>
                                      </p:cBhvr>
                                      <p:to x="100000" y="95000"/>
                                    </p:animScale>
                                    <p:animScale>
                                      <p:cBhvr>
                                        <p:cTn id="128"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02321" y="0"/>
            <a:ext cx="3108140" cy="963958"/>
          </a:xfrm>
        </p:spPr>
        <p:txBody>
          <a:bodyPr/>
          <a:lstStyle/>
          <a:p>
            <a:r>
              <a:rPr lang="fa-IR" sz="54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اندیشه و تحقیق</a:t>
            </a:r>
            <a:endParaRPr lang="fa-IR" sz="5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1103312" y="963958"/>
            <a:ext cx="10230096" cy="5284441"/>
          </a:xfrm>
        </p:spPr>
        <p:txBody>
          <a:bodyPr>
            <a:normAutofit fontScale="77500" lnSpcReduction="20000"/>
          </a:bodyPr>
          <a:lstStyle/>
          <a:p>
            <a:pPr marL="0" indent="0">
              <a:buNone/>
            </a:pPr>
            <a:r>
              <a:rPr lang="fa-IR" sz="3200" b="1" dirty="0" smtClean="0">
                <a:solidFill>
                  <a:srgbClr val="00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 برای حضور سالم و عزت مند در جامعه،چه پیشنهادهایی برای مردان و زنان دارید؟</a:t>
            </a:r>
          </a:p>
          <a:p>
            <a:pPr marL="0" indent="0">
              <a:buNone/>
            </a:pPr>
            <a:r>
              <a:rPr lang="fa-IR" sz="3200" b="1"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 کنترل نگاه به نامحرم</a:t>
            </a:r>
          </a:p>
          <a:p>
            <a:pPr marL="0" indent="0">
              <a:buNone/>
            </a:pPr>
            <a:r>
              <a:rPr lang="fa-IR" sz="3200" b="1"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2-خویشتن داری و پاکدامنی</a:t>
            </a:r>
          </a:p>
          <a:p>
            <a:pPr marL="0" indent="0">
              <a:buNone/>
            </a:pPr>
            <a:r>
              <a:rPr lang="fa-IR" sz="3200" b="1"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3-رعایت پوشش مناسب </a:t>
            </a:r>
            <a:endParaRPr lang="fa-IR" sz="3200" b="1" dirty="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0" indent="0">
              <a:buNone/>
            </a:pPr>
            <a:r>
              <a:rPr lang="fa-IR" sz="3200" b="1"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4-جلوگیری از خودنمایی و جلب توجه</a:t>
            </a:r>
          </a:p>
          <a:p>
            <a:pPr marL="0" indent="0">
              <a:buNone/>
            </a:pPr>
            <a:r>
              <a:rPr lang="fa-IR" sz="3200" b="1" dirty="0" smtClean="0">
                <a:solidFill>
                  <a:srgbClr val="00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2-با اینکه پوشش بدن وحتی موی سر در دین حضرت مسیح(ع)یک امر پسندیده است،برخی جوامع مسیحی نسبت به این موضوع بی توجهی می کنند،دلیل آن چیست؟</a:t>
            </a:r>
          </a:p>
          <a:p>
            <a:pPr marL="0" indent="0">
              <a:buNone/>
            </a:pPr>
            <a:r>
              <a:rPr lang="fa-IR" sz="3200" b="1" dirty="0" smtClean="0">
                <a:solidFill>
                  <a:srgbClr val="FFC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با آمدن مسیحیت در اروپا پوشش موی سر گسترش یافت اما در دوران اخیرپایبندی به تعالیم دینی کم تر شده و آن بخش از دستورات حضرت موسی(ع)و حضرت مسیح(ع) به فراموشی سپرده شده است.</a:t>
            </a:r>
          </a:p>
        </p:txBody>
      </p:sp>
    </p:spTree>
    <p:extLst>
      <p:ext uri="{BB962C8B-B14F-4D97-AF65-F5344CB8AC3E}">
        <p14:creationId xmlns:p14="http://schemas.microsoft.com/office/powerpoint/2010/main" val="23701688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580">
                                          <p:stCondLst>
                                            <p:cond delay="0"/>
                                          </p:stCondLst>
                                        </p:cTn>
                                        <p:tgtEl>
                                          <p:spTgt spid="3">
                                            <p:txEl>
                                              <p:pRg st="3" end="3"/>
                                            </p:txEl>
                                          </p:spTgt>
                                        </p:tgtEl>
                                      </p:cBhvr>
                                    </p:animEffect>
                                    <p:anim calcmode="lin" valueType="num">
                                      <p:cBhvr>
                                        <p:cTn id="6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3" end="3"/>
                                            </p:txEl>
                                          </p:spTgt>
                                        </p:tgtEl>
                                      </p:cBhvr>
                                      <p:to x="100000" y="60000"/>
                                    </p:animScale>
                                    <p:animScale>
                                      <p:cBhvr>
                                        <p:cTn id="75" dur="166" decel="50000">
                                          <p:stCondLst>
                                            <p:cond delay="67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3">
                                            <p:txEl>
                                              <p:pRg st="4" end="4"/>
                                            </p:txEl>
                                          </p:spTgt>
                                        </p:tgtEl>
                                        <p:attrNameLst>
                                          <p:attrName>style.visibility</p:attrName>
                                        </p:attrNameLst>
                                      </p:cBhvr>
                                      <p:to>
                                        <p:strVal val="visible"/>
                                      </p:to>
                                    </p:set>
                                    <p:animEffect transition="in" filter="wipe(down)">
                                      <p:cBhvr>
                                        <p:cTn id="86" dur="580">
                                          <p:stCondLst>
                                            <p:cond delay="0"/>
                                          </p:stCondLst>
                                        </p:cTn>
                                        <p:tgtEl>
                                          <p:spTgt spid="3">
                                            <p:txEl>
                                              <p:pRg st="4" end="4"/>
                                            </p:txEl>
                                          </p:spTgt>
                                        </p:tgtEl>
                                      </p:cBhvr>
                                    </p:animEffect>
                                    <p:anim calcmode="lin" valueType="num">
                                      <p:cBhvr>
                                        <p:cTn id="8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3">
                                            <p:txEl>
                                              <p:pRg st="4" end="4"/>
                                            </p:txEl>
                                          </p:spTgt>
                                        </p:tgtEl>
                                      </p:cBhvr>
                                      <p:to x="100000" y="60000"/>
                                    </p:animScale>
                                    <p:animScale>
                                      <p:cBhvr>
                                        <p:cTn id="93" dur="166" decel="50000">
                                          <p:stCondLst>
                                            <p:cond delay="676"/>
                                          </p:stCondLst>
                                        </p:cTn>
                                        <p:tgtEl>
                                          <p:spTgt spid="3">
                                            <p:txEl>
                                              <p:pRg st="4" end="4"/>
                                            </p:txEl>
                                          </p:spTgt>
                                        </p:tgtEl>
                                      </p:cBhvr>
                                      <p:to x="100000" y="100000"/>
                                    </p:animScale>
                                    <p:animScale>
                                      <p:cBhvr>
                                        <p:cTn id="94" dur="26">
                                          <p:stCondLst>
                                            <p:cond delay="1312"/>
                                          </p:stCondLst>
                                        </p:cTn>
                                        <p:tgtEl>
                                          <p:spTgt spid="3">
                                            <p:txEl>
                                              <p:pRg st="4" end="4"/>
                                            </p:txEl>
                                          </p:spTgt>
                                        </p:tgtEl>
                                      </p:cBhvr>
                                      <p:to x="100000" y="80000"/>
                                    </p:animScale>
                                    <p:animScale>
                                      <p:cBhvr>
                                        <p:cTn id="95" dur="166" decel="50000">
                                          <p:stCondLst>
                                            <p:cond delay="1338"/>
                                          </p:stCondLst>
                                        </p:cTn>
                                        <p:tgtEl>
                                          <p:spTgt spid="3">
                                            <p:txEl>
                                              <p:pRg st="4" end="4"/>
                                            </p:txEl>
                                          </p:spTgt>
                                        </p:tgtEl>
                                      </p:cBhvr>
                                      <p:to x="100000" y="100000"/>
                                    </p:animScale>
                                    <p:animScale>
                                      <p:cBhvr>
                                        <p:cTn id="96" dur="26">
                                          <p:stCondLst>
                                            <p:cond delay="1642"/>
                                          </p:stCondLst>
                                        </p:cTn>
                                        <p:tgtEl>
                                          <p:spTgt spid="3">
                                            <p:txEl>
                                              <p:pRg st="4" end="4"/>
                                            </p:txEl>
                                          </p:spTgt>
                                        </p:tgtEl>
                                      </p:cBhvr>
                                      <p:to x="100000" y="90000"/>
                                    </p:animScale>
                                    <p:animScale>
                                      <p:cBhvr>
                                        <p:cTn id="97" dur="166" decel="50000">
                                          <p:stCondLst>
                                            <p:cond delay="1668"/>
                                          </p:stCondLst>
                                        </p:cTn>
                                        <p:tgtEl>
                                          <p:spTgt spid="3">
                                            <p:txEl>
                                              <p:pRg st="4" end="4"/>
                                            </p:txEl>
                                          </p:spTgt>
                                        </p:tgtEl>
                                      </p:cBhvr>
                                      <p:to x="100000" y="100000"/>
                                    </p:animScale>
                                    <p:animScale>
                                      <p:cBhvr>
                                        <p:cTn id="98" dur="26">
                                          <p:stCondLst>
                                            <p:cond delay="1808"/>
                                          </p:stCondLst>
                                        </p:cTn>
                                        <p:tgtEl>
                                          <p:spTgt spid="3">
                                            <p:txEl>
                                              <p:pRg st="4" end="4"/>
                                            </p:txEl>
                                          </p:spTgt>
                                        </p:tgtEl>
                                      </p:cBhvr>
                                      <p:to x="100000" y="95000"/>
                                    </p:animScale>
                                    <p:animScale>
                                      <p:cBhvr>
                                        <p:cTn id="99" dur="166" decel="50000">
                                          <p:stCondLst>
                                            <p:cond delay="1834"/>
                                          </p:stCondLst>
                                        </p:cTn>
                                        <p:tgtEl>
                                          <p:spTgt spid="3">
                                            <p:txEl>
                                              <p:pRg st="4" end="4"/>
                                            </p:tx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3">
                                            <p:txEl>
                                              <p:pRg st="5" end="5"/>
                                            </p:txEl>
                                          </p:spTgt>
                                        </p:tgtEl>
                                        <p:attrNameLst>
                                          <p:attrName>style.visibility</p:attrName>
                                        </p:attrNameLst>
                                      </p:cBhvr>
                                      <p:to>
                                        <p:strVal val="visible"/>
                                      </p:to>
                                    </p:set>
                                    <p:animEffect transition="in" filter="wipe(down)">
                                      <p:cBhvr>
                                        <p:cTn id="104" dur="580">
                                          <p:stCondLst>
                                            <p:cond delay="0"/>
                                          </p:stCondLst>
                                        </p:cTn>
                                        <p:tgtEl>
                                          <p:spTgt spid="3">
                                            <p:txEl>
                                              <p:pRg st="5" end="5"/>
                                            </p:txEl>
                                          </p:spTgt>
                                        </p:tgtEl>
                                      </p:cBhvr>
                                    </p:animEffect>
                                    <p:anim calcmode="lin" valueType="num">
                                      <p:cBhvr>
                                        <p:cTn id="10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xEl>
                                              <p:pRg st="5" end="5"/>
                                            </p:txEl>
                                          </p:spTgt>
                                        </p:tgtEl>
                                      </p:cBhvr>
                                      <p:to x="100000" y="60000"/>
                                    </p:animScale>
                                    <p:animScale>
                                      <p:cBhvr>
                                        <p:cTn id="111" dur="166" decel="50000">
                                          <p:stCondLst>
                                            <p:cond delay="676"/>
                                          </p:stCondLst>
                                        </p:cTn>
                                        <p:tgtEl>
                                          <p:spTgt spid="3">
                                            <p:txEl>
                                              <p:pRg st="5" end="5"/>
                                            </p:txEl>
                                          </p:spTgt>
                                        </p:tgtEl>
                                      </p:cBhvr>
                                      <p:to x="100000" y="100000"/>
                                    </p:animScale>
                                    <p:animScale>
                                      <p:cBhvr>
                                        <p:cTn id="112" dur="26">
                                          <p:stCondLst>
                                            <p:cond delay="1312"/>
                                          </p:stCondLst>
                                        </p:cTn>
                                        <p:tgtEl>
                                          <p:spTgt spid="3">
                                            <p:txEl>
                                              <p:pRg st="5" end="5"/>
                                            </p:txEl>
                                          </p:spTgt>
                                        </p:tgtEl>
                                      </p:cBhvr>
                                      <p:to x="100000" y="80000"/>
                                    </p:animScale>
                                    <p:animScale>
                                      <p:cBhvr>
                                        <p:cTn id="113" dur="166" decel="50000">
                                          <p:stCondLst>
                                            <p:cond delay="1338"/>
                                          </p:stCondLst>
                                        </p:cTn>
                                        <p:tgtEl>
                                          <p:spTgt spid="3">
                                            <p:txEl>
                                              <p:pRg st="5" end="5"/>
                                            </p:txEl>
                                          </p:spTgt>
                                        </p:tgtEl>
                                      </p:cBhvr>
                                      <p:to x="100000" y="100000"/>
                                    </p:animScale>
                                    <p:animScale>
                                      <p:cBhvr>
                                        <p:cTn id="114" dur="26">
                                          <p:stCondLst>
                                            <p:cond delay="1642"/>
                                          </p:stCondLst>
                                        </p:cTn>
                                        <p:tgtEl>
                                          <p:spTgt spid="3">
                                            <p:txEl>
                                              <p:pRg st="5" end="5"/>
                                            </p:txEl>
                                          </p:spTgt>
                                        </p:tgtEl>
                                      </p:cBhvr>
                                      <p:to x="100000" y="90000"/>
                                    </p:animScale>
                                    <p:animScale>
                                      <p:cBhvr>
                                        <p:cTn id="115" dur="166" decel="50000">
                                          <p:stCondLst>
                                            <p:cond delay="1668"/>
                                          </p:stCondLst>
                                        </p:cTn>
                                        <p:tgtEl>
                                          <p:spTgt spid="3">
                                            <p:txEl>
                                              <p:pRg st="5" end="5"/>
                                            </p:txEl>
                                          </p:spTgt>
                                        </p:tgtEl>
                                      </p:cBhvr>
                                      <p:to x="100000" y="100000"/>
                                    </p:animScale>
                                    <p:animScale>
                                      <p:cBhvr>
                                        <p:cTn id="116" dur="26">
                                          <p:stCondLst>
                                            <p:cond delay="1808"/>
                                          </p:stCondLst>
                                        </p:cTn>
                                        <p:tgtEl>
                                          <p:spTgt spid="3">
                                            <p:txEl>
                                              <p:pRg st="5" end="5"/>
                                            </p:txEl>
                                          </p:spTgt>
                                        </p:tgtEl>
                                      </p:cBhvr>
                                      <p:to x="100000" y="95000"/>
                                    </p:animScale>
                                    <p:animScale>
                                      <p:cBhvr>
                                        <p:cTn id="117" dur="166" decel="50000">
                                          <p:stCondLst>
                                            <p:cond delay="1834"/>
                                          </p:stCondLst>
                                        </p:cTn>
                                        <p:tgtEl>
                                          <p:spTgt spid="3">
                                            <p:txEl>
                                              <p:pRg st="5" end="5"/>
                                            </p:txEl>
                                          </p:spTgt>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grpId="0" nodeType="clickEffect">
                                  <p:stCondLst>
                                    <p:cond delay="0"/>
                                  </p:stCondLst>
                                  <p:childTnLst>
                                    <p:set>
                                      <p:cBhvr>
                                        <p:cTn id="121" dur="1" fill="hold">
                                          <p:stCondLst>
                                            <p:cond delay="0"/>
                                          </p:stCondLst>
                                        </p:cTn>
                                        <p:tgtEl>
                                          <p:spTgt spid="3">
                                            <p:txEl>
                                              <p:pRg st="6" end="6"/>
                                            </p:txEl>
                                          </p:spTgt>
                                        </p:tgtEl>
                                        <p:attrNameLst>
                                          <p:attrName>style.visibility</p:attrName>
                                        </p:attrNameLst>
                                      </p:cBhvr>
                                      <p:to>
                                        <p:strVal val="visible"/>
                                      </p:to>
                                    </p:set>
                                    <p:animEffect transition="in" filter="wipe(down)">
                                      <p:cBhvr>
                                        <p:cTn id="122" dur="580">
                                          <p:stCondLst>
                                            <p:cond delay="0"/>
                                          </p:stCondLst>
                                        </p:cTn>
                                        <p:tgtEl>
                                          <p:spTgt spid="3">
                                            <p:txEl>
                                              <p:pRg st="6" end="6"/>
                                            </p:txEl>
                                          </p:spTgt>
                                        </p:tgtEl>
                                      </p:cBhvr>
                                    </p:animEffect>
                                    <p:anim calcmode="lin" valueType="num">
                                      <p:cBhvr>
                                        <p:cTn id="12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8" dur="26">
                                          <p:stCondLst>
                                            <p:cond delay="650"/>
                                          </p:stCondLst>
                                        </p:cTn>
                                        <p:tgtEl>
                                          <p:spTgt spid="3">
                                            <p:txEl>
                                              <p:pRg st="6" end="6"/>
                                            </p:txEl>
                                          </p:spTgt>
                                        </p:tgtEl>
                                      </p:cBhvr>
                                      <p:to x="100000" y="60000"/>
                                    </p:animScale>
                                    <p:animScale>
                                      <p:cBhvr>
                                        <p:cTn id="129" dur="166" decel="50000">
                                          <p:stCondLst>
                                            <p:cond delay="676"/>
                                          </p:stCondLst>
                                        </p:cTn>
                                        <p:tgtEl>
                                          <p:spTgt spid="3">
                                            <p:txEl>
                                              <p:pRg st="6" end="6"/>
                                            </p:txEl>
                                          </p:spTgt>
                                        </p:tgtEl>
                                      </p:cBhvr>
                                      <p:to x="100000" y="100000"/>
                                    </p:animScale>
                                    <p:animScale>
                                      <p:cBhvr>
                                        <p:cTn id="130" dur="26">
                                          <p:stCondLst>
                                            <p:cond delay="1312"/>
                                          </p:stCondLst>
                                        </p:cTn>
                                        <p:tgtEl>
                                          <p:spTgt spid="3">
                                            <p:txEl>
                                              <p:pRg st="6" end="6"/>
                                            </p:txEl>
                                          </p:spTgt>
                                        </p:tgtEl>
                                      </p:cBhvr>
                                      <p:to x="100000" y="80000"/>
                                    </p:animScale>
                                    <p:animScale>
                                      <p:cBhvr>
                                        <p:cTn id="131" dur="166" decel="50000">
                                          <p:stCondLst>
                                            <p:cond delay="1338"/>
                                          </p:stCondLst>
                                        </p:cTn>
                                        <p:tgtEl>
                                          <p:spTgt spid="3">
                                            <p:txEl>
                                              <p:pRg st="6" end="6"/>
                                            </p:txEl>
                                          </p:spTgt>
                                        </p:tgtEl>
                                      </p:cBhvr>
                                      <p:to x="100000" y="100000"/>
                                    </p:animScale>
                                    <p:animScale>
                                      <p:cBhvr>
                                        <p:cTn id="132" dur="26">
                                          <p:stCondLst>
                                            <p:cond delay="1642"/>
                                          </p:stCondLst>
                                        </p:cTn>
                                        <p:tgtEl>
                                          <p:spTgt spid="3">
                                            <p:txEl>
                                              <p:pRg st="6" end="6"/>
                                            </p:txEl>
                                          </p:spTgt>
                                        </p:tgtEl>
                                      </p:cBhvr>
                                      <p:to x="100000" y="90000"/>
                                    </p:animScale>
                                    <p:animScale>
                                      <p:cBhvr>
                                        <p:cTn id="133" dur="166" decel="50000">
                                          <p:stCondLst>
                                            <p:cond delay="1668"/>
                                          </p:stCondLst>
                                        </p:cTn>
                                        <p:tgtEl>
                                          <p:spTgt spid="3">
                                            <p:txEl>
                                              <p:pRg st="6" end="6"/>
                                            </p:txEl>
                                          </p:spTgt>
                                        </p:tgtEl>
                                      </p:cBhvr>
                                      <p:to x="100000" y="100000"/>
                                    </p:animScale>
                                    <p:animScale>
                                      <p:cBhvr>
                                        <p:cTn id="134" dur="26">
                                          <p:stCondLst>
                                            <p:cond delay="1808"/>
                                          </p:stCondLst>
                                        </p:cTn>
                                        <p:tgtEl>
                                          <p:spTgt spid="3">
                                            <p:txEl>
                                              <p:pRg st="6" end="6"/>
                                            </p:txEl>
                                          </p:spTgt>
                                        </p:tgtEl>
                                      </p:cBhvr>
                                      <p:to x="100000" y="95000"/>
                                    </p:animScale>
                                    <p:animScale>
                                      <p:cBhvr>
                                        <p:cTn id="135"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660" y="2706521"/>
            <a:ext cx="9404723" cy="1400530"/>
          </a:xfrm>
        </p:spPr>
        <p:txBody>
          <a:bodyPr/>
          <a:lstStyle/>
          <a:p>
            <a:pPr algn="ctr"/>
            <a:r>
              <a:rPr lang="fa-IR" sz="8000" b="1" dirty="0" smtClean="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سوالات</a:t>
            </a:r>
            <a:endParaRPr lang="fa-IR" sz="8000" b="1"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255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944" y="257577"/>
            <a:ext cx="9775064" cy="6413679"/>
          </a:xfrm>
        </p:spPr>
        <p:txBody>
          <a:bodyPr>
            <a:normAutofit/>
          </a:bodyPr>
          <a:lstStyle/>
          <a:p>
            <a:pPr marL="0" indent="0">
              <a:buNone/>
            </a:pPr>
            <a:r>
              <a:rPr lang="fa-IR" sz="2400" b="1" dirty="0" smtClean="0">
                <a:effectLst>
                  <a:outerShdw blurRad="38100" dist="38100" dir="2700000" algn="tl">
                    <a:srgbClr val="000000">
                      <a:alpha val="43137"/>
                    </a:srgbClr>
                  </a:outerShdw>
                </a:effectLst>
              </a:rPr>
              <a:t>1-زنان مسلمان در ‍‍‍‍‍‍پوشش چه شرایطی را بایر رعایت کنند؟</a:t>
            </a:r>
          </a:p>
          <a:p>
            <a:pPr marL="0" indent="0">
              <a:buNone/>
            </a:pPr>
            <a:r>
              <a:rPr lang="fa-IR" sz="2400" b="1" dirty="0" smtClean="0">
                <a:solidFill>
                  <a:srgbClr val="FF00FF"/>
                </a:solidFill>
                <a:effectLst>
                  <a:outerShdw blurRad="38100" dist="38100" dir="2700000" algn="tl">
                    <a:srgbClr val="000000">
                      <a:alpha val="43137"/>
                    </a:srgbClr>
                  </a:outerShdw>
                </a:effectLst>
              </a:rPr>
              <a:t>1-تمام بدن خود را،به جز صورت و دست ها تا مچ،از نامحرم بپوشانند.</a:t>
            </a:r>
          </a:p>
          <a:p>
            <a:pPr marL="0" indent="0">
              <a:buNone/>
            </a:pPr>
            <a:r>
              <a:rPr lang="fa-IR" sz="2400" b="1" dirty="0" smtClean="0">
                <a:solidFill>
                  <a:srgbClr val="FF00FF"/>
                </a:solidFill>
                <a:effectLst>
                  <a:outerShdw blurRad="38100" dist="38100" dir="2700000" algn="tl">
                    <a:srgbClr val="000000">
                      <a:alpha val="43137"/>
                    </a:srgbClr>
                  </a:outerShdw>
                </a:effectLst>
              </a:rPr>
              <a:t>2-پوشش </a:t>
            </a:r>
            <a:r>
              <a:rPr lang="fa-IR" sz="2400" b="1" dirty="0">
                <a:solidFill>
                  <a:srgbClr val="FF00FF"/>
                </a:solidFill>
                <a:effectLst>
                  <a:outerShdw blurRad="38100" dist="38100" dir="2700000" algn="tl">
                    <a:srgbClr val="000000">
                      <a:alpha val="43137"/>
                    </a:srgbClr>
                  </a:outerShdw>
                </a:effectLst>
              </a:rPr>
              <a:t>آنان نباید چسب ناک وتحریک کننده </a:t>
            </a:r>
            <a:r>
              <a:rPr lang="fa-IR" sz="2400" b="1" dirty="0" smtClean="0">
                <a:solidFill>
                  <a:srgbClr val="FF00FF"/>
                </a:solidFill>
                <a:effectLst>
                  <a:outerShdw blurRad="38100" dist="38100" dir="2700000" algn="tl">
                    <a:srgbClr val="000000">
                      <a:alpha val="43137"/>
                    </a:srgbClr>
                  </a:outerShdw>
                </a:effectLst>
              </a:rPr>
              <a:t>باشد.پ</a:t>
            </a:r>
          </a:p>
          <a:p>
            <a:pPr marL="0" indent="0">
              <a:buNone/>
            </a:pPr>
            <a:r>
              <a:rPr lang="fa-IR" sz="2400" b="1" dirty="0" smtClean="0">
                <a:effectLst>
                  <a:outerShdw blurRad="38100" dist="38100" dir="2700000" algn="tl">
                    <a:srgbClr val="000000">
                      <a:alpha val="43137"/>
                    </a:srgbClr>
                  </a:outerShdw>
                </a:effectLst>
              </a:rPr>
              <a:t>1-با بیان یک روایت حدود حجاب را از دید امامان معصوم (ع) بنویسید.</a:t>
            </a:r>
          </a:p>
          <a:p>
            <a:pPr marL="0" indent="0">
              <a:buNone/>
            </a:pPr>
            <a:r>
              <a:rPr lang="fa-IR" sz="2400" b="1" dirty="0">
                <a:solidFill>
                  <a:srgbClr val="FF3300"/>
                </a:solidFill>
                <a:effectLst>
                  <a:outerShdw blurRad="38100" dist="38100" dir="2700000" algn="tl">
                    <a:srgbClr val="000000">
                      <a:alpha val="43137"/>
                    </a:srgbClr>
                  </a:outerShdw>
                </a:effectLst>
              </a:rPr>
              <a:t>یکی از یاران امام صادق(ع)به نام فضیل بن یسار می گوید که از ایشان پرسیدم:ایا ساعد زن از قسمت هایی است که باید از نامحرم پوشیده شود؟</a:t>
            </a:r>
          </a:p>
          <a:p>
            <a:pPr marL="0" indent="0">
              <a:buNone/>
            </a:pPr>
            <a:r>
              <a:rPr lang="fa-IR" sz="2400" b="1" dirty="0">
                <a:solidFill>
                  <a:srgbClr val="FF3300"/>
                </a:solidFill>
                <a:effectLst>
                  <a:outerShdw blurRad="38100" dist="38100" dir="2700000" algn="tl">
                    <a:srgbClr val="000000">
                      <a:alpha val="43137"/>
                    </a:srgbClr>
                  </a:outerShdw>
                </a:effectLst>
              </a:rPr>
              <a:t>فرمود:((بلی،انچه زیر روسری قرار می گیرد،نباید اشکار شود.همچنین از مچ تابالا باید پوشیده شود.)) </a:t>
            </a:r>
            <a:endParaRPr lang="fa-IR" sz="2400" b="1" dirty="0" smtClean="0">
              <a:solidFill>
                <a:srgbClr val="FF3300"/>
              </a:solidFill>
              <a:effectLst>
                <a:outerShdw blurRad="38100" dist="38100" dir="2700000" algn="tl">
                  <a:srgbClr val="000000">
                    <a:alpha val="43137"/>
                  </a:srgbClr>
                </a:outerShdw>
              </a:effectLst>
            </a:endParaRPr>
          </a:p>
          <a:p>
            <a:pPr marL="0" indent="0">
              <a:buNone/>
            </a:pPr>
            <a:r>
              <a:rPr lang="fa-IR" sz="2400" b="1" dirty="0" smtClean="0">
                <a:effectLst>
                  <a:outerShdw blurRad="38100" dist="38100" dir="2700000" algn="tl">
                    <a:srgbClr val="000000">
                      <a:alpha val="43137"/>
                    </a:srgbClr>
                  </a:outerShdw>
                </a:effectLst>
              </a:rPr>
              <a:t>3-ایا </a:t>
            </a:r>
            <a:r>
              <a:rPr lang="fa-IR" sz="2400" b="1" dirty="0">
                <a:effectLst>
                  <a:outerShdw blurRad="38100" dist="38100" dir="2700000" algn="tl">
                    <a:srgbClr val="000000">
                      <a:alpha val="43137"/>
                    </a:srgbClr>
                  </a:outerShdw>
                </a:effectLst>
              </a:rPr>
              <a:t>اسلام نحوه و شکل پوشش را رعایت کرده</a:t>
            </a:r>
            <a:r>
              <a:rPr lang="fa-IR" sz="2400" b="1" dirty="0" smtClean="0">
                <a:effectLst>
                  <a:outerShdw blurRad="38100" dist="38100" dir="2700000" algn="tl">
                    <a:srgbClr val="000000">
                      <a:alpha val="43137"/>
                    </a:srgbClr>
                  </a:outerShdw>
                </a:effectLst>
              </a:rPr>
              <a:t>؟</a:t>
            </a:r>
          </a:p>
          <a:p>
            <a:pPr marL="0" indent="0">
              <a:buNone/>
            </a:pPr>
            <a:r>
              <a:rPr lang="fa-IR" sz="2400" b="1" dirty="0">
                <a:solidFill>
                  <a:srgbClr val="FFFF00"/>
                </a:solidFill>
                <a:effectLst>
                  <a:outerShdw blurRad="38100" dist="38100" dir="2700000" algn="tl">
                    <a:srgbClr val="000000">
                      <a:alpha val="43137"/>
                    </a:srgbClr>
                  </a:outerShdw>
                </a:effectLst>
              </a:rPr>
              <a:t>امت اسلامی از اقوام و ملل گوناگونی با اداب و رسوم مختلفی تشکیل شده است که هر کدام پوشش ولباس مخصوص خود را دارند.</a:t>
            </a:r>
          </a:p>
          <a:p>
            <a:pPr marL="0" indent="0">
              <a:buNone/>
            </a:pPr>
            <a:r>
              <a:rPr lang="fa-IR" sz="2400" b="1" dirty="0">
                <a:solidFill>
                  <a:srgbClr val="FFFF00"/>
                </a:solidFill>
                <a:effectLst>
                  <a:outerShdw blurRad="38100" dist="38100" dir="2700000" algn="tl">
                    <a:srgbClr val="000000">
                      <a:alpha val="43137"/>
                    </a:srgbClr>
                  </a:outerShdw>
                </a:effectLst>
              </a:rPr>
              <a:t>اسلام،ضمن پذیرش این تنوع و گوناگونی،مردان را موظف کرده است لباسی بپوشند که وقار و احترام آنان حفظ شود و با ارزش های اخلاقی جامعه هماهنگ باشند.</a:t>
            </a:r>
          </a:p>
          <a:p>
            <a:pPr marL="0" indent="0">
              <a:buNone/>
            </a:pPr>
            <a:endParaRPr lang="fa-IR" sz="2400" b="1" dirty="0">
              <a:effectLst>
                <a:outerShdw blurRad="38100" dist="38100" dir="2700000" algn="tl">
                  <a:srgbClr val="000000">
                    <a:alpha val="43137"/>
                  </a:srgbClr>
                </a:outerShdw>
              </a:effectLst>
            </a:endParaRPr>
          </a:p>
          <a:p>
            <a:pPr marL="0" indent="0">
              <a:buNone/>
            </a:pPr>
            <a:endParaRPr lang="fa-IR" sz="2400" b="1" dirty="0">
              <a:solidFill>
                <a:srgbClr val="FF3300"/>
              </a:solidFill>
              <a:effectLst>
                <a:outerShdw blurRad="38100" dist="38100" dir="2700000" algn="tl">
                  <a:srgbClr val="000000">
                    <a:alpha val="43137"/>
                  </a:srgbClr>
                </a:outerShdw>
              </a:effectLst>
            </a:endParaRPr>
          </a:p>
          <a:p>
            <a:pPr marL="0" indent="0">
              <a:buNone/>
            </a:pPr>
            <a:endParaRPr lang="fa-IR" sz="2400" b="1" dirty="0">
              <a:solidFill>
                <a:srgbClr val="FF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32209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608" y="154546"/>
            <a:ext cx="9689245" cy="6542468"/>
          </a:xfrm>
        </p:spPr>
        <p:txBody>
          <a:bodyPr>
            <a:normAutofit/>
          </a:bodyPr>
          <a:lstStyle/>
          <a:p>
            <a:pPr marL="0" indent="0">
              <a:buNone/>
            </a:pPr>
            <a:r>
              <a:rPr lang="fa-IR" sz="2800" dirty="0" smtClean="0"/>
              <a:t>4-چه پوششی در اسلام برای مردان حرام است؟</a:t>
            </a:r>
          </a:p>
          <a:p>
            <a:pPr marL="0" indent="0">
              <a:buNone/>
            </a:pPr>
            <a:r>
              <a:rPr lang="fa-IR" sz="2800" dirty="0">
                <a:solidFill>
                  <a:srgbClr val="FF00FF"/>
                </a:solidFill>
              </a:rPr>
              <a:t>پوشیدن لباسی که آنان را نزد مردم انگشت نما یا وسیله ی جلب زنان نامحرم کند حرام است.</a:t>
            </a:r>
          </a:p>
          <a:p>
            <a:pPr marL="0" indent="0">
              <a:buNone/>
            </a:pPr>
            <a:r>
              <a:rPr lang="fa-IR" sz="2800" dirty="0" smtClean="0"/>
              <a:t>۵-</a:t>
            </a:r>
            <a:r>
              <a:rPr lang="fa-IR" sz="2800" dirty="0" smtClean="0">
                <a:solidFill>
                  <a:schemeClr val="bg1"/>
                </a:solidFill>
              </a:rPr>
              <a:t>چادر</a:t>
            </a:r>
            <a:r>
              <a:rPr lang="fa-IR" sz="2800" dirty="0" smtClean="0"/>
              <a:t> قسمت های مشخص شده در حفظ حجاب را می پوشاند.</a:t>
            </a:r>
          </a:p>
          <a:p>
            <a:pPr marL="0" indent="0">
              <a:buNone/>
            </a:pPr>
            <a:r>
              <a:rPr lang="fa-IR" sz="2800" dirty="0"/>
              <a:t>6-1- برای حضور سالم و عزت مند در جامعه،چه پیشنهادهایی برای مردان و زنان دارید</a:t>
            </a:r>
            <a:r>
              <a:rPr lang="fa-IR" sz="2800" dirty="0" smtClean="0"/>
              <a:t>؟(2 مورد)</a:t>
            </a:r>
          </a:p>
          <a:p>
            <a:pPr marL="0" indent="0">
              <a:buNone/>
            </a:pPr>
            <a:r>
              <a:rPr lang="fa-IR" sz="2800" dirty="0">
                <a:solidFill>
                  <a:srgbClr val="00B0F0"/>
                </a:solidFill>
              </a:rPr>
              <a:t>1- کنترل نگاه به نامحرم</a:t>
            </a:r>
          </a:p>
          <a:p>
            <a:pPr marL="0" indent="0">
              <a:buNone/>
            </a:pPr>
            <a:r>
              <a:rPr lang="fa-IR" sz="2800" dirty="0">
                <a:solidFill>
                  <a:srgbClr val="00B0F0"/>
                </a:solidFill>
              </a:rPr>
              <a:t>2-خویشتن داری و پاکدامنی</a:t>
            </a:r>
          </a:p>
          <a:p>
            <a:pPr marL="0" indent="0">
              <a:buNone/>
            </a:pPr>
            <a:r>
              <a:rPr lang="fa-IR" sz="2800" dirty="0" smtClean="0"/>
              <a:t>7-مورخان خارجی معتقد هستند که حجاب از کجا گسترش یافت؟</a:t>
            </a:r>
          </a:p>
          <a:p>
            <a:pPr marL="0" indent="0">
              <a:buNone/>
            </a:pPr>
            <a:r>
              <a:rPr lang="fa-IR" sz="2800" dirty="0">
                <a:solidFill>
                  <a:srgbClr val="FFFF00"/>
                </a:solidFill>
              </a:rPr>
              <a:t>پوشش و حجاب رنان در ایران باستان انچنان برجسته بود که حتی برخی مورخان غربی بر این باورند که می توان ایران باستان را منشاءاصلی گسترش حجاب در جهان دانست.</a:t>
            </a:r>
          </a:p>
          <a:p>
            <a:pPr marL="0" indent="0">
              <a:buNone/>
            </a:pPr>
            <a:endParaRPr lang="fa-IR" sz="2800" dirty="0"/>
          </a:p>
          <a:p>
            <a:pPr marL="0" indent="0">
              <a:buNone/>
            </a:pPr>
            <a:endParaRPr lang="fa-IR" sz="2800" dirty="0"/>
          </a:p>
        </p:txBody>
      </p:sp>
    </p:spTree>
    <p:extLst>
      <p:ext uri="{BB962C8B-B14F-4D97-AF65-F5344CB8AC3E}">
        <p14:creationId xmlns:p14="http://schemas.microsoft.com/office/powerpoint/2010/main" val="218944704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124" y="309093"/>
            <a:ext cx="10393251" cy="6248399"/>
          </a:xfrm>
        </p:spPr>
        <p:txBody>
          <a:bodyPr>
            <a:normAutofit fontScale="85000" lnSpcReduction="20000"/>
          </a:bodyPr>
          <a:lstStyle/>
          <a:p>
            <a:pPr marL="0" indent="0">
              <a:buNone/>
            </a:pPr>
            <a:r>
              <a:rPr lang="fa-IR" sz="3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8-قرآن برای زنان چه وظایفی را ذکر می کند؟</a:t>
            </a:r>
          </a:p>
          <a:p>
            <a:pPr marL="0" indent="0">
              <a:buNone/>
            </a:pPr>
            <a:r>
              <a:rPr lang="fa-IR" sz="32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زنان </a:t>
            </a:r>
            <a:r>
              <a:rPr lang="fa-IR" sz="3200" b="1"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مانند مردان وظیفه دارند که از نگاه به نامحرم خودداری کنند و دامان خود را به گناه الوده نکنند.</a:t>
            </a:r>
          </a:p>
          <a:p>
            <a:pPr marL="0" indent="0">
              <a:buNone/>
            </a:pPr>
            <a:r>
              <a:rPr lang="fa-IR" sz="32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استفاده </a:t>
            </a:r>
            <a:r>
              <a:rPr lang="fa-IR" sz="3200" b="1"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از زیورآلات نباید به گونه ای باشد که توجه نامحرم را به خود جلب کند.</a:t>
            </a:r>
          </a:p>
          <a:p>
            <a:pPr marL="0" indent="0">
              <a:buNone/>
            </a:pPr>
            <a:r>
              <a:rPr lang="fa-IR" sz="3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9آیا حجاب زنانموجب سلب آزادی وکاهش حضور او در جامعه می شود؟</a:t>
            </a:r>
          </a:p>
          <a:p>
            <a:pPr marL="0" indent="0">
              <a:buNone/>
            </a:pPr>
            <a:r>
              <a:rPr lang="fa-IR" sz="3200" b="1" dirty="0" smtClean="0">
                <a:solidFill>
                  <a:srgbClr val="00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خیر </a:t>
            </a:r>
            <a:r>
              <a:rPr lang="fa-IR" sz="3200" b="1" dirty="0">
                <a:solidFill>
                  <a:srgbClr val="00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قانون حجاب،قانونی برای سلب آزادی زنان در جامعه نیست،بلکه کمک می کند تا جامعه به جای آنکه ارزش زن رادر ظاهر وی خلاصه کند،به شخصیت و استعدادها وکرامت ذاتی وی توجه می کند.</a:t>
            </a:r>
          </a:p>
          <a:p>
            <a:pPr marL="0" indent="0">
              <a:buNone/>
            </a:pPr>
            <a:r>
              <a:rPr lang="fa-IR" sz="3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10-قرآن عفت چه کسانی را مثال می زند؟</a:t>
            </a:r>
          </a:p>
          <a:p>
            <a:pPr marL="0" indent="0">
              <a:buNone/>
            </a:pPr>
            <a:r>
              <a:rPr lang="fa-IR" sz="3200" b="1" dirty="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قرآن کریم عفت حضرت مریم(ع)را در معبدی که همگان،چه زن و چه مرد،به پرستش می آیند،می ستایند.</a:t>
            </a:r>
          </a:p>
          <a:p>
            <a:pPr marL="0" indent="0">
              <a:buNone/>
            </a:pPr>
            <a:r>
              <a:rPr lang="fa-IR" sz="3200" b="1" dirty="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عفت دختران حضرت شعیب(ع)را درحال چوپانی و آب دادن به گوسفندان درجمع مردان مثال می زند. </a:t>
            </a:r>
          </a:p>
          <a:p>
            <a:pPr marL="0" indent="0">
              <a:buNone/>
            </a:pPr>
            <a:endParaRPr lang="fa-IR" sz="3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5723378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rgbClr val="FF0000"/>
                </a:solidFill>
                <a:effectLst>
                  <a:outerShdw blurRad="38100" dist="38100" dir="2700000" algn="tl">
                    <a:srgbClr val="000000">
                      <a:alpha val="43137"/>
                    </a:srgbClr>
                  </a:outerShdw>
                </a:effectLst>
              </a:rPr>
              <a:t>تهیه کنندگان:</a:t>
            </a:r>
            <a:endParaRPr lang="fa-IR"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fa-IR" sz="4800" b="1"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مجتبی شمس آبادی</a:t>
            </a:r>
          </a:p>
          <a:p>
            <a:pPr marL="0" indent="0">
              <a:buNone/>
            </a:pPr>
            <a:r>
              <a:rPr lang="fa-IR" sz="4800" b="1"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رضا باورصاد</a:t>
            </a:r>
          </a:p>
          <a:p>
            <a:pPr marL="0" indent="0">
              <a:buNone/>
            </a:pPr>
            <a:r>
              <a:rPr lang="fa-IR" sz="4800" b="1"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امین سلطانیان</a:t>
            </a:r>
          </a:p>
          <a:p>
            <a:pPr marL="0" indent="0">
              <a:buNone/>
            </a:pPr>
            <a:r>
              <a:rPr lang="fa-IR" sz="4800" b="1"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صادق باغبان</a:t>
            </a:r>
            <a:endParaRPr lang="fa-IR" sz="4800" b="1" dirty="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2547802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933464" y="3642556"/>
            <a:ext cx="6447501" cy="1369936"/>
          </a:xfrm>
        </p:spPr>
        <p:txBody>
          <a:bodyPr>
            <a:noAutofit/>
          </a:bodyPr>
          <a:lstStyle/>
          <a:p>
            <a:r>
              <a:rPr lang="fa-IR" sz="3300" dirty="0">
                <a:solidFill>
                  <a:srgbClr val="FF0000"/>
                </a:solidFill>
              </a:rPr>
              <a:t>درس دوازدهم </a:t>
            </a:r>
            <a:r>
              <a:rPr lang="fa-IR" sz="3300" dirty="0">
                <a:solidFill>
                  <a:srgbClr val="FFFF00"/>
                </a:solidFill>
              </a:rPr>
              <a:t/>
            </a:r>
            <a:br>
              <a:rPr lang="fa-IR" sz="3300" dirty="0">
                <a:solidFill>
                  <a:srgbClr val="FFFF00"/>
                </a:solidFill>
              </a:rPr>
            </a:br>
            <a:r>
              <a:rPr lang="fa-IR" sz="3300" dirty="0">
                <a:solidFill>
                  <a:srgbClr val="FFFF00"/>
                </a:solidFill>
              </a:rPr>
              <a:t/>
            </a:r>
            <a:br>
              <a:rPr lang="fa-IR" sz="3300" dirty="0">
                <a:solidFill>
                  <a:srgbClr val="FFFF00"/>
                </a:solidFill>
              </a:rPr>
            </a:br>
            <a:r>
              <a:rPr lang="fa-IR" sz="3300" dirty="0">
                <a:solidFill>
                  <a:srgbClr val="FFFF00"/>
                </a:solidFill>
              </a:rPr>
              <a:t/>
            </a:r>
            <a:br>
              <a:rPr lang="fa-IR" sz="3300" dirty="0">
                <a:solidFill>
                  <a:srgbClr val="FFFF00"/>
                </a:solidFill>
              </a:rPr>
            </a:br>
            <a:r>
              <a:rPr lang="fa-IR" sz="3300" dirty="0">
                <a:solidFill>
                  <a:srgbClr val="FFFF00"/>
                </a:solidFill>
              </a:rPr>
              <a:t/>
            </a:r>
            <a:br>
              <a:rPr lang="fa-IR" sz="3300" dirty="0">
                <a:solidFill>
                  <a:srgbClr val="FFFF00"/>
                </a:solidFill>
              </a:rPr>
            </a:br>
            <a:r>
              <a:rPr lang="fa-IR" sz="3300" dirty="0">
                <a:solidFill>
                  <a:srgbClr val="FFFF00"/>
                </a:solidFill>
              </a:rPr>
              <a:t/>
            </a:r>
            <a:br>
              <a:rPr lang="fa-IR" sz="3300" dirty="0">
                <a:solidFill>
                  <a:srgbClr val="FFFF00"/>
                </a:solidFill>
              </a:rPr>
            </a:br>
            <a:r>
              <a:rPr lang="fa-IR" sz="4950" dirty="0">
                <a:solidFill>
                  <a:srgbClr val="FF9900"/>
                </a:solidFill>
                <a:latin typeface="Arabic Typesetting" panose="03020402040406030203" pitchFamily="66" charset="-78"/>
                <a:cs typeface="Arabic Typesetting" panose="03020402040406030203" pitchFamily="66" charset="-78"/>
              </a:rPr>
              <a:t>زیبایی پوشیدگی</a:t>
            </a:r>
            <a:endParaRPr lang="fa-IR" sz="3300" dirty="0">
              <a:solidFill>
                <a:srgbClr val="FF99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282778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fa-IR" dirty="0"/>
          </a:p>
          <a:p>
            <a:pPr marL="0" indent="0">
              <a:buNone/>
            </a:pPr>
            <a:r>
              <a:rPr lang="fa-IR" dirty="0" smtClean="0"/>
              <a:t>                                                                          </a:t>
            </a:r>
            <a:r>
              <a:rPr lang="fa-IR" sz="7200" b="1" dirty="0" smtClean="0">
                <a:solidFill>
                  <a:srgbClr val="FF0000"/>
                </a:solidFill>
                <a:effectLst>
                  <a:outerShdw blurRad="38100" dist="38100" dir="2700000" algn="tl">
                    <a:srgbClr val="000000">
                      <a:alpha val="43137"/>
                    </a:srgbClr>
                  </a:outerShdw>
                </a:effectLst>
              </a:rPr>
              <a:t>پایان</a:t>
            </a:r>
          </a:p>
          <a:p>
            <a:pPr marL="0" indent="0">
              <a:buNone/>
            </a:pPr>
            <a:endParaRPr lang="fa-IR" sz="7200" b="1" dirty="0" smtClean="0">
              <a:solidFill>
                <a:srgbClr val="FF0000"/>
              </a:solidFill>
              <a:effectLst>
                <a:outerShdw blurRad="38100" dist="38100" dir="2700000" algn="tl">
                  <a:srgbClr val="000000">
                    <a:alpha val="43137"/>
                  </a:srgbClr>
                </a:outerShdw>
              </a:effectLst>
            </a:endParaRPr>
          </a:p>
          <a:p>
            <a:pPr marL="0" indent="0" algn="ctr">
              <a:buNone/>
            </a:pPr>
            <a:r>
              <a:rPr lang="fa-IR" sz="3600" b="1" dirty="0" smtClean="0">
                <a:solidFill>
                  <a:srgbClr val="FFFF00"/>
                </a:solidFill>
                <a:effectLst>
                  <a:outerShdw blurRad="38100" dist="38100" dir="2700000" algn="tl">
                    <a:srgbClr val="000000">
                      <a:alpha val="43137"/>
                    </a:srgbClr>
                  </a:outerShdw>
                </a:effectLst>
              </a:rPr>
              <a:t>از صبر و شکیبایی شما ممنونیم.</a:t>
            </a:r>
            <a:endParaRPr lang="fa-IR" sz="1000" dirty="0">
              <a:solidFill>
                <a:srgbClr val="FFFF00"/>
              </a:solidFill>
            </a:endParaRPr>
          </a:p>
        </p:txBody>
      </p:sp>
    </p:spTree>
    <p:extLst>
      <p:ext uri="{BB962C8B-B14F-4D97-AF65-F5344CB8AC3E}">
        <p14:creationId xmlns:p14="http://schemas.microsoft.com/office/powerpoint/2010/main" val="211035030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a:xfrm>
            <a:off x="6003634" y="2967335"/>
            <a:ext cx="184730" cy="923330"/>
          </a:xfrm>
          <a:prstGeom prst="rect">
            <a:avLst/>
          </a:prstGeom>
          <a:noFill/>
        </p:spPr>
        <p:txBody>
          <a:bodyPr wrap="none" lIns="91440" tIns="45720" rIns="91440" bIns="45720">
            <a:spAutoFit/>
          </a:bodyPr>
          <a:lstStyle/>
          <a:p>
            <a:pPr algn="ct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11" name="Content Placeholder 10"/>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39634" y="0"/>
            <a:ext cx="11852365" cy="6858000"/>
          </a:xfrm>
        </p:spPr>
      </p:pic>
      <p:sp>
        <p:nvSpPr>
          <p:cNvPr id="10" name="Title 9"/>
          <p:cNvSpPr>
            <a:spLocks noGrp="1"/>
          </p:cNvSpPr>
          <p:nvPr>
            <p:ph type="title"/>
          </p:nvPr>
        </p:nvSpPr>
        <p:spPr>
          <a:xfrm>
            <a:off x="1894115" y="704538"/>
            <a:ext cx="8438606" cy="5351488"/>
          </a:xfrm>
        </p:spPr>
        <p:txBody>
          <a:bodyPr/>
          <a:lstStyle/>
          <a:p>
            <a:pPr algn="r"/>
            <a:r>
              <a:rPr lang="ar-SA" sz="2400" b="1" spc="50" dirty="0">
                <a:ln w="0"/>
                <a:solidFill>
                  <a:schemeClr val="bg2"/>
                </a:solidFill>
                <a:effectLst>
                  <a:glow rad="101600">
                    <a:schemeClr val="accent5">
                      <a:satMod val="175000"/>
                      <a:alpha val="40000"/>
                    </a:schemeClr>
                  </a:glow>
                  <a:innerShdw blurRad="63500" dist="50800" dir="13500000">
                    <a:srgbClr val="000000">
                      <a:alpha val="50000"/>
                    </a:srgbClr>
                  </a:innerShdw>
                </a:effectLst>
                <a:cs typeface="2  Badr" panose="00000700000000000000" pitchFamily="2" charset="-78"/>
              </a:rPr>
              <a:t>قُل لِّلْمُؤْمِنِينَ يُغُضُّوا مِنْ </a:t>
            </a:r>
            <a:r>
              <a:rPr lang="fa-IR" sz="2400" b="1" spc="50" dirty="0" smtClean="0">
                <a:ln w="0"/>
                <a:solidFill>
                  <a:schemeClr val="bg2"/>
                </a:solidFill>
                <a:effectLst>
                  <a:glow rad="101600">
                    <a:schemeClr val="accent5">
                      <a:satMod val="175000"/>
                      <a:alpha val="40000"/>
                    </a:schemeClr>
                  </a:glow>
                  <a:innerShdw blurRad="63500" dist="50800" dir="13500000">
                    <a:srgbClr val="000000">
                      <a:alpha val="50000"/>
                    </a:srgbClr>
                  </a:innerShdw>
                </a:effectLst>
                <a:cs typeface="2  Badr" panose="00000700000000000000" pitchFamily="2" charset="-78"/>
              </a:rPr>
              <a:t>ا</a:t>
            </a:r>
            <a:r>
              <a:rPr lang="ar-SA" sz="2400" b="1" spc="50" dirty="0" smtClean="0">
                <a:ln w="0"/>
                <a:solidFill>
                  <a:schemeClr val="bg2"/>
                </a:solidFill>
                <a:effectLst>
                  <a:glow rad="101600">
                    <a:schemeClr val="accent5">
                      <a:satMod val="175000"/>
                      <a:alpha val="40000"/>
                    </a:schemeClr>
                  </a:glow>
                  <a:innerShdw blurRad="63500" dist="50800" dir="13500000">
                    <a:srgbClr val="000000">
                      <a:alpha val="50000"/>
                    </a:srgbClr>
                  </a:innerShdw>
                </a:effectLst>
                <a:cs typeface="2  Badr" panose="00000700000000000000" pitchFamily="2" charset="-78"/>
              </a:rPr>
              <a:t>بْصَارِهِمْ </a:t>
            </a:r>
            <a:r>
              <a:rPr lang="ar-SA" sz="2400" b="1" spc="50" dirty="0">
                <a:ln w="0"/>
                <a:solidFill>
                  <a:schemeClr val="bg2"/>
                </a:solidFill>
                <a:effectLst>
                  <a:glow rad="101600">
                    <a:schemeClr val="accent5">
                      <a:satMod val="175000"/>
                      <a:alpha val="40000"/>
                    </a:schemeClr>
                  </a:glow>
                  <a:innerShdw blurRad="63500" dist="50800" dir="13500000">
                    <a:srgbClr val="000000">
                      <a:alpha val="50000"/>
                    </a:srgbClr>
                  </a:innerShdw>
                </a:effectLst>
                <a:cs typeface="2  Badr" panose="00000700000000000000" pitchFamily="2" charset="-78"/>
              </a:rPr>
              <a:t>وَيَحْفَظُوا فُرُوجَهُمْ ذلِكَ أَزْكَى‏ لَهُمْ إِنَّ اللَّهَ خَبِيرٌ بِمَا يَصْنَعُونَ (30) </a:t>
            </a:r>
            <a:r>
              <a:rPr lang="en-US" sz="2400" b="1" spc="50" dirty="0">
                <a:ln w="0"/>
                <a:solidFill>
                  <a:schemeClr val="bg2"/>
                </a:solidFill>
                <a:effectLst>
                  <a:glow rad="101600">
                    <a:schemeClr val="accent5">
                      <a:satMod val="175000"/>
                      <a:alpha val="40000"/>
                    </a:schemeClr>
                  </a:glow>
                  <a:innerShdw blurRad="63500" dist="50800" dir="13500000">
                    <a:srgbClr val="000000">
                      <a:alpha val="50000"/>
                    </a:srgbClr>
                  </a:innerShdw>
                </a:effectLst>
                <a:cs typeface="2  Badr" panose="00000700000000000000" pitchFamily="2" charset="-78"/>
              </a:rPr>
              <a:t/>
            </a:r>
            <a:br>
              <a:rPr lang="en-US" sz="2400" b="1" spc="50" dirty="0">
                <a:ln w="0"/>
                <a:solidFill>
                  <a:schemeClr val="bg2"/>
                </a:solidFill>
                <a:effectLst>
                  <a:glow rad="101600">
                    <a:schemeClr val="accent5">
                      <a:satMod val="175000"/>
                      <a:alpha val="40000"/>
                    </a:schemeClr>
                  </a:glow>
                  <a:innerShdw blurRad="63500" dist="50800" dir="13500000">
                    <a:srgbClr val="000000">
                      <a:alpha val="50000"/>
                    </a:srgbClr>
                  </a:innerShdw>
                </a:effectLst>
                <a:cs typeface="2  Badr" panose="00000700000000000000" pitchFamily="2" charset="-78"/>
              </a:rPr>
            </a:br>
            <a:r>
              <a:rPr lang="ar-SA" sz="2400" b="1" spc="50" dirty="0">
                <a:ln w="0"/>
                <a:solidFill>
                  <a:schemeClr val="bg2"/>
                </a:solidFill>
                <a:effectLst>
                  <a:glow rad="101600">
                    <a:schemeClr val="accent5">
                      <a:satMod val="175000"/>
                      <a:alpha val="40000"/>
                    </a:schemeClr>
                  </a:glow>
                  <a:innerShdw blurRad="63500" dist="50800" dir="13500000">
                    <a:srgbClr val="000000">
                      <a:alpha val="50000"/>
                    </a:srgbClr>
                  </a:innerShdw>
                </a:effectLst>
                <a:cs typeface="2  Badr" panose="00000700000000000000" pitchFamily="2" charset="-78"/>
              </a:rPr>
              <a:t>وَقُل لِّلْمُؤْمِنَاتِ يَغْضُضْنَ مِنْ أَبْصَارِهِنَّ وَيَحْفَظْنَ فُرُوجَهُنَّ وَلاَ يُبْدِينَ زِينَتَهُنَّ إِلَّا مَا ظَهَرَ مِنْهَا وَلْيَضْرِبْنَ بِخُمُرِهِنَّ عَلَى‏ جُيُوبِهِنَّ وَلاَ يُبْدِينَ زِينَتَهُنَّ إِلَّا لِبُعُولَتِهِنَّ أَوْ آبَائِهِنَّ أَوْ آبَاءِ بُعُولَتِهِنَّ أَوْ أَبْنَائِهِنَّ أَوْ أَبْنَاءِ بُعُولَتِهِنَّ أَوْ إِخْوَانِهِنَّ أَوْ بَنِي إِخْوَانِهِنَّ أَوْ بَنِي أَخَوَاتِهِنَّ أَوْ نِسَائِهِنَّ أَوْ مَا مَلَكَتْ أَيْمَانُهُنَّ أَوِ التَّابِعِينَ غَيْرِ أُولِي الْإِرْبَةِ مِنَ الرِّجَالِ أَوِ الطِّفْلِ الَّذِينَ لَمْ يَظْهَرُوا عَلَى‏ عَوْرَاتِ النِّسَاءِ وَلاَ يَضْرِبْنَ بِأَرْجُلِهِنَّ لِيُعْلَمَ مَا يُخْفِينَ مِن زِينَتِهِنَّ وَتُوبُوا إِلَى اللَّهِ جَمِيعاً أَيُّهَا الْمُؤْمِنُونَ لَعَلَّكُمْ تُفْلِحُونَ (31) </a:t>
            </a:r>
            <a:r>
              <a:rPr lang="en-US" sz="2800" dirty="0">
                <a:solidFill>
                  <a:schemeClr val="bg1"/>
                </a:solidFill>
                <a:cs typeface="2  Badr" panose="00000700000000000000" pitchFamily="2" charset="-78"/>
              </a:rPr>
              <a:t/>
            </a:r>
            <a:br>
              <a:rPr lang="en-US" sz="2800" dirty="0">
                <a:solidFill>
                  <a:schemeClr val="bg1"/>
                </a:solidFill>
                <a:cs typeface="2  Badr" panose="00000700000000000000" pitchFamily="2" charset="-78"/>
              </a:rPr>
            </a:br>
            <a:endParaRPr lang="en-US" sz="2800" dirty="0">
              <a:solidFill>
                <a:schemeClr val="bg1"/>
              </a:solidFill>
              <a:cs typeface="2  Badr" panose="00000700000000000000" pitchFamily="2" charset="-78"/>
            </a:endParaRPr>
          </a:p>
        </p:txBody>
      </p:sp>
      <p:pic>
        <p:nvPicPr>
          <p:cNvPr id="12" na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497705" y="5446426"/>
            <a:ext cx="609600" cy="609600"/>
          </a:xfrm>
          <a:prstGeom prst="rect">
            <a:avLst/>
          </a:prstGeom>
        </p:spPr>
      </p:pic>
    </p:spTree>
    <p:extLst>
      <p:ext uri="{BB962C8B-B14F-4D97-AF65-F5344CB8AC3E}">
        <p14:creationId xmlns:p14="http://schemas.microsoft.com/office/powerpoint/2010/main" val="12887333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693"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rgbClr val="00FF00"/>
            </a:gs>
            <a:gs pos="0">
              <a:srgbClr val="FF330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2528" y="357847"/>
            <a:ext cx="8221294" cy="990600"/>
          </a:xfrm>
          <a:noFill/>
        </p:spPr>
        <p:txBody>
          <a:bodyPr>
            <a:normAutofit/>
          </a:bodyPr>
          <a:lstStyle/>
          <a:p>
            <a:pPr algn="r"/>
            <a:r>
              <a:rPr lang="fa-IR" sz="3200" b="1" dirty="0">
                <a:solidFill>
                  <a:srgbClr val="00B0F0"/>
                </a:solidFill>
                <a:latin typeface="Arial" panose="020B0604020202020204" pitchFamily="34" charset="0"/>
                <a:cs typeface="Arial" panose="020B0604020202020204" pitchFamily="34" charset="0"/>
              </a:rPr>
              <a:t>آیا در قران درباره ی حجاب دستور خاصی وجود دارد؟</a:t>
            </a:r>
          </a:p>
        </p:txBody>
      </p:sp>
      <p:sp>
        <p:nvSpPr>
          <p:cNvPr id="3" name="Content Placeholder 2"/>
          <p:cNvSpPr>
            <a:spLocks noGrp="1"/>
          </p:cNvSpPr>
          <p:nvPr>
            <p:ph idx="1"/>
          </p:nvPr>
        </p:nvSpPr>
        <p:spPr>
          <a:xfrm>
            <a:off x="886265" y="1348447"/>
            <a:ext cx="10635175" cy="4897608"/>
          </a:xfrm>
        </p:spPr>
        <p:txBody>
          <a:bodyPr>
            <a:normAutofit/>
          </a:bodyPr>
          <a:lstStyle/>
          <a:p>
            <a:pPr marL="0" indent="0">
              <a:buNone/>
            </a:pPr>
            <a:r>
              <a:rPr lang="fa-IR" sz="2800" b="1" dirty="0">
                <a:solidFill>
                  <a:schemeClr val="tx1"/>
                </a:solidFill>
                <a:latin typeface="Simplified Arabic" panose="02020603050405020304" pitchFamily="18" charset="-78"/>
                <a:cs typeface="Simplified Arabic" panose="02020603050405020304" pitchFamily="18" charset="-78"/>
              </a:rPr>
              <a:t>خداوند در قران وظایف خاص و روشنی  را برای مردان و زنان مشخص کرده است:</a:t>
            </a:r>
          </a:p>
          <a:p>
            <a:pPr marL="0" indent="0">
              <a:buNone/>
            </a:pPr>
            <a:r>
              <a:rPr lang="fa-IR" sz="2800" b="1" dirty="0">
                <a:solidFill>
                  <a:schemeClr val="tx1"/>
                </a:solidFill>
                <a:latin typeface="Simplified Arabic" panose="02020603050405020304" pitchFamily="18" charset="-78"/>
                <a:cs typeface="Simplified Arabic" panose="02020603050405020304" pitchFamily="18" charset="-78"/>
              </a:rPr>
              <a:t>الف)وظیفه ی مردان است که چشم خود را کنترل کنند و از نگاه به نامحرم خودداری کنند.</a:t>
            </a:r>
          </a:p>
          <a:p>
            <a:pPr marL="0" indent="0">
              <a:buNone/>
            </a:pPr>
            <a:r>
              <a:rPr lang="fa-IR" sz="2800" b="1" dirty="0">
                <a:solidFill>
                  <a:schemeClr val="tx1"/>
                </a:solidFill>
                <a:latin typeface="Simplified Arabic" panose="02020603050405020304" pitchFamily="18" charset="-78"/>
                <a:cs typeface="Simplified Arabic" panose="02020603050405020304" pitchFamily="18" charset="-78"/>
              </a:rPr>
              <a:t>ب)زنان </a:t>
            </a:r>
            <a:r>
              <a:rPr lang="fa-IR" sz="2800" b="1" dirty="0" smtClean="0">
                <a:solidFill>
                  <a:schemeClr val="tx1"/>
                </a:solidFill>
                <a:latin typeface="Simplified Arabic" panose="02020603050405020304" pitchFamily="18" charset="-78"/>
                <a:cs typeface="Simplified Arabic" panose="02020603050405020304" pitchFamily="18" charset="-78"/>
              </a:rPr>
              <a:t>مانند </a:t>
            </a:r>
            <a:r>
              <a:rPr lang="fa-IR" sz="2800" b="1" dirty="0">
                <a:solidFill>
                  <a:schemeClr val="tx1"/>
                </a:solidFill>
                <a:latin typeface="Simplified Arabic" panose="02020603050405020304" pitchFamily="18" charset="-78"/>
                <a:cs typeface="Simplified Arabic" panose="02020603050405020304" pitchFamily="18" charset="-78"/>
              </a:rPr>
              <a:t>مردان وظیفه دارند که از نگاه به نامحرم خودداری کنند و دامان خود را به گناه الوده نکنند.</a:t>
            </a:r>
          </a:p>
          <a:p>
            <a:pPr marL="0" indent="0">
              <a:buNone/>
            </a:pPr>
            <a:r>
              <a:rPr lang="fa-IR" sz="2800" b="1" dirty="0">
                <a:solidFill>
                  <a:schemeClr val="tx1"/>
                </a:solidFill>
                <a:latin typeface="Simplified Arabic" panose="02020603050405020304" pitchFamily="18" charset="-78"/>
                <a:cs typeface="Simplified Arabic" panose="02020603050405020304" pitchFamily="18" charset="-78"/>
              </a:rPr>
              <a:t>ج) استفاده از زیورآلات نباید به گونه ای باشد که توجه نامحرم را به خود جلب کند</a:t>
            </a:r>
            <a:r>
              <a:rPr lang="fa-IR" sz="2800" b="1" dirty="0" smtClean="0">
                <a:solidFill>
                  <a:schemeClr val="tx1"/>
                </a:solidFill>
                <a:latin typeface="Simplified Arabic" panose="02020603050405020304" pitchFamily="18" charset="-78"/>
                <a:cs typeface="Simplified Arabic" panose="02020603050405020304" pitchFamily="18" charset="-78"/>
              </a:rPr>
              <a:t>.</a:t>
            </a:r>
          </a:p>
          <a:p>
            <a:pPr marL="0" indent="0">
              <a:buNone/>
            </a:pPr>
            <a:r>
              <a:rPr lang="fa-IR" sz="2800" b="1" dirty="0" smtClean="0">
                <a:latin typeface="Simplified Arabic" panose="02020603050405020304" pitchFamily="18" charset="-78"/>
                <a:cs typeface="Simplified Arabic" panose="02020603050405020304" pitchFamily="18" charset="-78"/>
              </a:rPr>
              <a:t>د)زنان باید حجاب خود را به گونه ای تنظیم کنند که علاوه بر موی سر،گریبان و گردن آن ها هم بپوشاند. </a:t>
            </a:r>
            <a:endParaRPr lang="fa-IR" sz="28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512165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197" y="576776"/>
            <a:ext cx="10142805" cy="5556738"/>
          </a:xfrm>
        </p:spPr>
        <p:txBody>
          <a:bodyPr>
            <a:normAutofit/>
          </a:bodyPr>
          <a:lstStyle/>
          <a:p>
            <a:r>
              <a:rPr lang="fa-IR" sz="3200" dirty="0">
                <a:solidFill>
                  <a:schemeClr val="bg1"/>
                </a:solidFill>
              </a:rPr>
              <a:t>علاوه بر قران پیشوایان ما حدود حجاب را مشخص کرده اند.</a:t>
            </a:r>
          </a:p>
          <a:p>
            <a:r>
              <a:rPr lang="fa-IR" sz="3200" dirty="0">
                <a:solidFill>
                  <a:schemeClr val="bg1"/>
                </a:solidFill>
              </a:rPr>
              <a:t>مثلا امام کاظم(ع)در جواب برادرش که پرسید</a:t>
            </a:r>
            <a:r>
              <a:rPr lang="fa-IR" sz="3200" dirty="0">
                <a:solidFill>
                  <a:schemeClr val="bg1"/>
                </a:solidFill>
                <a:sym typeface="Wingdings" panose="05000000000000000000" pitchFamily="2" charset="2"/>
              </a:rPr>
              <a:t>: </a:t>
            </a:r>
            <a:r>
              <a:rPr lang="fa-IR" sz="3200" dirty="0">
                <a:solidFill>
                  <a:schemeClr val="tx1"/>
                </a:solidFill>
                <a:sym typeface="Wingdings" panose="05000000000000000000" pitchFamily="2" charset="2"/>
              </a:rPr>
              <a:t>((دیدن چه مقدار از زن نامحرم جایز است؟))</a:t>
            </a:r>
          </a:p>
          <a:p>
            <a:r>
              <a:rPr lang="fa-IR" sz="3200" dirty="0">
                <a:solidFill>
                  <a:srgbClr val="1D710F"/>
                </a:solidFill>
                <a:sym typeface="Wingdings" panose="05000000000000000000" pitchFamily="2" charset="2"/>
              </a:rPr>
              <a:t>فرمود:</a:t>
            </a:r>
            <a:r>
              <a:rPr lang="fa-IR" sz="3200" dirty="0">
                <a:solidFill>
                  <a:schemeClr val="bg1"/>
                </a:solidFill>
                <a:sym typeface="Wingdings" panose="05000000000000000000" pitchFamily="2" charset="2"/>
              </a:rPr>
              <a:t>چهره و دست تا مچ</a:t>
            </a:r>
          </a:p>
          <a:p>
            <a:pPr marL="0" indent="0">
              <a:buNone/>
            </a:pPr>
            <a:r>
              <a:rPr lang="fa-IR" sz="3200" dirty="0">
                <a:solidFill>
                  <a:schemeClr val="tx1"/>
                </a:solidFill>
              </a:rPr>
              <a:t>یکی از یاران امام صادق(ع)به نام فضیل بن یسار می گوید که از ایشان پرسیدم:ایا ساعد زن از قسمت هایی است که باید از نامحرم پوشیده شود؟</a:t>
            </a:r>
          </a:p>
          <a:p>
            <a:pPr marL="0" indent="0">
              <a:buNone/>
            </a:pPr>
            <a:r>
              <a:rPr lang="fa-IR" sz="3200" dirty="0">
                <a:solidFill>
                  <a:schemeClr val="bg1"/>
                </a:solidFill>
              </a:rPr>
              <a:t>فرمود:((بلی،انچه زیر روسری قرار می گیرد،نباید اشکار شود.همچنین از مچ تابالا باید پوشیده شود.)) </a:t>
            </a:r>
          </a:p>
        </p:txBody>
      </p:sp>
    </p:spTree>
    <p:extLst>
      <p:ext uri="{BB962C8B-B14F-4D97-AF65-F5344CB8AC3E}">
        <p14:creationId xmlns:p14="http://schemas.microsoft.com/office/powerpoint/2010/main" val="32110553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solidDmnd">
          <a:fgClr>
            <a:schemeClr val="bg1">
              <a:lumMod val="85000"/>
              <a:lumOff val="15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828" y="886265"/>
            <a:ext cx="10888393" cy="5584873"/>
          </a:xfrm>
          <a:solidFill>
            <a:schemeClr val="bg2">
              <a:lumMod val="60000"/>
              <a:lumOff val="40000"/>
            </a:schemeClr>
          </a:solidFill>
        </p:spPr>
        <p:txBody>
          <a:bodyPr>
            <a:normAutofit lnSpcReduction="10000"/>
          </a:bodyPr>
          <a:lstStyle/>
          <a:p>
            <a:pPr marL="0" indent="0">
              <a:buNone/>
            </a:pPr>
            <a:r>
              <a:rPr lang="fa-IR" sz="2800" b="1" dirty="0"/>
              <a:t>همچنین از قران در میابیم که :این گونه پوشش،زن را به عفاف و پاکی می شناساند و افراد بی بند و بار که اسیر هوس و هوی خود هستند،به خود اجازه ی تعرض به او را ندهند:</a:t>
            </a:r>
          </a:p>
          <a:p>
            <a:pPr marL="0" indent="0">
              <a:buNone/>
            </a:pPr>
            <a:endParaRPr lang="fa-IR" sz="2800" b="1" dirty="0"/>
          </a:p>
          <a:p>
            <a:pPr lvl="0">
              <a:buClr>
                <a:srgbClr val="5FCBEF"/>
              </a:buClr>
            </a:pPr>
            <a:r>
              <a:rPr lang="fa-IR" sz="3200" b="1" dirty="0">
                <a:solidFill>
                  <a:srgbClr val="7030A0"/>
                </a:solidFill>
                <a:latin typeface="Arabic Typesetting" panose="03020402040406030203" pitchFamily="66" charset="-78"/>
                <a:cs typeface="Arabic Typesetting" panose="03020402040406030203" pitchFamily="66" charset="-78"/>
              </a:rPr>
              <a:t>یَأَیهَا النَّبىُّ قُل لاَزْوَجِک وَ بَنَاتِک وَ نِساءِ الْمُؤْمِنِینَ یُدْنِینَ عَلَیهِنَّ مِن جَلَبِیبِهِنَّ ذَلِک أَدْنى أَن یُعْرَفْنَ فَلا یُؤْذَیْنَ (۵٩ احزاب) </a:t>
            </a:r>
            <a:endParaRPr lang="fa-IR" sz="2800" b="1" dirty="0"/>
          </a:p>
          <a:p>
            <a:pPr marL="0" indent="0">
              <a:buNone/>
            </a:pPr>
            <a:endParaRPr lang="fa-IR" sz="2800" b="1" dirty="0"/>
          </a:p>
          <a:p>
            <a:r>
              <a:rPr lang="fa-IR" sz="3200" b="1" dirty="0">
                <a:solidFill>
                  <a:srgbClr val="FF0000"/>
                </a:solidFill>
                <a:latin typeface="Arabic Typesetting" panose="03020402040406030203" pitchFamily="66" charset="-78"/>
                <a:cs typeface="Arabic Typesetting" panose="03020402040406030203" pitchFamily="66" charset="-78"/>
              </a:rPr>
              <a:t>ای پیامبر،به زنان و دخترانت و به زنان مومن بگو پوشش های خود را به خود نزدیک تر کنند،</a:t>
            </a:r>
          </a:p>
          <a:p>
            <a:r>
              <a:rPr lang="fa-IR" sz="3200" b="1" dirty="0">
                <a:solidFill>
                  <a:srgbClr val="FF0000"/>
                </a:solidFill>
                <a:latin typeface="Arabic Typesetting" panose="03020402040406030203" pitchFamily="66" charset="-78"/>
                <a:cs typeface="Arabic Typesetting" panose="03020402040406030203" pitchFamily="66" charset="-78"/>
              </a:rPr>
              <a:t>این برای آنکه به {عفاف}شناخته شوند و مورد آزار قرار نگیرند،بهتر است</a:t>
            </a:r>
            <a:r>
              <a:rPr lang="fa-IR" sz="2800" b="1" dirty="0">
                <a:solidFill>
                  <a:srgbClr val="FF0000"/>
                </a:solidFill>
                <a:latin typeface="Arabic Typesetting" panose="03020402040406030203" pitchFamily="66" charset="-78"/>
                <a:cs typeface="Arabic Typesetting" panose="03020402040406030203" pitchFamily="66" charset="-78"/>
              </a:rPr>
              <a:t>.</a:t>
            </a:r>
          </a:p>
          <a:p>
            <a:pPr marL="0" indent="0">
              <a:buNone/>
            </a:pPr>
            <a:endParaRPr lang="fa-IR" sz="2800" b="1" dirty="0"/>
          </a:p>
        </p:txBody>
      </p:sp>
    </p:spTree>
    <p:extLst>
      <p:ext uri="{BB962C8B-B14F-4D97-AF65-F5344CB8AC3E}">
        <p14:creationId xmlns:p14="http://schemas.microsoft.com/office/powerpoint/2010/main" val="16422327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1509" y="43376"/>
            <a:ext cx="7853490" cy="990600"/>
          </a:xfrm>
        </p:spPr>
        <p:txBody>
          <a:bodyPr>
            <a:normAutofit fontScale="90000"/>
          </a:bodyPr>
          <a:lstStyle/>
          <a:p>
            <a:r>
              <a:rPr lang="fa-IR" dirty="0" smtClean="0">
                <a:solidFill>
                  <a:schemeClr val="bg1"/>
                </a:solidFill>
              </a:rPr>
              <a:t>ایا اسلام نحوه و شکل پوشش را معین کرده است؟</a:t>
            </a:r>
            <a:br>
              <a:rPr lang="fa-IR" dirty="0" smtClean="0">
                <a:solidFill>
                  <a:schemeClr val="bg1"/>
                </a:solidFill>
              </a:rPr>
            </a:br>
            <a:endParaRPr lang="fa-IR" dirty="0">
              <a:solidFill>
                <a:schemeClr val="bg1"/>
              </a:solidFill>
            </a:endParaRPr>
          </a:p>
        </p:txBody>
      </p:sp>
      <p:sp>
        <p:nvSpPr>
          <p:cNvPr id="3" name="Content Placeholder 2"/>
          <p:cNvSpPr>
            <a:spLocks noGrp="1"/>
          </p:cNvSpPr>
          <p:nvPr>
            <p:ph idx="1"/>
          </p:nvPr>
        </p:nvSpPr>
        <p:spPr>
          <a:xfrm>
            <a:off x="309490" y="1033976"/>
            <a:ext cx="11254153" cy="5359791"/>
          </a:xfrm>
        </p:spPr>
        <p:txBody>
          <a:bodyPr>
            <a:normAutofit/>
          </a:bodyPr>
          <a:lstStyle/>
          <a:p>
            <a:pPr marL="0" indent="0">
              <a:buNone/>
            </a:pPr>
            <a:r>
              <a:rPr lang="fa-IR" sz="3200" b="1" dirty="0">
                <a:solidFill>
                  <a:srgbClr val="FF0000"/>
                </a:solidFill>
                <a:latin typeface="Arial" panose="020B0604020202020204" pitchFamily="34" charset="0"/>
                <a:cs typeface="Arial" panose="020B0604020202020204" pitchFamily="34" charset="0"/>
              </a:rPr>
              <a:t>میدانیم که امت اسلامی از اقوام و ملل گوناگونی با اداب و رسوم مختلفی تشکیل شده است که هر کدام پوشش ولباس مخصوص خود را دارند.</a:t>
            </a:r>
          </a:p>
          <a:p>
            <a:pPr marL="0" indent="0">
              <a:buNone/>
            </a:pPr>
            <a:r>
              <a:rPr lang="fa-IR" sz="3200" b="1" dirty="0">
                <a:solidFill>
                  <a:srgbClr val="FF0000"/>
                </a:solidFill>
                <a:latin typeface="Arial" panose="020B0604020202020204" pitchFamily="34" charset="0"/>
                <a:cs typeface="Arial" panose="020B0604020202020204" pitchFamily="34" charset="0"/>
              </a:rPr>
              <a:t>بنابراین چگونگی و نوع پوشش تا حدود زیادی تابع اداب و رسوم ملت ها و اقوام است.</a:t>
            </a:r>
          </a:p>
          <a:p>
            <a:pPr marL="0" indent="0">
              <a:buNone/>
            </a:pPr>
            <a:r>
              <a:rPr lang="fa-IR" sz="3200" b="1" dirty="0">
                <a:solidFill>
                  <a:srgbClr val="1D710F"/>
                </a:solidFill>
                <a:latin typeface="Arial" panose="020B0604020202020204" pitchFamily="34" charset="0"/>
                <a:cs typeface="Arial" panose="020B0604020202020204" pitchFamily="34" charset="0"/>
              </a:rPr>
              <a:t>اسلام،ضمن پذیرش این تنوع و گوناگونی،مردان را موظف کرده است لباسی بپوشند که وقار و احترام آنان حفظ شود و با ارزش های اخلاقی جامعه هماهنگ باشند.</a:t>
            </a:r>
          </a:p>
          <a:p>
            <a:pPr marL="0" indent="0">
              <a:buNone/>
            </a:pPr>
            <a:r>
              <a:rPr lang="fa-IR" sz="3200" b="1" dirty="0">
                <a:solidFill>
                  <a:srgbClr val="1D710F"/>
                </a:solidFill>
                <a:latin typeface="Arial" panose="020B0604020202020204" pitchFamily="34" charset="0"/>
                <a:cs typeface="Arial" panose="020B0604020202020204" pitchFamily="34" charset="0"/>
              </a:rPr>
              <a:t>بنابراین پوشیدن لباسی که آنان را نزد مردم انگشت نما یا وسیله ی جلب زنان نامحرم کند حرام است.</a:t>
            </a:r>
          </a:p>
        </p:txBody>
      </p:sp>
    </p:spTree>
    <p:extLst>
      <p:ext uri="{BB962C8B-B14F-4D97-AF65-F5344CB8AC3E}">
        <p14:creationId xmlns:p14="http://schemas.microsoft.com/office/powerpoint/2010/main" val="3484651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978" y="886265"/>
            <a:ext cx="9777047" cy="5486399"/>
          </a:xfrm>
        </p:spPr>
        <p:txBody>
          <a:bodyPr>
            <a:normAutofit fontScale="85000" lnSpcReduction="20000"/>
          </a:bodyPr>
          <a:lstStyle/>
          <a:p>
            <a:pPr marL="0" indent="0">
              <a:buNone/>
            </a:pPr>
            <a:r>
              <a:rPr lang="fa-IR" sz="4400" b="1"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زنان نیز موظف اند که دو شرط زیر را رعایت کنند.</a:t>
            </a:r>
          </a:p>
          <a:p>
            <a:pPr marL="0" indent="0">
              <a:buNone/>
            </a:pPr>
            <a:r>
              <a:rPr lang="fa-IR" sz="44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1-تمام بدن خود را،به جز صورت و دست ها تا مچ،از نامحرم بپوشانند.</a:t>
            </a:r>
          </a:p>
          <a:p>
            <a:pPr marL="0" indent="0">
              <a:buNone/>
            </a:pPr>
            <a:r>
              <a:rPr lang="fa-IR" sz="44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2-پوشش آنان نباید چسب ناک وتحریک کننده باشد.</a:t>
            </a:r>
          </a:p>
          <a:p>
            <a:pPr marL="0" indent="0">
              <a:buNone/>
            </a:pPr>
            <a:r>
              <a:rPr lang="fa-IR" sz="4400" b="1" dirty="0">
                <a:solidFill>
                  <a:srgbClr val="FF99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از این رو استفاده از ((</a:t>
            </a:r>
            <a:r>
              <a:rPr lang="fa-IR" sz="4400" b="1" dirty="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چادر</a:t>
            </a:r>
            <a:r>
              <a:rPr lang="fa-IR" sz="4400" b="1" dirty="0">
                <a:solidFill>
                  <a:srgbClr val="FF99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که دو شرط را به طور کامل دارد و سبب حفظ بیش تر کرامت و منزلت زن می شود و توجه نامحرم را به حداقل می رساند،اولویت دارد.</a:t>
            </a:r>
          </a:p>
        </p:txBody>
      </p:sp>
    </p:spTree>
    <p:extLst>
      <p:ext uri="{BB962C8B-B14F-4D97-AF65-F5344CB8AC3E}">
        <p14:creationId xmlns:p14="http://schemas.microsoft.com/office/powerpoint/2010/main" val="23442723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r="-1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2707" y="584168"/>
            <a:ext cx="10452295" cy="990600"/>
          </a:xfrm>
        </p:spPr>
        <p:txBody>
          <a:bodyPr>
            <a:noAutofit/>
          </a:bodyPr>
          <a:lstStyle/>
          <a:p>
            <a:r>
              <a:rPr lang="fa-IR"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ایا حجاب زنان،موجب سلب ازادی و کاهش حضور انان در جامعه می شود؟</a:t>
            </a:r>
            <a:endParaRPr lang="fa-I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62707" y="2560320"/>
            <a:ext cx="10522633" cy="4149968"/>
          </a:xfrm>
        </p:spPr>
        <p:txBody>
          <a:bodyPr>
            <a:normAutofit/>
          </a:bodyPr>
          <a:lstStyle/>
          <a:p>
            <a:pPr marL="0" indent="0">
              <a:buNone/>
            </a:pPr>
            <a:endParaRPr lang="fa-IR" sz="2800" b="1" dirty="0" smtClean="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fa-IR" sz="2800" b="1" dirty="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fa-IR" sz="2800" b="1" dirty="0" smtClean="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اولا </a:t>
            </a:r>
            <a:r>
              <a:rPr lang="fa-IR" sz="2800" b="1" dirty="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خداوند دستور حجاب را برای زمان حضور زن در اجتماع و مواجهه با نامحرم داده است نه برای داخل خانه زیرا پوشش زن در هنگام حضور در اجتماع مشخص می شود. این حکم نه تنها سبب کاهش حضور زن در اجتماع نمی شود بلکه باعث حضوری ایمن در مقابل نگاه نا اهلان می شود.</a:t>
            </a:r>
          </a:p>
          <a:p>
            <a:pPr marL="0" indent="0">
              <a:buNone/>
            </a:pPr>
            <a:endParaRPr lang="fa-IR" sz="2800" b="1" dirty="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0097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604</TotalTime>
  <Words>1478</Words>
  <Application>Microsoft Office PowerPoint</Application>
  <PresentationFormat>Widescreen</PresentationFormat>
  <Paragraphs>98</Paragraphs>
  <Slides>20</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2  Badr</vt:lpstr>
      <vt:lpstr>Aldhabi</vt:lpstr>
      <vt:lpstr>Arabic Typesetting</vt:lpstr>
      <vt:lpstr>Arial</vt:lpstr>
      <vt:lpstr>Century Gothic</vt:lpstr>
      <vt:lpstr>Simplified Arabic</vt:lpstr>
      <vt:lpstr>Times New Roman</vt:lpstr>
      <vt:lpstr>Wingdings</vt:lpstr>
      <vt:lpstr>Wingdings 3</vt:lpstr>
      <vt:lpstr>Ion</vt:lpstr>
      <vt:lpstr>بسم الله الرحمن الرحیم</vt:lpstr>
      <vt:lpstr>درس دوازدهم      زیبایی پوشیدگی</vt:lpstr>
      <vt:lpstr>قُل لِّلْمُؤْمِنِينَ يُغُضُّوا مِنْ ابْصَارِهِمْ وَيَحْفَظُوا فُرُوجَهُمْ ذلِكَ أَزْكَى‏ لَهُمْ إِنَّ اللَّهَ خَبِيرٌ بِمَا يَصْنَعُونَ (30)  وَقُل لِّلْمُؤْمِنَاتِ يَغْضُضْنَ مِنْ أَبْصَارِهِنَّ وَيَحْفَظْنَ فُرُوجَهُنَّ وَلاَ يُبْدِينَ زِينَتَهُنَّ إِلَّا مَا ظَهَرَ مِنْهَا وَلْيَضْرِبْنَ بِخُمُرِهِنَّ عَلَى‏ جُيُوبِهِنَّ وَلاَ يُبْدِينَ زِينَتَهُنَّ إِلَّا لِبُعُولَتِهِنَّ أَوْ آبَائِهِنَّ أَوْ آبَاءِ بُعُولَتِهِنَّ أَوْ أَبْنَائِهِنَّ أَوْ أَبْنَاءِ بُعُولَتِهِنَّ أَوْ إِخْوَانِهِنَّ أَوْ بَنِي إِخْوَانِهِنَّ أَوْ بَنِي أَخَوَاتِهِنَّ أَوْ نِسَائِهِنَّ أَوْ مَا مَلَكَتْ أَيْمَانُهُنَّ أَوِ التَّابِعِينَ غَيْرِ أُولِي الْإِرْبَةِ مِنَ الرِّجَالِ أَوِ الطِّفْلِ الَّذِينَ لَمْ يَظْهَرُوا عَلَى‏ عَوْرَاتِ النِّسَاءِ وَلاَ يَضْرِبْنَ بِأَرْجُلِهِنَّ لِيُعْلَمَ مَا يُخْفِينَ مِن زِينَتِهِنَّ وَتُوبُوا إِلَى اللَّهِ جَمِيعاً أَيُّهَا الْمُؤْمِنُونَ لَعَلَّكُمْ تُفْلِحُونَ (31)  </vt:lpstr>
      <vt:lpstr>آیا در قران درباره ی حجاب دستور خاصی وجود دارد؟</vt:lpstr>
      <vt:lpstr>PowerPoint Presentation</vt:lpstr>
      <vt:lpstr>PowerPoint Presentation</vt:lpstr>
      <vt:lpstr>ایا اسلام نحوه و شکل پوشش را معین کرده است؟ </vt:lpstr>
      <vt:lpstr>PowerPoint Presentation</vt:lpstr>
      <vt:lpstr>ایا حجاب زنان،موجب سلب ازادی و کاهش حضور انان در جامعه می شود؟</vt:lpstr>
      <vt:lpstr>PowerPoint Presentation</vt:lpstr>
      <vt:lpstr>آیا حجاب اختصاص به ما مسلمانان دارد؟</vt:lpstr>
      <vt:lpstr>PowerPoint Presentation</vt:lpstr>
      <vt:lpstr>چه لذتی دارد....</vt:lpstr>
      <vt:lpstr>اندیشه و تحقیق</vt:lpstr>
      <vt:lpstr>سوالات</vt:lpstr>
      <vt:lpstr>PowerPoint Presentation</vt:lpstr>
      <vt:lpstr>PowerPoint Presentation</vt:lpstr>
      <vt:lpstr>PowerPoint Presentation</vt:lpstr>
      <vt:lpstr>تهیه کنندگان:</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F.S.SH</dc:creator>
  <cp:lastModifiedBy>negar ghadimi</cp:lastModifiedBy>
  <cp:revision>43</cp:revision>
  <dcterms:created xsi:type="dcterms:W3CDTF">2017-04-20T04:37:35Z</dcterms:created>
  <dcterms:modified xsi:type="dcterms:W3CDTF">2021-08-18T08:32:03Z</dcterms:modified>
</cp:coreProperties>
</file>