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76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480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58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152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34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86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56266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058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842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061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653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44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332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983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775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564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C65B5-2C96-498B-8638-5F79BCF44340}" type="datetimeFigureOut">
              <a:rPr lang="fa-IR" smtClean="0"/>
              <a:pPr/>
              <a:t>09/15/1440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39718F-53BF-443B-B497-F121325031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43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764704"/>
            <a:ext cx="5826719" cy="4752528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علوم و فنون ادبی </a:t>
            </a:r>
            <a:b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</a:br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1</a:t>
            </a:r>
            <a:b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</a:br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کاری از خانم سخاوتی</a:t>
            </a:r>
            <a:b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</a:br>
            <a:r>
              <a:rPr lang="fa-IR" sz="40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/>
            </a:r>
            <a:br>
              <a:rPr lang="fa-IR" sz="4000" dirty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</a:br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دبیر ادبیات مدرسه صهبای صفا </a:t>
            </a:r>
            <a:r>
              <a:rPr lang="fa-IR" sz="4000" dirty="0" smtClean="0"/>
              <a:t/>
            </a:r>
            <a:br>
              <a:rPr lang="fa-IR" sz="4000" dirty="0" smtClean="0"/>
            </a:br>
            <a:endParaRPr lang="fa-I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تفاوت ادبیات و زبان در چیست؟(تفاوت در هدف)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 هدف زبان: ایجاد ارتباط و پیام رسانی است.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ب- هدف ادبیّات:زیبایی آفرینی است.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ج- </a:t>
            </a:r>
            <a:r>
              <a:rPr lang="fa-IR" sz="4000" b="1" dirty="0" smtClean="0">
                <a:cs typeface="B Nazanin" panose="00000400000000000000" pitchFamily="2" charset="-78"/>
              </a:rPr>
              <a:t>در منطق زبان واژگان معنی قراردادی و روشنی دارند.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د- درادبیّات با توجّه به خیال،منطق معنایی زبان را درهم ریخته می شود. 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 ویژگی سخن رسا و بلیغ چیست؟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 فصاحت   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  ب- بلاغت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فصاحت: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در لغت به معنی روشنی و درستی کلمه و کلام .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در اصطلاح بیانِ مقصود با الفاظی روشن و روان به طوری که معنی آن به آسانی فهمیده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بلاغت: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در لغت به معنی رسایی سخن ،چیره زبانی و شیوا سخنی.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در </a:t>
            </a:r>
            <a:r>
              <a:rPr lang="fa-IR" sz="4000" b="1" dirty="0" smtClean="0">
                <a:cs typeface="B Nazanin" panose="00000400000000000000" pitchFamily="2" charset="-78"/>
              </a:rPr>
              <a:t>اصطلاح،سخن گفتن به اقتضای حال شنونده و جایگاه یا مطابقت سخن با موقعیت و شرایط.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بلاغت یادآور این ضرب المثل و بیت است که :</a:t>
            </a:r>
          </a:p>
          <a:p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هرسخن جایی و هر نکته مکانی دارد.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چون که با کودک سروکارت فُتاد / هم زبان کودکی باید گُشاد</a:t>
            </a:r>
          </a:p>
          <a:p>
            <a:r>
              <a:rPr lang="fa-IR" sz="4000" b="1" dirty="0" smtClean="0">
                <a:cs typeface="B Nazanin" panose="00000400000000000000" pitchFamily="2" charset="-78"/>
              </a:rPr>
              <a:t>                                                            «مولوی»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تفاوت فصاحت و بلاغت: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 فصاحت به چگونگی واژگان بازمی گردد ولی بلاغت هم به فصاحت توجّه دارد و هم به معنی و محتوای کلام .</a:t>
            </a:r>
          </a:p>
          <a:p>
            <a:endParaRPr lang="fa-IR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ب- </a:t>
            </a:r>
            <a:r>
              <a:rPr lang="fa-IR" sz="4000" b="1" dirty="0" smtClean="0">
                <a:cs typeface="B Nazanin" panose="00000400000000000000" pitchFamily="2" charset="-78"/>
              </a:rPr>
              <a:t>فصاحت جنبه ی ظاهری الفاظ و کلام است ولی بلاغت به جنبه های معنوی و محتوایی کلام مرتبط می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شاخه های علم بلاغت: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الف-بدیع :مشتمل بر:</a:t>
            </a:r>
          </a:p>
          <a:p>
            <a:pPr>
              <a:buFontTx/>
              <a:buChar char="-"/>
            </a:pPr>
            <a:r>
              <a:rPr lang="fa-IR" sz="4000" b="1" dirty="0" smtClean="0">
                <a:cs typeface="B Nazanin" panose="00000400000000000000" pitchFamily="2" charset="-78"/>
              </a:rPr>
              <a:t>(آرایه ها ی لفظی) مانند: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                  (سجع،جناس،اشتقاق،موازنه،ترصیع،ذوقافیتین و...)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 </a:t>
            </a:r>
          </a:p>
          <a:p>
            <a:pPr>
              <a:buFontTx/>
              <a:buChar char="-"/>
            </a:pPr>
            <a:r>
              <a:rPr lang="fa-IR" sz="4000" b="1" dirty="0" smtClean="0">
                <a:cs typeface="B Nazanin" panose="00000400000000000000" pitchFamily="2" charset="-78"/>
              </a:rPr>
              <a:t>(آرایه های معنوی) مانند:</a:t>
            </a:r>
          </a:p>
          <a:p>
            <a:pPr>
              <a:buFontTx/>
              <a:buChar char="-"/>
            </a:pPr>
            <a:r>
              <a:rPr lang="fa-IR" sz="4000" b="1" dirty="0" smtClean="0">
                <a:cs typeface="B Nazanin" panose="00000400000000000000" pitchFamily="2" charset="-78"/>
              </a:rPr>
              <a:t>     (حسن تعلیل،تضاد،پارادکس،تناسب،ایهام،لف ونشر،مثل و...)    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ب-  بیان :مشتمل بر: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 </a:t>
            </a:r>
            <a:r>
              <a:rPr lang="fa-IR" sz="4000" b="1" dirty="0" smtClean="0">
                <a:cs typeface="B Nazanin" panose="00000400000000000000" pitchFamily="2" charset="-78"/>
              </a:rPr>
              <a:t>                  </a:t>
            </a:r>
            <a:r>
              <a:rPr lang="fa-IR" sz="4000" b="1" dirty="0" smtClean="0">
                <a:cs typeface="B Nazanin" panose="00000400000000000000" pitchFamily="2" charset="-78"/>
              </a:rPr>
              <a:t>(تشبیه،استعاره،کنایه،مجاز)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ج- معانی:مشتمل بر:</a:t>
            </a:r>
          </a:p>
          <a:p>
            <a:endParaRPr lang="en-US" sz="4000" b="1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( جمله های خبری،استفهام،آرزو،امر،نهی،ندا،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عاطفی،قصروحصر،ایجاز،اطناب،مساوات، و..)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دوم : بررسی و طبقه بندی آثار: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fa-IR" sz="6400" b="1" dirty="0" smtClean="0">
                <a:cs typeface="B Nazanin" panose="00000400000000000000" pitchFamily="2" charset="-78"/>
              </a:rPr>
              <a:t>یکــی از آسـان تــرین و کاربــردی تــرین شیـوه هــای بـررسـی و </a:t>
            </a:r>
          </a:p>
          <a:p>
            <a:pPr algn="just">
              <a:buNone/>
            </a:pPr>
            <a:r>
              <a:rPr lang="fa-IR" sz="6400" b="1" dirty="0" smtClean="0">
                <a:cs typeface="B Nazanin" panose="00000400000000000000" pitchFamily="2" charset="-78"/>
              </a:rPr>
              <a:t>طبقه بندی آثار ادبی این است که متن را در سه قلمرو زیر بررسی شود.</a:t>
            </a:r>
            <a:endParaRPr lang="en-US" sz="6400" dirty="0" smtClean="0">
              <a:cs typeface="B Nazanin" panose="00000400000000000000" pitchFamily="2" charset="-78"/>
            </a:endParaRPr>
          </a:p>
          <a:p>
            <a:r>
              <a:rPr lang="fa-IR" sz="6400" b="1" dirty="0" smtClean="0">
                <a:cs typeface="B Nazanin" panose="00000400000000000000" pitchFamily="2" charset="-78"/>
              </a:rPr>
              <a:t>الف- قلمرو زبانی  </a:t>
            </a:r>
          </a:p>
          <a:p>
            <a:pPr>
              <a:buNone/>
            </a:pPr>
            <a:r>
              <a:rPr lang="fa-IR" sz="6400" b="1" dirty="0" smtClean="0">
                <a:cs typeface="B Nazanin" panose="00000400000000000000" pitchFamily="2" charset="-78"/>
              </a:rPr>
              <a:t>  </a:t>
            </a:r>
            <a:endParaRPr lang="en-US" sz="6400" dirty="0" smtClean="0">
              <a:cs typeface="B Nazanin" panose="00000400000000000000" pitchFamily="2" charset="-78"/>
            </a:endParaRPr>
          </a:p>
          <a:p>
            <a:r>
              <a:rPr lang="fa-IR" sz="6400" b="1" dirty="0" smtClean="0">
                <a:cs typeface="B Nazanin" panose="00000400000000000000" pitchFamily="2" charset="-78"/>
              </a:rPr>
              <a:t>ب- قلمرو ادبی </a:t>
            </a:r>
          </a:p>
          <a:p>
            <a:pPr>
              <a:buNone/>
            </a:pPr>
            <a:endParaRPr lang="en-US" sz="6400" dirty="0" smtClean="0">
              <a:cs typeface="B Nazanin" panose="00000400000000000000" pitchFamily="2" charset="-78"/>
            </a:endParaRPr>
          </a:p>
          <a:p>
            <a:r>
              <a:rPr lang="fa-IR" sz="6400" b="1" dirty="0" smtClean="0">
                <a:cs typeface="B Nazanin" panose="00000400000000000000" pitchFamily="2" charset="-78"/>
              </a:rPr>
              <a:t>ج - قلمرو فکری</a:t>
            </a:r>
            <a:endParaRPr lang="en-US" sz="64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400" dirty="0">
                <a:cs typeface="B Nazanin" panose="00000400000000000000" pitchFamily="2" charset="-78"/>
              </a:rPr>
              <a:t>(فصل یکم) کلیّات </a:t>
            </a:r>
            <a:br>
              <a:rPr lang="fa-IR" sz="4400" dirty="0">
                <a:cs typeface="B Nazanin" panose="00000400000000000000" pitchFamily="2" charset="-78"/>
              </a:rPr>
            </a:br>
            <a:r>
              <a:rPr lang="fa-IR" sz="4400" dirty="0">
                <a:cs typeface="B Nazanin" panose="00000400000000000000" pitchFamily="2" charset="-78"/>
              </a:rPr>
              <a:t>درس اوّل:</a:t>
            </a:r>
            <a:br>
              <a:rPr lang="fa-IR" sz="4400" dirty="0">
                <a:cs typeface="B Nazanin" panose="00000400000000000000" pitchFamily="2" charset="-78"/>
              </a:rPr>
            </a:br>
            <a:r>
              <a:rPr lang="fa-IR" sz="4400" dirty="0">
                <a:cs typeface="B Nazanin" panose="00000400000000000000" pitchFamily="2" charset="-78"/>
              </a:rPr>
              <a:t>مبانی علوم و فنون ادبی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/>
          </a:bodyPr>
          <a:lstStyle/>
          <a:p>
            <a:r>
              <a:rPr lang="fa-IR" sz="2400" i="1" u="sng" dirty="0" smtClean="0">
                <a:cs typeface="B Nazanin" panose="00000400000000000000" pitchFamily="2" charset="-78"/>
              </a:rPr>
              <a:t>متن </a:t>
            </a:r>
            <a:r>
              <a:rPr lang="fa-IR" sz="2400" i="1" u="sng" dirty="0">
                <a:cs typeface="B Nazanin" panose="00000400000000000000" pitchFamily="2" charset="-78"/>
              </a:rPr>
              <a:t>چیست؟ </a:t>
            </a:r>
            <a:endParaRPr lang="fa-IR" sz="2400" i="1" u="sng" dirty="0" smtClean="0">
              <a:cs typeface="B Nazanin" panose="00000400000000000000" pitchFamily="2" charset="-78"/>
            </a:endParaRPr>
          </a:p>
          <a:p>
            <a:endParaRPr lang="fa-IR" b="1" dirty="0" smtClean="0"/>
          </a:p>
          <a:p>
            <a:r>
              <a:rPr lang="fa-IR" sz="2800" b="1" dirty="0" smtClean="0">
                <a:cs typeface="B Nazanin" panose="00000400000000000000" pitchFamily="2" charset="-78"/>
              </a:rPr>
              <a:t>هرچیزی </a:t>
            </a:r>
            <a:r>
              <a:rPr lang="fa-IR" sz="2800" b="1" dirty="0">
                <a:cs typeface="B Nazanin" panose="00000400000000000000" pitchFamily="2" charset="-78"/>
              </a:rPr>
              <a:t>که ذهن ما را به پویایی درمی آورد. صدایی که می شنویم،بویی که حس می کنیم،رویدادی که می بینیم،مزه ای که می چشیم و چیزی که لمس می کنیم هرکدام متن به شمار می آیند</a:t>
            </a:r>
            <a:r>
              <a:rPr lang="fa-IR" sz="2800" b="1" dirty="0" smtClean="0">
                <a:cs typeface="B Nazanin" panose="00000400000000000000" pitchFamily="2" charset="-78"/>
              </a:rPr>
              <a:t>.</a:t>
            </a:r>
          </a:p>
          <a:p>
            <a:endParaRPr lang="fa-IR" sz="2800" b="1" dirty="0">
              <a:cs typeface="B Nazanin" panose="00000400000000000000" pitchFamily="2" charset="-78"/>
            </a:endParaRPr>
          </a:p>
          <a:p>
            <a:r>
              <a:rPr lang="fa-IR" sz="2800" b="1" dirty="0">
                <a:cs typeface="B Nazanin" panose="00000400000000000000" pitchFamily="2" charset="-78"/>
              </a:rPr>
              <a:t>«متن» به برونه ی زبان گفته می شود که ذهن مخاطب را به پویایی و تحرّک وامی دارد.متن و تعریف آن ریشه در مباحث فلسفی دارد.</a:t>
            </a:r>
            <a:endParaRPr lang="en-US" sz="2800" dirty="0">
              <a:cs typeface="B Nazanin" panose="00000400000000000000" pitchFamily="2" charset="-78"/>
            </a:endParaRPr>
          </a:p>
          <a:p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82246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قلمرو زبانی:مشتمل بر: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752528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r>
              <a:rPr lang="fa-IR" sz="3900" b="1" dirty="0" smtClean="0">
                <a:cs typeface="B Nazanin" panose="00000400000000000000" pitchFamily="2" charset="-78"/>
              </a:rPr>
              <a:t>الف- سطح واژگانی(بررسی واژگان از نظر فارسی و غیر فارسی بودن_ ساختمان کلمات _ روابط معنایی _ درستی و نادرستی الفاظ و... </a:t>
            </a:r>
            <a:r>
              <a:rPr lang="fa-IR" sz="3900" b="1" dirty="0" smtClean="0">
                <a:cs typeface="B Nazanin" panose="00000400000000000000" pitchFamily="2" charset="-78"/>
              </a:rPr>
              <a:t>)</a:t>
            </a:r>
          </a:p>
          <a:p>
            <a:endParaRPr lang="fa-IR" sz="3900" b="1" dirty="0" smtClean="0">
              <a:cs typeface="B Nazanin" panose="00000400000000000000" pitchFamily="2" charset="-78"/>
            </a:endParaRPr>
          </a:p>
          <a:p>
            <a:r>
              <a:rPr lang="fa-IR" sz="3900" b="1" dirty="0" smtClean="0">
                <a:cs typeface="B Nazanin" panose="00000400000000000000" pitchFamily="2" charset="-78"/>
              </a:rPr>
              <a:t>ب- </a:t>
            </a:r>
            <a:r>
              <a:rPr lang="fa-IR" sz="3900" b="1" dirty="0" smtClean="0">
                <a:cs typeface="B Nazanin" panose="00000400000000000000" pitchFamily="2" charset="-78"/>
              </a:rPr>
              <a:t>سطح دستوری(قواعد دستوری_ دستورتاریخی_ کوتاهی وبلندی جمله ها _ انواع جمله ها و...)</a:t>
            </a:r>
            <a:endParaRPr lang="en-US" sz="39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قلمرو ادبی:مشتمل بر: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a-IR" dirty="0" smtClean="0"/>
          </a:p>
          <a:p>
            <a:r>
              <a:rPr lang="fa-IR" sz="3200" b="1" dirty="0" smtClean="0">
                <a:cs typeface="B Nazanin" panose="00000400000000000000" pitchFamily="2" charset="-78"/>
              </a:rPr>
              <a:t>الف- سطح آوایی یا موسیقایی(قافیه- ردیف- آرایه های لفظی و تناسبهای آوایی مانند واج آرایی- واژه آرایی- سجع و جناس و...)</a:t>
            </a:r>
          </a:p>
          <a:p>
            <a:endParaRPr lang="en-US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ب-سطح بیان(بررسی تشبیه- استعاره- مجاز- کنایه و...)</a:t>
            </a:r>
          </a:p>
          <a:p>
            <a:endParaRPr lang="en-US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ج-سطح بدیع معنوی(بررسی تضاد- ایهام – تناسب و ...)</a:t>
            </a:r>
            <a:endParaRPr lang="en-US" sz="32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قلمرو فکری:</a:t>
            </a: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منظور بیان اندیشه و فکرحاکم برمتن است.تعیین رنگ و بوی فکری و حال و هوای مسلّط برمتن.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مصادیقی برای قلمرو فکری: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عینی،ذهنی    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شادی گرا،غم گرا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خردگرا،عشق گرا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جبرگرا،اختیارگرا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عرفانی،طبیعت گرا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خوش بینی،بدبینی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فلسفی،روان شناختی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محلّی وبومی ،میهنی وجهانی</a:t>
            </a:r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dirty="0" smtClean="0"/>
              <a:t>و...</a:t>
            </a:r>
            <a:endParaRPr lang="fa-IR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انواع ادبی: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600" b="1" dirty="0" smtClean="0">
                <a:cs typeface="B Nazanin" panose="00000400000000000000" pitchFamily="2" charset="-78"/>
              </a:rPr>
              <a:t>قدیمی ترین طبقه بندی انواع ادبی در یونان باستان بوده است که عبارتند از:</a:t>
            </a:r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الف- حماسی      </a:t>
            </a:r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ب- غـنایـی     </a:t>
            </a:r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ج- تعـلیمی    </a:t>
            </a:r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د- نمایشی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تقسیم بندی آثار ادبی از دو دیدگاه کلّی: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sz="3200" b="1" dirty="0" smtClean="0">
                <a:cs typeface="B Nazanin" panose="00000400000000000000" pitchFamily="2" charset="-78"/>
              </a:rPr>
              <a:t>الف- براساس محتوا و موضوع:</a:t>
            </a:r>
          </a:p>
          <a:p>
            <a:pPr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                     (شعر،داستان،نمایشنامه،قطعه ی ادبی و...)</a:t>
            </a:r>
          </a:p>
          <a:p>
            <a:endParaRPr lang="en-US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ب- براساس ساختمان و شکل:</a:t>
            </a:r>
          </a:p>
          <a:p>
            <a:pPr>
              <a:buNone/>
            </a:pPr>
            <a:r>
              <a:rPr lang="fa-IR" sz="3200" b="1" dirty="0" smtClean="0">
                <a:cs typeface="B Nazanin" panose="00000400000000000000" pitchFamily="2" charset="-78"/>
              </a:rPr>
              <a:t>(قصیده،غزل،قطعه،مثنوی،رباعی،دوبیتی،مسمط،مستزاد،ترکیب بند،ترجیع بند،تک بیتی،شعرنو،شعرسپید،موج و...)</a:t>
            </a:r>
            <a:endParaRPr lang="en-US" sz="32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سوم:کالبدشکافی متن1(شعر)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 شعر  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  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ب- نثر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منظور از کالبدشکافی چیست؟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بررسی پیکروکالبد شعر یا نثر به منظور شناخت عناصر و سازه های آن،کالبدشکافی گفته می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مراحل کالبدشکافی: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sz="3500" b="1" dirty="0" smtClean="0">
                <a:cs typeface="B Nazanin" panose="00000400000000000000" pitchFamily="2" charset="-78"/>
              </a:rPr>
              <a:t>الف- خوانش درست متن</a:t>
            </a:r>
            <a:endParaRPr lang="en-US" sz="3500" dirty="0" smtClean="0">
              <a:cs typeface="B Nazanin" panose="00000400000000000000" pitchFamily="2" charset="-78"/>
            </a:endParaRPr>
          </a:p>
          <a:p>
            <a:r>
              <a:rPr lang="fa-IR" sz="3500" b="1" dirty="0" smtClean="0">
                <a:cs typeface="B Nazanin" panose="00000400000000000000" pitchFamily="2" charset="-78"/>
              </a:rPr>
              <a:t>ب- شناسایی واستخراج نکات زبانی</a:t>
            </a:r>
            <a:endParaRPr lang="en-US" sz="3500" dirty="0" smtClean="0">
              <a:cs typeface="B Nazanin" panose="00000400000000000000" pitchFamily="2" charset="-78"/>
            </a:endParaRPr>
          </a:p>
          <a:p>
            <a:r>
              <a:rPr lang="fa-IR" sz="3500" b="1" dirty="0" smtClean="0">
                <a:cs typeface="B Nazanin" panose="00000400000000000000" pitchFamily="2" charset="-78"/>
              </a:rPr>
              <a:t>ج- شناسایی واستخراج نکات ادبی</a:t>
            </a:r>
            <a:endParaRPr lang="en-US" sz="3500" dirty="0" smtClean="0">
              <a:cs typeface="B Nazanin" panose="00000400000000000000" pitchFamily="2" charset="-78"/>
            </a:endParaRPr>
          </a:p>
          <a:p>
            <a:r>
              <a:rPr lang="fa-IR" sz="3500" b="1" dirty="0" smtClean="0">
                <a:cs typeface="B Nazanin" panose="00000400000000000000" pitchFamily="2" charset="-78"/>
              </a:rPr>
              <a:t>د- شناسایی واستخراج نکات فکری </a:t>
            </a:r>
            <a:endParaRPr lang="en-US" sz="3500" dirty="0" smtClean="0">
              <a:cs typeface="B Nazanin" panose="00000400000000000000" pitchFamily="2" charset="-78"/>
            </a:endParaRPr>
          </a:p>
          <a:p>
            <a:r>
              <a:rPr lang="fa-IR" sz="3500" b="1" dirty="0" smtClean="0">
                <a:cs typeface="B Nazanin" panose="00000400000000000000" pitchFamily="2" charset="-78"/>
              </a:rPr>
              <a:t>ه- نتیجه گیری و تعیین نوع ادبی متن یا اثر</a:t>
            </a:r>
            <a:endParaRPr lang="en-US" sz="35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خوانش درست متن: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536504"/>
          </a:xfrm>
        </p:spPr>
        <p:txBody>
          <a:bodyPr>
            <a:normAutofit fontScale="92500"/>
          </a:bodyPr>
          <a:lstStyle/>
          <a:p>
            <a:endParaRPr lang="fa-IR" dirty="0" smtClean="0"/>
          </a:p>
          <a:p>
            <a:r>
              <a:rPr lang="fa-IR" sz="3600" b="1" dirty="0" smtClean="0">
                <a:cs typeface="B Nazanin" panose="00000400000000000000" pitchFamily="2" charset="-78"/>
              </a:rPr>
              <a:t>نخستین گام مؤثّر در رویارویی با متن است.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با خوانش درست متن می توان لحن و آهنگ خاص متن را کشف کرد و به حال و هوای متن پی برد.</a:t>
            </a:r>
          </a:p>
          <a:p>
            <a:r>
              <a:rPr lang="fa-IR" sz="3600" b="1" dirty="0" smtClean="0">
                <a:cs typeface="B Nazanin" panose="00000400000000000000" pitchFamily="2" charset="-78"/>
              </a:rPr>
              <a:t>خوانش متن بسیارضروری است با آرامش می خوانیم (مرحله ی چشم خوانی)تا به فضای کلّی اثر پی ببریم.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پیشینه ی ادبیّات؟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a-IR" b="1" dirty="0" smtClean="0"/>
          </a:p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همان ادب است ونزد پیشینیان، ادب هرچیزی است که انسان را از خطا و اشتباه حفظ می کند.</a:t>
            </a:r>
          </a:p>
          <a:p>
            <a:r>
              <a:rPr lang="fa-IR" sz="4000" b="1" dirty="0" smtClean="0">
                <a:cs typeface="B Nazanin" panose="00000400000000000000" pitchFamily="2" charset="-78"/>
              </a:rPr>
              <a:t>در حوزه ی زبان عناصری چون صرف ونحو،بدیع،معانی و بیان،قافیه ،خط و ...ما را از خطای در سخن حفظ می کنند.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شناسایی واستخراج نکات زبانی مشتمل بر: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64754"/>
          </a:xfrm>
        </p:spPr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r>
              <a:rPr lang="fa-IR" sz="3200" b="1" dirty="0" smtClean="0">
                <a:cs typeface="B Nazanin" panose="00000400000000000000" pitchFamily="2" charset="-78"/>
              </a:rPr>
              <a:t>بررسی واژگان از نظر تاریخی و قدمت(دستور تاریخی)</a:t>
            </a:r>
          </a:p>
          <a:p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بررسی واژگان از نظر دخیل و یا بومی بودن زبان</a:t>
            </a:r>
          </a:p>
          <a:p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بررسی کاربرد شبکه های معنایی (مترادفات)</a:t>
            </a:r>
          </a:p>
          <a:p>
            <a:endParaRPr lang="en-US" sz="3200" dirty="0" smtClean="0">
              <a:cs typeface="B Nazanin" panose="00000400000000000000" pitchFamily="2" charset="-78"/>
            </a:endParaRPr>
          </a:p>
          <a:p>
            <a:r>
              <a:rPr lang="fa-IR" sz="3200" b="1" dirty="0" smtClean="0">
                <a:cs typeface="B Nazanin" panose="00000400000000000000" pitchFamily="2" charset="-78"/>
              </a:rPr>
              <a:t>ترکیب سازی(وصفی،اضافی،عطفی و...)</a:t>
            </a:r>
            <a:endParaRPr lang="en-US" sz="32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 lnSpcReduction="10000"/>
          </a:bodyPr>
          <a:lstStyle/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بررسی کاربردهای دستور تاریخی مثل انواع «را»فک اضافه و حرف اضافه</a:t>
            </a:r>
          </a:p>
          <a:p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بررسی و تحلیل جمله ها از نظر دستوری(خبری،پرسشی و...)</a:t>
            </a:r>
          </a:p>
          <a:p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بررسی واژگان از نظر ساختاریا ساختمان(ساده،مشتق،....)  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شناسایی واستخراج نکات ادبی مشتمل بر: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600" b="1" dirty="0" smtClean="0">
                <a:cs typeface="B Nazanin" panose="00000400000000000000" pitchFamily="2" charset="-78"/>
              </a:rPr>
              <a:t>الف- تعیین و چگونگی قافیه و ردیف</a:t>
            </a:r>
          </a:p>
          <a:p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ب- تعیین قالب شعر  و یا نثر</a:t>
            </a:r>
          </a:p>
          <a:p>
            <a:endParaRPr lang="en-US" sz="3600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ج- بررسی آرایه های لفظی و معنوی و زیورهای کلامی مانند(سجع،جناس و...تشبیه،استعاره و...)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شناسایی واستخراج نکات فکری: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44824"/>
            <a:ext cx="6347714" cy="4392488"/>
          </a:xfrm>
        </p:spPr>
        <p:txBody>
          <a:bodyPr>
            <a:normAutofit fontScale="85000" lnSpcReduction="20000"/>
          </a:bodyPr>
          <a:lstStyle/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بیان اندیشه و فکرحاکم برمتن است.تعیین رنگ و بوی فکری و حال و هوای مسلّط برمتن 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مثال :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این متن حال و هوای عرفان و خدا شناسی دارد و...</a:t>
            </a:r>
            <a:endParaRPr lang="en-US" sz="4000" dirty="0" smtClean="0">
              <a:cs typeface="B Nazanin" panose="00000400000000000000" pitchFamily="2" charset="-78"/>
            </a:endParaRPr>
          </a:p>
          <a:p>
            <a:r>
              <a:rPr lang="fa-IR" sz="4000" b="1" dirty="0" smtClean="0">
                <a:cs typeface="B Nazanin" panose="00000400000000000000" pitchFamily="2" charset="-78"/>
              </a:rPr>
              <a:t>این سروده حماسی است و بر میهن پرستی تأکید ویژه دارد و...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نتیجه گیری و تعیین نوع ادبی متن یا اثر: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با توجّه به فکر مسلّط بر متن می توان نتیجه ی منطقی گرفت و در پایان نوع ادبی آن اثر را تعیین می کنیم.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چهارم:کالبدشکافی متن2(نثر)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3600" b="1" dirty="0" smtClean="0">
                <a:cs typeface="B Nazanin" panose="00000400000000000000" pitchFamily="2" charset="-78"/>
              </a:rPr>
              <a:t>در متون نثر نیز چون نظم (درس سوم)به بررسی و تحلیل آن در سـه قـلمـرو زبانـی ،ادبـی و فکـری می پردازیم.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منظور از چشم خوانی چیست؟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10000"/>
          </a:bodyPr>
          <a:lstStyle/>
          <a:p>
            <a:r>
              <a:rPr lang="fa-IR" sz="3200" b="1" dirty="0" smtClean="0">
                <a:cs typeface="B Nazanin" panose="00000400000000000000" pitchFamily="2" charset="-78"/>
              </a:rPr>
              <a:t>خواندن متن ادبی با آرامش و دقّت بالا یا گذر دادن چشم با سرعت از میان سطرها و صفحات متن است .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بیشتر صفحه خوانی می کنیم تا نمای کلّی اثر در ذهن ما شکل بگیرد .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تا بفهمیم که متن درباره ی چه موضوعی است. متن مورد نظر چه ساختاری دارد.</a:t>
            </a:r>
          </a:p>
          <a:p>
            <a:r>
              <a:rPr lang="fa-IR" sz="3200" b="1" dirty="0" smtClean="0">
                <a:cs typeface="B Nazanin" panose="00000400000000000000" pitchFamily="2" charset="-78"/>
              </a:rPr>
              <a:t>یعنی لازم است با این کار به برونه ی اثر یا ساختمان بیرونی آن آشنا شویم.</a:t>
            </a:r>
            <a:endParaRPr lang="en-US" sz="32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منظور از برونه و درونه ی اثرادبی چیست؟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20738"/>
          </a:xfrm>
        </p:spPr>
        <p:txBody>
          <a:bodyPr>
            <a:normAutofit fontScale="85000" lnSpcReduction="20000"/>
          </a:bodyPr>
          <a:lstStyle/>
          <a:p>
            <a:endParaRPr lang="fa-IR" dirty="0" smtClean="0"/>
          </a:p>
          <a:p>
            <a:r>
              <a:rPr lang="fa-IR" sz="3600" b="1" dirty="0" smtClean="0">
                <a:cs typeface="B Nazanin" panose="00000400000000000000" pitchFamily="2" charset="-78"/>
              </a:rPr>
              <a:t>به شکل ظاهر متن برونه ی اثر گفته می شود.</a:t>
            </a:r>
          </a:p>
          <a:p>
            <a:endParaRPr lang="fa-IR" sz="3600" b="1" dirty="0" smtClean="0">
              <a:cs typeface="B Nazanin" panose="00000400000000000000" pitchFamily="2" charset="-78"/>
            </a:endParaRPr>
          </a:p>
          <a:p>
            <a:r>
              <a:rPr lang="fa-IR" sz="3600" b="1" dirty="0" smtClean="0">
                <a:cs typeface="B Nazanin" panose="00000400000000000000" pitchFamily="2" charset="-78"/>
              </a:rPr>
              <a:t>درونه ی اثر ادبی همان محتوا ، مفهوم و پیام اصلی متن است.</a:t>
            </a:r>
          </a:p>
          <a:p>
            <a:endParaRPr lang="fa-IR" sz="3600" b="1" dirty="0" smtClean="0">
              <a:cs typeface="B Nazanin" panose="00000400000000000000" pitchFamily="2" charset="-78"/>
            </a:endParaRPr>
          </a:p>
          <a:p>
            <a:pPr algn="just"/>
            <a:r>
              <a:rPr lang="fa-IR" sz="3600" b="1" dirty="0" smtClean="0">
                <a:cs typeface="B Nazanin" panose="00000400000000000000" pitchFamily="2" charset="-78"/>
              </a:rPr>
              <a:t>در این درس نمونه ای از نثر کلیله و دمنه ، کالبدشکافی شده است که می توان شیوه ی مناسبی برای کالبدشکافی متن محسوب کرد.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6700" b="0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کارگاه تحلیل فصل</a:t>
            </a:r>
            <a:r>
              <a:rPr lang="en-US" b="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b="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b="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 algn="just"/>
            <a:r>
              <a:rPr lang="fa-IR" sz="3600" b="1" dirty="0" smtClean="0">
                <a:cs typeface="B Nazanin" panose="00000400000000000000" pitchFamily="2" charset="-78"/>
              </a:rPr>
              <a:t>بامراجعه به صفحه های32و33و34کتاب علوم و فنــون ادبــی مــی تــوان دونمــونه از متــن ادبــی (شعــرو نثــر)را در حــوزه هـای سـه گانه ی زبانی،ادبی و فکری تحلیل نمود.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آن چه در این کارگاه تحلیل فصل مهم است.</a:t>
            </a:r>
            <a: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a-IR" sz="3600" b="1" dirty="0" smtClean="0">
                <a:cs typeface="B Nazanin" panose="00000400000000000000" pitchFamily="2" charset="-78"/>
              </a:rPr>
              <a:t>اگر دانش آموز به درجه ای برسد که بتواند پیام و محتوای متن را با توجّه به قلمرو فکری کشف و تعیین کند ؛</a:t>
            </a:r>
            <a:r>
              <a:rPr lang="fa-IR" sz="36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مهم این است </a:t>
            </a:r>
            <a:r>
              <a:rPr lang="fa-IR" sz="3600" b="1" dirty="0" smtClean="0">
                <a:cs typeface="B Nazanin" panose="00000400000000000000" pitchFamily="2" charset="-78"/>
              </a:rPr>
              <a:t>که او بتواند برای بیان دیدگاه متن ،استدلال بیاورد و دبیر باید به استدلال و چرایی او نمره بدهد نه به بخشی که در اوّل جواب داده است.(</a:t>
            </a:r>
            <a:r>
              <a:rPr lang="fa-IR" sz="3200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دکترفریدون اکبری شلدره</a:t>
            </a:r>
            <a:r>
              <a:rPr lang="fa-IR" sz="3600" b="1" dirty="0" smtClean="0">
                <a:cs typeface="B Nazanin" panose="00000400000000000000" pitchFamily="2" charset="-78"/>
              </a:rPr>
              <a:t>)</a:t>
            </a:r>
            <a:endParaRPr lang="en-US" sz="36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ادیب کیست؟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b="1" dirty="0" smtClean="0"/>
          </a:p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ادیب  به کسی گفته می شود که با شیوه های گوناگون سخن آشنا باشد.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تهیه و تدوین </a:t>
            </a:r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algn="ctr"/>
            <a:r>
              <a:rPr lang="fa-IR" sz="400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سخاوتی . کارشناسی ارشد زبان و ادبیات فارسی</a:t>
            </a:r>
          </a:p>
          <a:p>
            <a:pPr algn="ctr"/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دبیر ادبیات دبیرستانهای استان تهران</a:t>
            </a:r>
          </a:p>
          <a:p>
            <a:pPr algn="ctr"/>
            <a:r>
              <a:rPr lang="fa-IR" sz="4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B Nazanin" panose="00000400000000000000" pitchFamily="2" charset="-78"/>
              </a:rPr>
              <a:t>بهار 1397</a:t>
            </a:r>
            <a:endParaRPr lang="fa-IR" sz="4000" dirty="0" smtClean="0">
              <a:solidFill>
                <a:schemeClr val="tx1">
                  <a:lumMod val="85000"/>
                  <a:lumOff val="1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ادبیّات چیست؟(چهار تعریف ادبیّات)</a:t>
            </a:r>
            <a: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en-US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b="1" dirty="0" smtClean="0"/>
          </a:p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الف- مجموعه نوشته ها،اصطلاحات و رفتارهایی که در یک رشته ی علمی یا حرفه ای رواج می یابد.مانند:ادبیّات پزشکی،ادبیّات مدیریت،ادبیّات اخلاق،ادبیّات سینما،و...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endParaRPr lang="fa-IR" b="1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ب- همه ی آثار مکتوب که به تاریخ تمدّن بشری متعلّق باشد.مثل متون علمی،تاریخی،جغرافیایی،فلسفی و ... ادبیّات گفته می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ج- به نوشته هایی که باورها،اندیشه ها و خیال ها را در عالی ترین صورت بیان می کند.مثل:ادبیّات شفاهی،افسانه ها،حکایات،مثل ها، ترانه ها و... ادبیّات گفته می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د- به سخن اثرگذار و بلیغ و رسا ادبیّات گفته می شود.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نتیجه گیری از تعریف ادبیّات: </a:t>
            </a:r>
            <a:endParaRPr lang="fa-IR" sz="40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r>
              <a:rPr lang="fa-IR" sz="4000" b="1" dirty="0" smtClean="0">
                <a:cs typeface="B Nazanin" panose="00000400000000000000" pitchFamily="2" charset="-78"/>
              </a:rPr>
              <a:t>ادبیّات هنر کلامی است و کلامی است  که زیبا،خیال انگیز،عاطفی</a:t>
            </a:r>
          </a:p>
          <a:p>
            <a:pPr>
              <a:buNone/>
            </a:pPr>
            <a:r>
              <a:rPr lang="fa-IR" sz="4000" b="1" dirty="0" smtClean="0">
                <a:cs typeface="B Nazanin" panose="00000400000000000000" pitchFamily="2" charset="-78"/>
              </a:rPr>
              <a:t> و تأثیرگذارباشد و مادّه ی آن زبان است پس ادبیّات کاربرد هنری زبان است.</a:t>
            </a:r>
            <a:endParaRPr lang="en-US" sz="4000" dirty="0" smtClean="0"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1383</Words>
  <Application>Microsoft Office PowerPoint</Application>
  <PresentationFormat>On-screen Show (4:3)</PresentationFormat>
  <Paragraphs>218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B Nazanin</vt:lpstr>
      <vt:lpstr>Tahoma</vt:lpstr>
      <vt:lpstr>Trebuchet MS</vt:lpstr>
      <vt:lpstr>Wingdings 3</vt:lpstr>
      <vt:lpstr>Facet</vt:lpstr>
      <vt:lpstr>علوم و فنون ادبی  1 کاری از خانم سخاوتی  دبیر ادبیات مدرسه صهبای صفا  </vt:lpstr>
      <vt:lpstr>(فصل یکم) کلیّات  درس اوّل: مبانی علوم و فنون ادبی </vt:lpstr>
      <vt:lpstr>پیشینه ی ادبیّات؟ </vt:lpstr>
      <vt:lpstr>ادیب کیست؟ </vt:lpstr>
      <vt:lpstr>ادبیّات چیست؟(چهار تعریف ادبیّات) </vt:lpstr>
      <vt:lpstr>PowerPoint Presentation</vt:lpstr>
      <vt:lpstr>PowerPoint Presentation</vt:lpstr>
      <vt:lpstr>PowerPoint Presentation</vt:lpstr>
      <vt:lpstr>نتیجه گیری از تعریف ادبیّات: </vt:lpstr>
      <vt:lpstr>تفاوت ادبیات و زبان در چیست؟(تفاوت در هدف) </vt:lpstr>
      <vt:lpstr>دو ویژگی سخن رسا و بلیغ چیست؟ </vt:lpstr>
      <vt:lpstr>فصاحت: </vt:lpstr>
      <vt:lpstr>بلاغت: </vt:lpstr>
      <vt:lpstr>PowerPoint Presentation</vt:lpstr>
      <vt:lpstr>تفاوت فصاحت و بلاغت: </vt:lpstr>
      <vt:lpstr>شاخه های علم بلاغت: </vt:lpstr>
      <vt:lpstr>PowerPoint Presentation</vt:lpstr>
      <vt:lpstr>PowerPoint Presentation</vt:lpstr>
      <vt:lpstr>درس دوم : بررسی و طبقه بندی آثار: </vt:lpstr>
      <vt:lpstr>قلمرو زبانی:مشتمل بر: </vt:lpstr>
      <vt:lpstr>قلمرو ادبی:مشتمل بر: </vt:lpstr>
      <vt:lpstr>قلمرو فکری:</vt:lpstr>
      <vt:lpstr>مصادیقی برای قلمرو فکری: </vt:lpstr>
      <vt:lpstr>انواع ادبی: </vt:lpstr>
      <vt:lpstr>تقسیم بندی آثار ادبی از دو دیدگاه کلّی: </vt:lpstr>
      <vt:lpstr>درس سوم:کالبدشکافی متن1(شعر) </vt:lpstr>
      <vt:lpstr>منظور از کالبدشکافی چیست؟ </vt:lpstr>
      <vt:lpstr>مراحل کالبدشکافی: </vt:lpstr>
      <vt:lpstr>خوانش درست متن: </vt:lpstr>
      <vt:lpstr>شناسایی واستخراج نکات زبانی مشتمل بر: </vt:lpstr>
      <vt:lpstr>PowerPoint Presentation</vt:lpstr>
      <vt:lpstr>شناسایی واستخراج نکات ادبی مشتمل بر: </vt:lpstr>
      <vt:lpstr>شناسایی واستخراج نکات فکری: </vt:lpstr>
      <vt:lpstr>نتیجه گیری و تعیین نوع ادبی متن یا اثر: </vt:lpstr>
      <vt:lpstr>درس چهارم:کالبدشکافی متن2(نثر) </vt:lpstr>
      <vt:lpstr>منظور از چشم خوانی چیست؟ </vt:lpstr>
      <vt:lpstr>منظور از برونه و درونه ی اثرادبی چیست؟ </vt:lpstr>
      <vt:lpstr>کارگاه تحلیل فصل </vt:lpstr>
      <vt:lpstr>آن چه در این کارگاه تحلیل فصل مهم است. </vt:lpstr>
      <vt:lpstr>PowerPoint Presentation</vt:lpstr>
    </vt:vector>
  </TitlesOfParts>
  <Company>ZAsin Corporation.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اوّل: مبانی علوم و فنون ادبی</dc:title>
  <dc:creator>ZAsin</dc:creator>
  <cp:lastModifiedBy>dell</cp:lastModifiedBy>
  <cp:revision>24</cp:revision>
  <dcterms:created xsi:type="dcterms:W3CDTF">2016-08-29T15:11:06Z</dcterms:created>
  <dcterms:modified xsi:type="dcterms:W3CDTF">2019-05-19T09:48:54Z</dcterms:modified>
</cp:coreProperties>
</file>