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 id="2147483792" r:id="rId2"/>
  </p:sldMasterIdLst>
  <p:notesMasterIdLst>
    <p:notesMasterId r:id="rId34"/>
  </p:notesMasterIdLst>
  <p:sldIdLst>
    <p:sldId id="257" r:id="rId3"/>
    <p:sldId id="258" r:id="rId4"/>
    <p:sldId id="259" r:id="rId5"/>
    <p:sldId id="297" r:id="rId6"/>
    <p:sldId id="299" r:id="rId7"/>
    <p:sldId id="300" r:id="rId8"/>
    <p:sldId id="261" r:id="rId9"/>
    <p:sldId id="296" r:id="rId10"/>
    <p:sldId id="262" r:id="rId11"/>
    <p:sldId id="301" r:id="rId12"/>
    <p:sldId id="263" r:id="rId13"/>
    <p:sldId id="302" r:id="rId14"/>
    <p:sldId id="264" r:id="rId15"/>
    <p:sldId id="294" r:id="rId16"/>
    <p:sldId id="292" r:id="rId17"/>
    <p:sldId id="265" r:id="rId18"/>
    <p:sldId id="295" r:id="rId19"/>
    <p:sldId id="266" r:id="rId20"/>
    <p:sldId id="303" r:id="rId21"/>
    <p:sldId id="290" r:id="rId22"/>
    <p:sldId id="269" r:id="rId23"/>
    <p:sldId id="272" r:id="rId24"/>
    <p:sldId id="273" r:id="rId25"/>
    <p:sldId id="274" r:id="rId26"/>
    <p:sldId id="275" r:id="rId27"/>
    <p:sldId id="276" r:id="rId28"/>
    <p:sldId id="277" r:id="rId29"/>
    <p:sldId id="278" r:id="rId30"/>
    <p:sldId id="279" r:id="rId31"/>
    <p:sldId id="289" r:id="rId32"/>
    <p:sldId id="268" r:id="rId3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38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sorterViewPr>
    <p:cViewPr>
      <p:scale>
        <a:sx n="100" d="100"/>
        <a:sy n="100" d="100"/>
      </p:scale>
      <p:origin x="0" y="44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349FAA-9E51-46A9-A48B-C52E540435A5}" type="datetimeFigureOut">
              <a:rPr lang="fa-IR" smtClean="0"/>
              <a:t>27/08/1440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922EF6D-8DB6-4F53-B708-47F03D70FDF7}" type="slidenum">
              <a:rPr lang="fa-IR" smtClean="0"/>
              <a:t>‹#›</a:t>
            </a:fld>
            <a:endParaRPr lang="fa-IR"/>
          </a:p>
        </p:txBody>
      </p:sp>
    </p:spTree>
    <p:extLst>
      <p:ext uri="{BB962C8B-B14F-4D97-AF65-F5344CB8AC3E}">
        <p14:creationId xmlns:p14="http://schemas.microsoft.com/office/powerpoint/2010/main" val="1832243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4543F04-AB93-4FAB-9DFE-B10D0112DD4A}" type="datetimeFigureOut">
              <a:rPr lang="fa-IR" smtClean="0"/>
              <a:t>27/08/1440</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CB2ADFA8-DBA4-4F60-AB50-3A292A4ADC5D}"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43F04-AB93-4FAB-9DFE-B10D0112DD4A}" type="datetimeFigureOut">
              <a:rPr lang="fa-IR" smtClean="0"/>
              <a:t>27/08/1440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2ADFA8-DBA4-4F60-AB50-3A292A4ADC5D}"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43F04-AB93-4FAB-9DFE-B10D0112DD4A}" type="datetimeFigureOut">
              <a:rPr lang="fa-IR" smtClean="0"/>
              <a:t>27/08/1440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2ADFA8-DBA4-4F60-AB50-3A292A4ADC5D}"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4543F04-AB93-4FAB-9DFE-B10D0112DD4A}" type="datetimeFigureOut">
              <a:rPr lang="fa-IR" smtClean="0">
                <a:solidFill>
                  <a:srgbClr val="DBF5F9">
                    <a:shade val="90000"/>
                  </a:srgbClr>
                </a:solidFill>
              </a:rPr>
              <a:pPr/>
              <a:t>27/08/1440</a:t>
            </a:fld>
            <a:endParaRPr lang="fa-IR">
              <a:solidFill>
                <a:srgbClr val="DBF5F9">
                  <a:shade val="90000"/>
                </a:srgbClr>
              </a:solidFill>
            </a:endParaRPr>
          </a:p>
        </p:txBody>
      </p:sp>
      <p:sp>
        <p:nvSpPr>
          <p:cNvPr id="19" name="Footer Placeholder 18"/>
          <p:cNvSpPr>
            <a:spLocks noGrp="1"/>
          </p:cNvSpPr>
          <p:nvPr>
            <p:ph type="ftr" sz="quarter" idx="11"/>
          </p:nvPr>
        </p:nvSpPr>
        <p:spPr/>
        <p:txBody>
          <a:bodyPr/>
          <a:lstStyle/>
          <a:p>
            <a:endParaRPr lang="fa-IR">
              <a:solidFill>
                <a:srgbClr val="DBF5F9">
                  <a:shade val="90000"/>
                </a:srgbClr>
              </a:solidFill>
            </a:endParaRPr>
          </a:p>
        </p:txBody>
      </p:sp>
      <p:sp>
        <p:nvSpPr>
          <p:cNvPr id="27" name="Slide Number Placeholder 26"/>
          <p:cNvSpPr>
            <a:spLocks noGrp="1"/>
          </p:cNvSpPr>
          <p:nvPr>
            <p:ph type="sldNum" sz="quarter" idx="12"/>
          </p:nvPr>
        </p:nvSpPr>
        <p:spPr/>
        <p:txBody>
          <a:bodyPr/>
          <a:lstStyle/>
          <a:p>
            <a:fld id="{CB2ADFA8-DBA4-4F60-AB50-3A292A4ADC5D}" type="slidenum">
              <a:rPr lang="fa-IR" smtClean="0">
                <a:solidFill>
                  <a:srgbClr val="DBF5F9">
                    <a:shade val="90000"/>
                  </a:srgbClr>
                </a:solidFill>
              </a:rPr>
              <a:pPr/>
              <a:t>‹#›</a:t>
            </a:fld>
            <a:endParaRPr lang="fa-IR">
              <a:solidFill>
                <a:srgbClr val="DBF5F9">
                  <a:shade val="90000"/>
                </a:srgbClr>
              </a:solidFill>
            </a:endParaRPr>
          </a:p>
        </p:txBody>
      </p:sp>
    </p:spTree>
    <p:extLst>
      <p:ext uri="{BB962C8B-B14F-4D97-AF65-F5344CB8AC3E}">
        <p14:creationId xmlns:p14="http://schemas.microsoft.com/office/powerpoint/2010/main" val="334583857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43F04-AB93-4FAB-9DFE-B10D0112DD4A}" type="datetimeFigureOut">
              <a:rPr lang="fa-IR" smtClean="0">
                <a:solidFill>
                  <a:srgbClr val="04617B">
                    <a:shade val="90000"/>
                  </a:srgbClr>
                </a:solidFill>
              </a:rPr>
              <a:pPr/>
              <a:t>27/08/1440</a:t>
            </a:fld>
            <a:endParaRPr lang="fa-IR">
              <a:solidFill>
                <a:srgbClr val="04617B">
                  <a:shade val="90000"/>
                </a:srgbClr>
              </a:solidFill>
            </a:endParaRPr>
          </a:p>
        </p:txBody>
      </p:sp>
      <p:sp>
        <p:nvSpPr>
          <p:cNvPr id="5" name="Footer Placeholder 4"/>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CB2ADFA8-DBA4-4F60-AB50-3A292A4ADC5D}"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122378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543F04-AB93-4FAB-9DFE-B10D0112DD4A}" type="datetimeFigureOut">
              <a:rPr lang="fa-IR" smtClean="0">
                <a:solidFill>
                  <a:srgbClr val="DBF5F9">
                    <a:shade val="90000"/>
                  </a:srgbClr>
                </a:solidFill>
              </a:rPr>
              <a:pPr/>
              <a:t>27/08/1440</a:t>
            </a:fld>
            <a:endParaRPr lang="fa-IR">
              <a:solidFill>
                <a:srgbClr val="DBF5F9">
                  <a:shade val="90000"/>
                </a:srgbClr>
              </a:solidFill>
            </a:endParaRPr>
          </a:p>
        </p:txBody>
      </p:sp>
      <p:sp>
        <p:nvSpPr>
          <p:cNvPr id="5" name="Footer Placeholder 4"/>
          <p:cNvSpPr>
            <a:spLocks noGrp="1"/>
          </p:cNvSpPr>
          <p:nvPr>
            <p:ph type="ftr" sz="quarter" idx="11"/>
          </p:nvPr>
        </p:nvSpPr>
        <p:spPr/>
        <p:txBody>
          <a:bodyPr/>
          <a:lstStyle/>
          <a:p>
            <a:endParaRPr lang="fa-IR">
              <a:solidFill>
                <a:srgbClr val="DBF5F9">
                  <a:shade val="90000"/>
                </a:srgbClr>
              </a:solidFill>
            </a:endParaRPr>
          </a:p>
        </p:txBody>
      </p:sp>
      <p:sp>
        <p:nvSpPr>
          <p:cNvPr id="6" name="Slide Number Placeholder 5"/>
          <p:cNvSpPr>
            <a:spLocks noGrp="1"/>
          </p:cNvSpPr>
          <p:nvPr>
            <p:ph type="sldNum" sz="quarter" idx="12"/>
          </p:nvPr>
        </p:nvSpPr>
        <p:spPr/>
        <p:txBody>
          <a:bodyPr/>
          <a:lstStyle/>
          <a:p>
            <a:fld id="{CB2ADFA8-DBA4-4F60-AB50-3A292A4ADC5D}" type="slidenum">
              <a:rPr lang="fa-IR" smtClean="0">
                <a:solidFill>
                  <a:srgbClr val="DBF5F9">
                    <a:shade val="90000"/>
                  </a:srgbClr>
                </a:solidFill>
              </a:rPr>
              <a:pPr/>
              <a:t>‹#›</a:t>
            </a:fld>
            <a:endParaRPr lang="fa-IR">
              <a:solidFill>
                <a:srgbClr val="DBF5F9">
                  <a:shade val="90000"/>
                </a:srgbClr>
              </a:solidFill>
            </a:endParaRPr>
          </a:p>
        </p:txBody>
      </p:sp>
    </p:spTree>
    <p:extLst>
      <p:ext uri="{BB962C8B-B14F-4D97-AF65-F5344CB8AC3E}">
        <p14:creationId xmlns:p14="http://schemas.microsoft.com/office/powerpoint/2010/main" val="19505540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543F04-AB93-4FAB-9DFE-B10D0112DD4A}" type="datetimeFigureOut">
              <a:rPr lang="fa-IR" smtClean="0">
                <a:solidFill>
                  <a:srgbClr val="04617B">
                    <a:shade val="90000"/>
                  </a:srgbClr>
                </a:solidFill>
              </a:rPr>
              <a:pPr/>
              <a:t>27/08/1440</a:t>
            </a:fld>
            <a:endParaRPr lang="fa-IR">
              <a:solidFill>
                <a:srgbClr val="04617B">
                  <a:shade val="90000"/>
                </a:srgbClr>
              </a:solidFill>
            </a:endParaRPr>
          </a:p>
        </p:txBody>
      </p:sp>
      <p:sp>
        <p:nvSpPr>
          <p:cNvPr id="6" name="Footer Placeholder 5"/>
          <p:cNvSpPr>
            <a:spLocks noGrp="1"/>
          </p:cNvSpPr>
          <p:nvPr>
            <p:ph type="ftr" sz="quarter" idx="11"/>
          </p:nvPr>
        </p:nvSpPr>
        <p:spPr/>
        <p:txBody>
          <a:bodyPr/>
          <a:lstStyle/>
          <a:p>
            <a:endParaRPr lang="fa-IR">
              <a:solidFill>
                <a:srgbClr val="04617B">
                  <a:shade val="90000"/>
                </a:srgbClr>
              </a:solidFill>
            </a:endParaRPr>
          </a:p>
        </p:txBody>
      </p:sp>
      <p:sp>
        <p:nvSpPr>
          <p:cNvPr id="7" name="Slide Number Placeholder 6"/>
          <p:cNvSpPr>
            <a:spLocks noGrp="1"/>
          </p:cNvSpPr>
          <p:nvPr>
            <p:ph type="sldNum" sz="quarter" idx="12"/>
          </p:nvPr>
        </p:nvSpPr>
        <p:spPr/>
        <p:txBody>
          <a:bodyPr/>
          <a:lstStyle/>
          <a:p>
            <a:fld id="{CB2ADFA8-DBA4-4F60-AB50-3A292A4ADC5D}"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725606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543F04-AB93-4FAB-9DFE-B10D0112DD4A}" type="datetimeFigureOut">
              <a:rPr lang="fa-IR" smtClean="0">
                <a:solidFill>
                  <a:srgbClr val="04617B">
                    <a:shade val="90000"/>
                  </a:srgbClr>
                </a:solidFill>
              </a:rPr>
              <a:pPr/>
              <a:t>27/08/1440</a:t>
            </a:fld>
            <a:endParaRPr lang="fa-IR">
              <a:solidFill>
                <a:srgbClr val="04617B">
                  <a:shade val="90000"/>
                </a:srgbClr>
              </a:solidFill>
            </a:endParaRPr>
          </a:p>
        </p:txBody>
      </p:sp>
      <p:sp>
        <p:nvSpPr>
          <p:cNvPr id="8" name="Footer Placeholder 7"/>
          <p:cNvSpPr>
            <a:spLocks noGrp="1"/>
          </p:cNvSpPr>
          <p:nvPr>
            <p:ph type="ftr" sz="quarter" idx="11"/>
          </p:nvPr>
        </p:nvSpPr>
        <p:spPr/>
        <p:txBody>
          <a:bodyPr/>
          <a:lstStyle/>
          <a:p>
            <a:endParaRPr lang="fa-IR">
              <a:solidFill>
                <a:srgbClr val="04617B">
                  <a:shade val="90000"/>
                </a:srgbClr>
              </a:solidFill>
            </a:endParaRPr>
          </a:p>
        </p:txBody>
      </p:sp>
      <p:sp>
        <p:nvSpPr>
          <p:cNvPr id="9" name="Slide Number Placeholder 8"/>
          <p:cNvSpPr>
            <a:spLocks noGrp="1"/>
          </p:cNvSpPr>
          <p:nvPr>
            <p:ph type="sldNum" sz="quarter" idx="12"/>
          </p:nvPr>
        </p:nvSpPr>
        <p:spPr/>
        <p:txBody>
          <a:bodyPr/>
          <a:lstStyle/>
          <a:p>
            <a:fld id="{CB2ADFA8-DBA4-4F60-AB50-3A292A4ADC5D}"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2094249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543F04-AB93-4FAB-9DFE-B10D0112DD4A}" type="datetimeFigureOut">
              <a:rPr lang="fa-IR" smtClean="0">
                <a:solidFill>
                  <a:srgbClr val="04617B">
                    <a:shade val="90000"/>
                  </a:srgbClr>
                </a:solidFill>
              </a:rPr>
              <a:pPr/>
              <a:t>27/08/1440</a:t>
            </a:fld>
            <a:endParaRPr lang="fa-IR">
              <a:solidFill>
                <a:srgbClr val="04617B">
                  <a:shade val="90000"/>
                </a:srgbClr>
              </a:solidFill>
            </a:endParaRPr>
          </a:p>
        </p:txBody>
      </p:sp>
      <p:sp>
        <p:nvSpPr>
          <p:cNvPr id="4" name="Footer Placeholder 3"/>
          <p:cNvSpPr>
            <a:spLocks noGrp="1"/>
          </p:cNvSpPr>
          <p:nvPr>
            <p:ph type="ftr" sz="quarter" idx="11"/>
          </p:nvPr>
        </p:nvSpPr>
        <p:spPr/>
        <p:txBody>
          <a:bodyPr/>
          <a:lstStyle/>
          <a:p>
            <a:endParaRPr lang="fa-IR">
              <a:solidFill>
                <a:srgbClr val="04617B">
                  <a:shade val="90000"/>
                </a:srgbClr>
              </a:solidFill>
            </a:endParaRPr>
          </a:p>
        </p:txBody>
      </p:sp>
      <p:sp>
        <p:nvSpPr>
          <p:cNvPr id="5" name="Slide Number Placeholder 4"/>
          <p:cNvSpPr>
            <a:spLocks noGrp="1"/>
          </p:cNvSpPr>
          <p:nvPr>
            <p:ph type="sldNum" sz="quarter" idx="12"/>
          </p:nvPr>
        </p:nvSpPr>
        <p:spPr/>
        <p:txBody>
          <a:bodyPr/>
          <a:lstStyle/>
          <a:p>
            <a:fld id="{CB2ADFA8-DBA4-4F60-AB50-3A292A4ADC5D}"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391174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43F04-AB93-4FAB-9DFE-B10D0112DD4A}" type="datetimeFigureOut">
              <a:rPr lang="fa-IR" smtClean="0">
                <a:solidFill>
                  <a:srgbClr val="04617B">
                    <a:shade val="90000"/>
                  </a:srgbClr>
                </a:solidFill>
              </a:rPr>
              <a:pPr/>
              <a:t>27/08/1440</a:t>
            </a:fld>
            <a:endParaRPr lang="fa-IR">
              <a:solidFill>
                <a:srgbClr val="04617B">
                  <a:shade val="90000"/>
                </a:srgbClr>
              </a:solidFill>
            </a:endParaRPr>
          </a:p>
        </p:txBody>
      </p:sp>
      <p:sp>
        <p:nvSpPr>
          <p:cNvPr id="3" name="Footer Placeholder 2"/>
          <p:cNvSpPr>
            <a:spLocks noGrp="1"/>
          </p:cNvSpPr>
          <p:nvPr>
            <p:ph type="ftr" sz="quarter" idx="11"/>
          </p:nvPr>
        </p:nvSpPr>
        <p:spPr/>
        <p:txBody>
          <a:bodyPr/>
          <a:lstStyle/>
          <a:p>
            <a:endParaRPr lang="fa-IR">
              <a:solidFill>
                <a:srgbClr val="04617B">
                  <a:shade val="90000"/>
                </a:srgbClr>
              </a:solidFill>
            </a:endParaRPr>
          </a:p>
        </p:txBody>
      </p:sp>
      <p:sp>
        <p:nvSpPr>
          <p:cNvPr id="4" name="Slide Number Placeholder 3"/>
          <p:cNvSpPr>
            <a:spLocks noGrp="1"/>
          </p:cNvSpPr>
          <p:nvPr>
            <p:ph type="sldNum" sz="quarter" idx="12"/>
          </p:nvPr>
        </p:nvSpPr>
        <p:spPr/>
        <p:txBody>
          <a:bodyPr/>
          <a:lstStyle/>
          <a:p>
            <a:fld id="{CB2ADFA8-DBA4-4F60-AB50-3A292A4ADC5D}"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4012610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543F04-AB93-4FAB-9DFE-B10D0112DD4A}" type="datetimeFigureOut">
              <a:rPr lang="fa-IR" smtClean="0">
                <a:solidFill>
                  <a:srgbClr val="04617B">
                    <a:shade val="90000"/>
                  </a:srgbClr>
                </a:solidFill>
              </a:rPr>
              <a:pPr/>
              <a:t>27/08/1440</a:t>
            </a:fld>
            <a:endParaRPr lang="fa-IR">
              <a:solidFill>
                <a:srgbClr val="04617B">
                  <a:shade val="90000"/>
                </a:srgbClr>
              </a:solidFill>
            </a:endParaRPr>
          </a:p>
        </p:txBody>
      </p:sp>
      <p:sp>
        <p:nvSpPr>
          <p:cNvPr id="6" name="Footer Placeholder 5"/>
          <p:cNvSpPr>
            <a:spLocks noGrp="1"/>
          </p:cNvSpPr>
          <p:nvPr>
            <p:ph type="ftr" sz="quarter" idx="11"/>
          </p:nvPr>
        </p:nvSpPr>
        <p:spPr/>
        <p:txBody>
          <a:bodyPr/>
          <a:lstStyle/>
          <a:p>
            <a:endParaRPr lang="fa-IR">
              <a:solidFill>
                <a:srgbClr val="04617B">
                  <a:shade val="90000"/>
                </a:srgbClr>
              </a:solidFill>
            </a:endParaRPr>
          </a:p>
        </p:txBody>
      </p:sp>
      <p:sp>
        <p:nvSpPr>
          <p:cNvPr id="7" name="Slide Number Placeholder 6"/>
          <p:cNvSpPr>
            <a:spLocks noGrp="1"/>
          </p:cNvSpPr>
          <p:nvPr>
            <p:ph type="sldNum" sz="quarter" idx="12"/>
          </p:nvPr>
        </p:nvSpPr>
        <p:spPr/>
        <p:txBody>
          <a:bodyPr/>
          <a:lstStyle/>
          <a:p>
            <a:fld id="{CB2ADFA8-DBA4-4F60-AB50-3A292A4ADC5D}"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39337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43F04-AB93-4FAB-9DFE-B10D0112DD4A}" type="datetimeFigureOut">
              <a:rPr lang="fa-IR" smtClean="0"/>
              <a:t>27/08/1440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2ADFA8-DBA4-4F60-AB50-3A292A4ADC5D}" type="slidenum">
              <a:rPr lang="fa-IR" smtClean="0"/>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543F04-AB93-4FAB-9DFE-B10D0112DD4A}" type="datetimeFigureOut">
              <a:rPr lang="fa-IR" smtClean="0">
                <a:solidFill>
                  <a:srgbClr val="04617B">
                    <a:shade val="90000"/>
                  </a:srgbClr>
                </a:solidFill>
              </a:rPr>
              <a:pPr/>
              <a:t>27/08/1440</a:t>
            </a:fld>
            <a:endParaRPr lang="fa-IR">
              <a:solidFill>
                <a:srgbClr val="04617B">
                  <a:shade val="90000"/>
                </a:srgbClr>
              </a:solidFill>
            </a:endParaRPr>
          </a:p>
        </p:txBody>
      </p:sp>
      <p:sp>
        <p:nvSpPr>
          <p:cNvPr id="6" name="Footer Placeholder 5"/>
          <p:cNvSpPr>
            <a:spLocks noGrp="1"/>
          </p:cNvSpPr>
          <p:nvPr>
            <p:ph type="ftr" sz="quarter" idx="11"/>
          </p:nvPr>
        </p:nvSpPr>
        <p:spPr/>
        <p:txBody>
          <a:bodyPr/>
          <a:lstStyle/>
          <a:p>
            <a:endParaRPr lang="fa-I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B2ADFA8-DBA4-4F60-AB50-3A292A4ADC5D}" type="slidenum">
              <a:rPr lang="fa-IR" smtClean="0">
                <a:solidFill>
                  <a:srgbClr val="04617B">
                    <a:shade val="90000"/>
                  </a:srgbClr>
                </a:solidFill>
              </a:rPr>
              <a:pPr/>
              <a:t>‹#›</a:t>
            </a:fld>
            <a:endParaRPr lang="fa-I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259628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43F04-AB93-4FAB-9DFE-B10D0112DD4A}" type="datetimeFigureOut">
              <a:rPr lang="fa-IR" smtClean="0">
                <a:solidFill>
                  <a:srgbClr val="04617B">
                    <a:shade val="90000"/>
                  </a:srgbClr>
                </a:solidFill>
              </a:rPr>
              <a:pPr/>
              <a:t>27/08/1440</a:t>
            </a:fld>
            <a:endParaRPr lang="fa-IR">
              <a:solidFill>
                <a:srgbClr val="04617B">
                  <a:shade val="90000"/>
                </a:srgbClr>
              </a:solidFill>
            </a:endParaRPr>
          </a:p>
        </p:txBody>
      </p:sp>
      <p:sp>
        <p:nvSpPr>
          <p:cNvPr id="5" name="Footer Placeholder 4"/>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CB2ADFA8-DBA4-4F60-AB50-3A292A4ADC5D}"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913454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43F04-AB93-4FAB-9DFE-B10D0112DD4A}" type="datetimeFigureOut">
              <a:rPr lang="fa-IR" smtClean="0">
                <a:solidFill>
                  <a:srgbClr val="04617B">
                    <a:shade val="90000"/>
                  </a:srgbClr>
                </a:solidFill>
              </a:rPr>
              <a:pPr/>
              <a:t>27/08/1440</a:t>
            </a:fld>
            <a:endParaRPr lang="fa-IR">
              <a:solidFill>
                <a:srgbClr val="04617B">
                  <a:shade val="90000"/>
                </a:srgbClr>
              </a:solidFill>
            </a:endParaRPr>
          </a:p>
        </p:txBody>
      </p:sp>
      <p:sp>
        <p:nvSpPr>
          <p:cNvPr id="5" name="Footer Placeholder 4"/>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CB2ADFA8-DBA4-4F60-AB50-3A292A4ADC5D}"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24046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543F04-AB93-4FAB-9DFE-B10D0112DD4A}" type="datetimeFigureOut">
              <a:rPr lang="fa-IR" smtClean="0"/>
              <a:t>27/08/1440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2ADFA8-DBA4-4F60-AB50-3A292A4ADC5D}"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543F04-AB93-4FAB-9DFE-B10D0112DD4A}" type="datetimeFigureOut">
              <a:rPr lang="fa-IR" smtClean="0"/>
              <a:t>27/08/1440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2ADFA8-DBA4-4F60-AB50-3A292A4ADC5D}"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543F04-AB93-4FAB-9DFE-B10D0112DD4A}" type="datetimeFigureOut">
              <a:rPr lang="fa-IR" smtClean="0"/>
              <a:t>27/08/1440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B2ADFA8-DBA4-4F60-AB50-3A292A4ADC5D}"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543F04-AB93-4FAB-9DFE-B10D0112DD4A}" type="datetimeFigureOut">
              <a:rPr lang="fa-IR" smtClean="0"/>
              <a:t>27/08/1440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B2ADFA8-DBA4-4F60-AB50-3A292A4ADC5D}"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43F04-AB93-4FAB-9DFE-B10D0112DD4A}" type="datetimeFigureOut">
              <a:rPr lang="fa-IR" smtClean="0"/>
              <a:t>27/08/1440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B2ADFA8-DBA4-4F60-AB50-3A292A4ADC5D}"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543F04-AB93-4FAB-9DFE-B10D0112DD4A}" type="datetimeFigureOut">
              <a:rPr lang="fa-IR" smtClean="0"/>
              <a:t>27/08/1440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2ADFA8-DBA4-4F60-AB50-3A292A4ADC5D}"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543F04-AB93-4FAB-9DFE-B10D0112DD4A}" type="datetimeFigureOut">
              <a:rPr lang="fa-IR" smtClean="0"/>
              <a:t>27/08/1440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CB2ADFA8-DBA4-4F60-AB50-3A292A4ADC5D}" type="slidenum">
              <a:rPr lang="fa-IR" smtClean="0"/>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543F04-AB93-4FAB-9DFE-B10D0112DD4A}" type="datetimeFigureOut">
              <a:rPr lang="fa-IR" smtClean="0"/>
              <a:t>27/08/1440</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2ADFA8-DBA4-4F60-AB50-3A292A4ADC5D}" type="slidenum">
              <a:rPr lang="fa-IR" smtClean="0"/>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543F04-AB93-4FAB-9DFE-B10D0112DD4A}" type="datetimeFigureOut">
              <a:rPr lang="fa-IR" smtClean="0">
                <a:solidFill>
                  <a:srgbClr val="04617B">
                    <a:shade val="90000"/>
                  </a:srgbClr>
                </a:solidFill>
              </a:rPr>
              <a:pPr/>
              <a:t>27/08/1440</a:t>
            </a:fld>
            <a:endParaRPr lang="fa-I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2ADFA8-DBA4-4F60-AB50-3A292A4ADC5D}" type="slidenum">
              <a:rPr lang="fa-IR" smtClean="0">
                <a:solidFill>
                  <a:srgbClr val="04617B">
                    <a:shade val="90000"/>
                  </a:srgbClr>
                </a:solidFill>
              </a:rPr>
              <a:pPr/>
              <a:t>‹#›</a:t>
            </a:fld>
            <a:endParaRPr lang="fa-I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7744703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76872"/>
            <a:ext cx="8507288" cy="2002234"/>
          </a:xfrm>
          <a:ln/>
        </p:spPr>
        <p:style>
          <a:lnRef idx="0">
            <a:schemeClr val="accent6"/>
          </a:lnRef>
          <a:fillRef idx="3">
            <a:schemeClr val="accent6"/>
          </a:fillRef>
          <a:effectRef idx="3">
            <a:schemeClr val="accent6"/>
          </a:effectRef>
          <a:fontRef idx="minor">
            <a:schemeClr val="lt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11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abic Typesetting" pitchFamily="66" charset="-78"/>
                <a:cs typeface="Arabic Typesetting" pitchFamily="66" charset="-78"/>
              </a:rPr>
              <a:t>بــسم الله الرحمن الرحیم</a:t>
            </a:r>
            <a:endParaRPr lang="fa-IR" sz="1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22522622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772400" cy="1368152"/>
          </a:xfrm>
        </p:spPr>
        <p:txBody>
          <a:bodyPr/>
          <a:lstStyle/>
          <a:p>
            <a:pPr algn="ctr"/>
            <a:r>
              <a:rPr lang="fa-IR" sz="4000" dirty="0">
                <a:solidFill>
                  <a:srgbClr val="FFFF00"/>
                </a:solidFill>
                <a:cs typeface="B Elham" pitchFamily="2" charset="-78"/>
              </a:rPr>
              <a:t>سرمایه هایی در مسیر هدف </a:t>
            </a:r>
            <a:r>
              <a:rPr lang="fa-IR" dirty="0"/>
              <a:t/>
            </a:r>
            <a:br>
              <a:rPr lang="fa-IR" dirty="0"/>
            </a:br>
            <a:endParaRPr lang="fa-IR" dirty="0"/>
          </a:p>
        </p:txBody>
      </p:sp>
      <p:sp>
        <p:nvSpPr>
          <p:cNvPr id="3" name="Text Placeholder 2"/>
          <p:cNvSpPr>
            <a:spLocks noGrp="1"/>
          </p:cNvSpPr>
          <p:nvPr>
            <p:ph type="body" idx="1"/>
          </p:nvPr>
        </p:nvSpPr>
        <p:spPr>
          <a:xfrm>
            <a:off x="107504" y="1268760"/>
            <a:ext cx="8928992" cy="5589240"/>
          </a:xfrm>
        </p:spPr>
        <p:txBody>
          <a:bodyPr>
            <a:normAutofit/>
          </a:bodyPr>
          <a:lstStyle/>
          <a:p>
            <a:r>
              <a:rPr lang="fa-IR" dirty="0"/>
              <a:t>اگر هدف از خلقت ما خوردن، خوابیدن و خوش بودن در این دنیای چند روزه بود، آیا به سرمایه هایی </a:t>
            </a:r>
            <a:r>
              <a:rPr lang="fa-IR" b="1" dirty="0">
                <a:solidFill>
                  <a:srgbClr val="FFFF00"/>
                </a:solidFill>
              </a:rPr>
              <a:t>همچون عقل و وجدان و پیامبران نیاز داشتیم؟! </a:t>
            </a:r>
            <a:endParaRPr lang="fa-IR" b="1" dirty="0" smtClean="0">
              <a:solidFill>
                <a:srgbClr val="FFFF00"/>
              </a:solidFill>
            </a:endParaRPr>
          </a:p>
          <a:p>
            <a:r>
              <a:rPr lang="fa-IR" dirty="0" smtClean="0"/>
              <a:t>عقلی </a:t>
            </a:r>
            <a:r>
              <a:rPr lang="fa-IR" dirty="0"/>
              <a:t>که با دوراندیشی، ما را از خوشی های زودگذر منع می کند </a:t>
            </a:r>
            <a:endParaRPr lang="fa-IR" dirty="0" smtClean="0"/>
          </a:p>
          <a:p>
            <a:endParaRPr lang="fa-IR" dirty="0"/>
          </a:p>
          <a:p>
            <a:endParaRPr lang="fa-IR" dirty="0" smtClean="0"/>
          </a:p>
          <a:p>
            <a:r>
              <a:rPr lang="fa-IR" dirty="0" smtClean="0"/>
              <a:t>و </a:t>
            </a:r>
            <a:r>
              <a:rPr lang="fa-IR" dirty="0"/>
              <a:t>وجدانی که با محکمه هایش، ما را از راحت طلبی باز   می دارد</a:t>
            </a:r>
            <a:r>
              <a:rPr lang="fa-IR" dirty="0" smtClean="0"/>
              <a:t>.</a:t>
            </a:r>
          </a:p>
          <a:p>
            <a:endParaRPr lang="fa-IR" dirty="0"/>
          </a:p>
          <a:p>
            <a:r>
              <a:rPr lang="fa-IR" dirty="0" smtClean="0"/>
              <a:t> </a:t>
            </a:r>
          </a:p>
          <a:p>
            <a:r>
              <a:rPr lang="fa-IR" dirty="0" smtClean="0">
                <a:solidFill>
                  <a:srgbClr val="FFFF00"/>
                </a:solidFill>
              </a:rPr>
              <a:t>اگر </a:t>
            </a:r>
            <a:r>
              <a:rPr lang="fa-IR" dirty="0">
                <a:solidFill>
                  <a:srgbClr val="FFFF00"/>
                </a:solidFill>
              </a:rPr>
              <a:t>بنا بر خوردن و خوابیدن باشد، حیوانات از ما خوش تر زندگی می کنند</a:t>
            </a:r>
            <a:r>
              <a:rPr lang="fa-IR" dirty="0" smtClean="0">
                <a:solidFill>
                  <a:srgbClr val="FFFF00"/>
                </a:solidFill>
              </a:rPr>
              <a:t>!</a:t>
            </a:r>
          </a:p>
          <a:p>
            <a:r>
              <a:rPr lang="fa-IR" dirty="0" smtClean="0">
                <a:solidFill>
                  <a:srgbClr val="FFFF00"/>
                </a:solidFill>
              </a:rPr>
              <a:t> </a:t>
            </a:r>
            <a:r>
              <a:rPr lang="fa-IR" dirty="0">
                <a:solidFill>
                  <a:srgbClr val="FFFF00"/>
                </a:solidFill>
              </a:rPr>
              <a:t>چون نه عقل دارند که مانع آنان باشد و نه وجدانی که گاه و بیگاه آنان را سرزنش کند.</a:t>
            </a:r>
          </a:p>
          <a:p>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236860"/>
            <a:ext cx="1044000" cy="9118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374" y="1772816"/>
            <a:ext cx="1402791" cy="93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5301208"/>
            <a:ext cx="2879553" cy="1404000"/>
          </a:xfrm>
          <a:prstGeom prst="rect">
            <a:avLst/>
          </a:prstGeom>
        </p:spPr>
      </p:pic>
    </p:spTree>
    <p:extLst>
      <p:ext uri="{BB962C8B-B14F-4D97-AF65-F5344CB8AC3E}">
        <p14:creationId xmlns:p14="http://schemas.microsoft.com/office/powerpoint/2010/main" val="215897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980728"/>
            <a:ext cx="8784976" cy="5760640"/>
          </a:xfrm>
        </p:spPr>
        <p:txBody>
          <a:bodyPr>
            <a:normAutofit/>
          </a:bodyPr>
          <a:lstStyle/>
          <a:p>
            <a:r>
              <a:rPr lang="fa-IR" b="1" dirty="0">
                <a:solidFill>
                  <a:srgbClr val="FFFF00"/>
                </a:solidFill>
                <a:effectLst>
                  <a:outerShdw blurRad="38100" dist="38100" dir="2700000" algn="tl">
                    <a:srgbClr val="000000">
                      <a:alpha val="43137"/>
                    </a:srgbClr>
                  </a:outerShdw>
                </a:effectLst>
              </a:rPr>
              <a:t>در جست </a:t>
            </a:r>
            <a:r>
              <a:rPr lang="fa-IR" b="1" dirty="0" smtClean="0">
                <a:solidFill>
                  <a:srgbClr val="FFFF00"/>
                </a:solidFill>
                <a:effectLst>
                  <a:outerShdw blurRad="38100" dist="38100" dir="2700000" algn="tl">
                    <a:srgbClr val="000000">
                      <a:alpha val="43137"/>
                    </a:srgbClr>
                  </a:outerShdw>
                </a:effectLst>
              </a:rPr>
              <a:t>وجوی گنج</a:t>
            </a:r>
          </a:p>
          <a:p>
            <a:r>
              <a:rPr lang="fa-IR" dirty="0" smtClean="0"/>
              <a:t> </a:t>
            </a:r>
            <a:r>
              <a:rPr lang="fa-IR" dirty="0"/>
              <a:t>شخصی سال ها در جست وجوی گنج بود. روزها زمین را می کاوید و شب ها به زاری از خدا می خواست تا در یافتن گنج به او کمک کند تا سر و سامانی به زندگی خویش دهد. تا اینکه یک شب، هاتفی در عالم خواب به او گفت: «من از طرف خدا مأمورم تو را در یافتن گنج کمک کنم. تیر و کمانت را بردار و به فلان تپه برو و در نقطه ای که می گویم، تیر را در کمان قرار ده. ٔخداوند به شما وعده تیر هرجا که افتاد، گنج همان جاست»! مرد با طلوع خورشید تیروکمان خود را برداشت و به تپه ای که نشانی آن را در خواب گرفته بود </a:t>
            </a:r>
            <a:r>
              <a:rPr lang="fa-IR" dirty="0" smtClean="0"/>
              <a:t>رفت</a:t>
            </a:r>
            <a:endParaRPr lang="fa-IR" dirty="0"/>
          </a:p>
        </p:txBody>
      </p:sp>
      <p:sp>
        <p:nvSpPr>
          <p:cNvPr id="2" name="Oval Callout 1"/>
          <p:cNvSpPr/>
          <p:nvPr/>
        </p:nvSpPr>
        <p:spPr>
          <a:xfrm>
            <a:off x="1907704" y="20574"/>
            <a:ext cx="1584176" cy="88814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Elham" pitchFamily="2" charset="-78"/>
              </a:rPr>
              <a:t>بیشتر بدانیم</a:t>
            </a:r>
            <a:endParaRPr lang="fa-IR" dirty="0">
              <a:solidFill>
                <a:srgbClr val="FFFF00"/>
              </a:solidFill>
              <a:cs typeface="B Elham"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3" y="4005063"/>
            <a:ext cx="3732780" cy="2484000"/>
          </a:xfrm>
          <a:prstGeom prst="rect">
            <a:avLst/>
          </a:prstGeom>
        </p:spPr>
      </p:pic>
    </p:spTree>
    <p:extLst>
      <p:ext uri="{BB962C8B-B14F-4D97-AF65-F5344CB8AC3E}">
        <p14:creationId xmlns:p14="http://schemas.microsoft.com/office/powerpoint/2010/main" val="4517890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296144"/>
          </a:xfrm>
        </p:spPr>
        <p:txBody>
          <a:bodyPr/>
          <a:lstStyle/>
          <a:p>
            <a:pPr algn="r"/>
            <a:r>
              <a:rPr lang="fa-IR" sz="4400" dirty="0"/>
              <a:t>در جست وجوی گنج</a:t>
            </a:r>
            <a:br>
              <a:rPr lang="fa-IR" sz="4400" dirty="0"/>
            </a:br>
            <a:endParaRPr lang="fa-IR" sz="4400" dirty="0"/>
          </a:p>
        </p:txBody>
      </p:sp>
      <p:sp>
        <p:nvSpPr>
          <p:cNvPr id="3" name="Text Placeholder 2"/>
          <p:cNvSpPr>
            <a:spLocks noGrp="1"/>
          </p:cNvSpPr>
          <p:nvPr>
            <p:ph type="body" idx="1"/>
          </p:nvPr>
        </p:nvSpPr>
        <p:spPr>
          <a:xfrm>
            <a:off x="0" y="1628800"/>
            <a:ext cx="9144000" cy="5112568"/>
          </a:xfrm>
        </p:spPr>
        <p:txBody>
          <a:bodyPr>
            <a:normAutofit/>
          </a:bodyPr>
          <a:lstStyle/>
          <a:p>
            <a:r>
              <a:rPr lang="fa-IR" dirty="0"/>
              <a:t>. اما هاتف نگفته بود تیر را به کدام سمت پرتاب کند. از همین رو، تیر را به جهت های مختلف پرتاب می کرد و هرجا تیر می افتاد، به کندن آن مشغول می شد. ولی هیچ خبری از گنج نبود.  مسجدی درآمد و گریه و ناله آغاز کرد که خدایا آخر این چه راهنمایی ای بود که ٔاندوهگین به گوشه به من کردی؟ مدت ها کارش گریه و دعا به درگاه الهی بود تا سرانجام آن هاتف بار دیگر به خوابش آمد. مرد شکوه کنان به وی گفت: حرف تو غلط از کار درآمد. من نقطه ای را که گفتی پیدا کردم، تیر را به کمان کردم و به قوت کشیدم اما … هاتف گفت: تو آن گونه که من گفتم، عمل نکردی. گفتم تیر را به کمان بگذار، هرجا افتاد همان جا گنج است، نگفتم به قوت بکش. مرد گفت راست می گویی. فردا به همان نقطه رفت؛ تیر را به کمان گذاشت. تا تیر را رها کرد؛ پیش پای خودش افتاد. آن گاه بود که فهمید … </a:t>
            </a:r>
          </a:p>
          <a:p>
            <a:r>
              <a:rPr lang="fa-IR" dirty="0"/>
              <a:t>     ای کمان و تیرها بر ساخته                   گنج نزدیک  وتو دور انداخته</a:t>
            </a:r>
          </a:p>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162242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965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116632"/>
            <a:ext cx="5697832" cy="1050392"/>
          </a:xfrm>
        </p:spPr>
        <p:txBody>
          <a:bodyPr/>
          <a:lstStyle/>
          <a:p>
            <a:pPr algn="ctr"/>
            <a:r>
              <a:rPr lang="fa-IR" dirty="0" smtClean="0">
                <a:cs typeface="B Elham" pitchFamily="2" charset="-78"/>
              </a:rPr>
              <a:t>موانع </a:t>
            </a:r>
            <a:r>
              <a:rPr lang="fa-IR" dirty="0">
                <a:cs typeface="B Elham" pitchFamily="2" charset="-78"/>
              </a:rPr>
              <a:t>رسیدن به هدف</a:t>
            </a:r>
          </a:p>
        </p:txBody>
      </p:sp>
      <p:sp>
        <p:nvSpPr>
          <p:cNvPr id="3" name="Text Placeholder 2"/>
          <p:cNvSpPr>
            <a:spLocks noGrp="1"/>
          </p:cNvSpPr>
          <p:nvPr>
            <p:ph type="body" idx="1"/>
          </p:nvPr>
        </p:nvSpPr>
        <p:spPr>
          <a:xfrm>
            <a:off x="323528" y="1484784"/>
            <a:ext cx="8420472" cy="4824536"/>
          </a:xfrm>
        </p:spPr>
        <p:txBody>
          <a:bodyPr>
            <a:normAutofit/>
          </a:bodyPr>
          <a:lstStyle/>
          <a:p>
            <a:r>
              <a:rPr lang="fa-IR" dirty="0"/>
              <a:t>خدای متعال، علاوه بر اینکه عوامل رشد و کمال را به ما نشان داده، عوامل سقوط و گناه و دورماندن از هدف را نیز به ما معرفی کرده است</a:t>
            </a:r>
            <a:r>
              <a:rPr lang="fa-IR" dirty="0" smtClean="0"/>
              <a:t>.</a:t>
            </a:r>
          </a:p>
          <a:p>
            <a:r>
              <a:rPr lang="fa-IR" dirty="0"/>
              <a:t>١ــ او به ما یادآوری می کند که </a:t>
            </a:r>
            <a:r>
              <a:rPr lang="fa-IR" sz="2400" b="1" dirty="0">
                <a:solidFill>
                  <a:srgbClr val="F83866"/>
                </a:solidFill>
              </a:rPr>
              <a:t>عاملی درونی، </a:t>
            </a:r>
            <a:r>
              <a:rPr lang="fa-IR" dirty="0"/>
              <a:t>انسان ها را برای رسیدن به لذت های زودگذردنیایی، به گناه دعوت می کند  . </a:t>
            </a:r>
            <a:r>
              <a:rPr lang="fa-IR" dirty="0" smtClean="0"/>
              <a:t>و </a:t>
            </a:r>
            <a:r>
              <a:rPr lang="fa-IR" dirty="0"/>
              <a:t>از پیروی از عقل و وجدان بازمی دارد </a:t>
            </a:r>
            <a:r>
              <a:rPr lang="fa-IR" dirty="0" smtClean="0"/>
              <a:t>اره میل </a:t>
            </a:r>
            <a:r>
              <a:rPr lang="fa-IR" dirty="0"/>
              <a:t>سرکشی که در درون انسان طغیان می کند و وی را به گناه فرامی خواند</a:t>
            </a:r>
            <a:r>
              <a:rPr lang="fa-IR" dirty="0" smtClean="0"/>
              <a:t>،؛ </a:t>
            </a:r>
            <a:r>
              <a:rPr lang="fa-IR" sz="3200" b="1" dirty="0" smtClean="0">
                <a:solidFill>
                  <a:srgbClr val="FFFF00"/>
                </a:solidFill>
              </a:rPr>
              <a:t>نفس اماره </a:t>
            </a:r>
            <a:r>
              <a:rPr lang="fa-IR" dirty="0" smtClean="0">
                <a:solidFill>
                  <a:srgbClr val="FFFF00"/>
                </a:solidFill>
              </a:rPr>
              <a:t>یعنی </a:t>
            </a:r>
            <a:r>
              <a:rPr lang="fa-IR" dirty="0">
                <a:solidFill>
                  <a:srgbClr val="FFFF00"/>
                </a:solidFill>
              </a:rPr>
              <a:t>فرمان دهنده به بدی ها نامیده می شود</a:t>
            </a:r>
            <a:r>
              <a:rPr lang="fa-IR" dirty="0"/>
              <a:t>. ّ طغیان </a:t>
            </a:r>
            <a:r>
              <a:rPr lang="fa-IR" dirty="0" smtClean="0"/>
              <a:t>این </a:t>
            </a:r>
            <a:r>
              <a:rPr lang="fa-IR" dirty="0"/>
              <a:t>عامل درونی همان است که حضرت علی  درباره اش فرموده است: </a:t>
            </a:r>
            <a:endParaRPr lang="fa-IR" dirty="0" smtClean="0"/>
          </a:p>
          <a:p>
            <a:r>
              <a:rPr lang="fa-IR" dirty="0" smtClean="0"/>
              <a:t> </a:t>
            </a:r>
            <a:r>
              <a:rPr lang="fa-IR" sz="2800" b="1" dirty="0">
                <a:cs typeface="B Yekan" pitchFamily="2" charset="-78"/>
              </a:rPr>
              <a:t>«دشمن ترین دشمن تو، همان نفسی است که </a:t>
            </a:r>
            <a:r>
              <a:rPr lang="fa-IR" sz="2800" b="1" dirty="0" smtClean="0">
                <a:cs typeface="B Yekan" pitchFamily="2" charset="-78"/>
              </a:rPr>
              <a:t>در </a:t>
            </a:r>
            <a:r>
              <a:rPr lang="fa-IR" sz="2800" b="1" dirty="0">
                <a:cs typeface="B Yekan" pitchFamily="2" charset="-78"/>
              </a:rPr>
              <a:t>درون </a:t>
            </a:r>
            <a:r>
              <a:rPr lang="fa-IR" sz="2800" b="1" dirty="0" smtClean="0">
                <a:cs typeface="B Yekan" pitchFamily="2" charset="-78"/>
              </a:rPr>
              <a:t>توست»</a:t>
            </a:r>
            <a:r>
              <a:rPr lang="fa-IR" dirty="0" smtClean="0"/>
              <a:t> 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388" y="4653136"/>
            <a:ext cx="2209800" cy="2066925"/>
          </a:xfrm>
          <a:prstGeom prst="rect">
            <a:avLst/>
          </a:prstGeom>
        </p:spPr>
      </p:pic>
    </p:spTree>
    <p:extLst>
      <p:ext uri="{BB962C8B-B14F-4D97-AF65-F5344CB8AC3E}">
        <p14:creationId xmlns:p14="http://schemas.microsoft.com/office/powerpoint/2010/main" val="2460531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772400" cy="1362456"/>
          </a:xfrm>
        </p:spPr>
        <p:txBody>
          <a:bodyPr/>
          <a:lstStyle/>
          <a:p>
            <a:pPr algn="r"/>
            <a:r>
              <a:rPr lang="fa-IR" dirty="0">
                <a:cs typeface="B Elham" pitchFamily="2" charset="-78"/>
              </a:rPr>
              <a:t>موانع رسیدن به هدف</a:t>
            </a:r>
          </a:p>
        </p:txBody>
      </p:sp>
      <p:sp>
        <p:nvSpPr>
          <p:cNvPr id="3" name="Text Placeholder 2"/>
          <p:cNvSpPr>
            <a:spLocks noGrp="1"/>
          </p:cNvSpPr>
          <p:nvPr>
            <p:ph type="body" idx="1"/>
          </p:nvPr>
        </p:nvSpPr>
        <p:spPr>
          <a:xfrm>
            <a:off x="0" y="1844824"/>
            <a:ext cx="8820472" cy="4896544"/>
          </a:xfrm>
        </p:spPr>
        <p:txBody>
          <a:bodyPr>
            <a:normAutofit/>
          </a:bodyPr>
          <a:lstStyle/>
          <a:p>
            <a:r>
              <a:rPr lang="fa-IR" dirty="0"/>
              <a:t>٢ــ همچنین، خداوند از </a:t>
            </a:r>
            <a:r>
              <a:rPr lang="fa-IR" sz="3200" b="1" dirty="0">
                <a:solidFill>
                  <a:srgbClr val="FF0000"/>
                </a:solidFill>
              </a:rPr>
              <a:t>عاملی بیرونی </a:t>
            </a:r>
            <a:r>
              <a:rPr lang="fa-IR" dirty="0"/>
              <a:t>خبر می دهد که </a:t>
            </a:r>
            <a:endParaRPr lang="fa-IR" dirty="0" smtClean="0"/>
          </a:p>
          <a:p>
            <a:r>
              <a:rPr lang="fa-IR" sz="2800" b="1" dirty="0" smtClean="0">
                <a:solidFill>
                  <a:srgbClr val="FFFF00"/>
                </a:solidFill>
                <a:cs typeface="B Jadid" pitchFamily="2" charset="-78"/>
              </a:rPr>
              <a:t>خود </a:t>
            </a:r>
            <a:r>
              <a:rPr lang="fa-IR" sz="2800" b="1" dirty="0">
                <a:solidFill>
                  <a:srgbClr val="FFFF00"/>
                </a:solidFill>
                <a:cs typeface="B Jadid" pitchFamily="2" charset="-78"/>
              </a:rPr>
              <a:t>را برتر از آدمیان می پندارد و سوگند </a:t>
            </a:r>
            <a:r>
              <a:rPr lang="fa-IR" sz="2800" b="1" dirty="0" smtClean="0">
                <a:solidFill>
                  <a:srgbClr val="FFFF00"/>
                </a:solidFill>
                <a:cs typeface="B Jadid" pitchFamily="2" charset="-78"/>
              </a:rPr>
              <a:t>یاد </a:t>
            </a:r>
            <a:r>
              <a:rPr lang="fa-IR" sz="2800" b="1" dirty="0">
                <a:solidFill>
                  <a:srgbClr val="FFFF00"/>
                </a:solidFill>
                <a:cs typeface="B Jadid" pitchFamily="2" charset="-78"/>
              </a:rPr>
              <a:t>کرده </a:t>
            </a:r>
            <a:r>
              <a:rPr lang="fa-IR" sz="2800" b="1" dirty="0" smtClean="0">
                <a:solidFill>
                  <a:srgbClr val="FFFF00"/>
                </a:solidFill>
                <a:cs typeface="B Jadid" pitchFamily="2" charset="-78"/>
              </a:rPr>
              <a:t>که </a:t>
            </a:r>
            <a:r>
              <a:rPr lang="fa-IR" sz="2800" b="1" dirty="0">
                <a:solidFill>
                  <a:srgbClr val="FFFF00"/>
                </a:solidFill>
                <a:cs typeface="B Jadid" pitchFamily="2" charset="-78"/>
              </a:rPr>
              <a:t>فرزندان آدم را فریب دهد و از رسیدن به بهشت باز دارد. کار </a:t>
            </a:r>
            <a:r>
              <a:rPr lang="fa-IR" sz="2800" b="1" dirty="0" smtClean="0">
                <a:solidFill>
                  <a:srgbClr val="FFFF00"/>
                </a:solidFill>
                <a:cs typeface="B Jadid" pitchFamily="2" charset="-78"/>
              </a:rPr>
              <a:t>اووسوسه کردن وفریب دادن است </a:t>
            </a:r>
            <a:r>
              <a:rPr lang="fa-IR" sz="2800" b="1" dirty="0" smtClean="0">
                <a:solidFill>
                  <a:srgbClr val="FF0000"/>
                </a:solidFill>
                <a:cs typeface="B Jadid" pitchFamily="2" charset="-78"/>
              </a:rPr>
              <a:t>و </a:t>
            </a:r>
            <a:r>
              <a:rPr lang="fa-IR" sz="2800" b="1" dirty="0">
                <a:solidFill>
                  <a:srgbClr val="FF0000"/>
                </a:solidFill>
                <a:cs typeface="B Jadid" pitchFamily="2" charset="-78"/>
              </a:rPr>
              <a:t>جز این</a:t>
            </a:r>
            <a:r>
              <a:rPr lang="fa-IR" sz="2800" b="1" dirty="0">
                <a:solidFill>
                  <a:srgbClr val="FFFF00"/>
                </a:solidFill>
                <a:cs typeface="B Jadid" pitchFamily="2" charset="-78"/>
              </a:rPr>
              <a:t>، راه نفوذ دیگری در ما ندارد. وسوسه می دهیم ٔ این خود ما هستیم که به او </a:t>
            </a:r>
            <a:r>
              <a:rPr lang="fa-IR" sz="2800" b="1" dirty="0" smtClean="0">
                <a:solidFill>
                  <a:srgbClr val="FFFF00"/>
                </a:solidFill>
                <a:cs typeface="B Jadid" pitchFamily="2" charset="-78"/>
              </a:rPr>
              <a:t>اجازه وسوسه می دهیم یا </a:t>
            </a:r>
            <a:r>
              <a:rPr lang="fa-IR" sz="2800" b="1" dirty="0">
                <a:solidFill>
                  <a:srgbClr val="FFFF00"/>
                </a:solidFill>
                <a:cs typeface="B Jadid" pitchFamily="2" charset="-78"/>
              </a:rPr>
              <a:t>راه فریب را بر او می بندیم</a:t>
            </a:r>
            <a:r>
              <a:rPr lang="fa-IR" sz="2800" b="1" dirty="0" smtClean="0">
                <a:solidFill>
                  <a:srgbClr val="FFFF00"/>
                </a:solidFill>
                <a:cs typeface="B Jadid" pitchFamily="2" charset="-78"/>
              </a:rPr>
              <a:t>. </a:t>
            </a:r>
            <a:endParaRPr lang="fa-IR" sz="2800" b="1" dirty="0">
              <a:solidFill>
                <a:srgbClr val="FFFF00"/>
              </a:solidFill>
              <a:cs typeface="B Jadid" pitchFamily="2" charset="-78"/>
            </a:endParaRPr>
          </a:p>
          <a:p>
            <a:endParaRPr lang="fa-IR" dirty="0"/>
          </a:p>
        </p:txBody>
      </p:sp>
    </p:spTree>
    <p:extLst>
      <p:ext uri="{BB962C8B-B14F-4D97-AF65-F5344CB8AC3E}">
        <p14:creationId xmlns:p14="http://schemas.microsoft.com/office/powerpoint/2010/main" val="1188820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2400" cy="1362456"/>
          </a:xfrm>
        </p:spPr>
        <p:txBody>
          <a:bodyPr/>
          <a:lstStyle/>
          <a:p>
            <a:pPr algn="ctr"/>
            <a:r>
              <a:rPr lang="fa-IR" dirty="0" smtClean="0">
                <a:cs typeface="B Jadid" pitchFamily="2" charset="-78"/>
              </a:rPr>
              <a:t>نام این دشمن چیست؟</a:t>
            </a:r>
            <a:endParaRPr lang="fa-IR" dirty="0">
              <a:cs typeface="B Jadid" pitchFamily="2" charset="-78"/>
            </a:endParaRPr>
          </a:p>
        </p:txBody>
      </p:sp>
      <p:sp>
        <p:nvSpPr>
          <p:cNvPr id="3" name="Text Placeholder 2"/>
          <p:cNvSpPr>
            <a:spLocks noGrp="1"/>
          </p:cNvSpPr>
          <p:nvPr>
            <p:ph type="body" idx="1"/>
          </p:nvPr>
        </p:nvSpPr>
        <p:spPr/>
        <p:txBody>
          <a:bodyPr/>
          <a:lstStyle/>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2951"/>
            <a:ext cx="9036496" cy="4608000"/>
          </a:xfrm>
          <a:prstGeom prst="rect">
            <a:avLst/>
          </a:prstGeom>
        </p:spPr>
      </p:pic>
      <p:sp>
        <p:nvSpPr>
          <p:cNvPr id="5" name="Rectangle 4"/>
          <p:cNvSpPr/>
          <p:nvPr/>
        </p:nvSpPr>
        <p:spPr>
          <a:xfrm>
            <a:off x="2286000" y="5949280"/>
            <a:ext cx="4572000" cy="1015663"/>
          </a:xfrm>
          <a:prstGeom prst="rect">
            <a:avLst/>
          </a:prstGeom>
        </p:spPr>
        <p:txBody>
          <a:bodyPr>
            <a:spAutoFit/>
          </a:bodyPr>
          <a:lstStyle/>
          <a:p>
            <a:pPr algn="ctr"/>
            <a:endParaRPr lang="fa-IR" sz="6000" dirty="0"/>
          </a:p>
        </p:txBody>
      </p:sp>
      <p:sp>
        <p:nvSpPr>
          <p:cNvPr id="7" name="Rectangle 6"/>
          <p:cNvSpPr/>
          <p:nvPr/>
        </p:nvSpPr>
        <p:spPr>
          <a:xfrm>
            <a:off x="3639729" y="5557891"/>
            <a:ext cx="1693092" cy="923330"/>
          </a:xfrm>
          <a:prstGeom prst="rect">
            <a:avLst/>
          </a:prstGeom>
          <a:noFill/>
        </p:spPr>
        <p:txBody>
          <a:bodyPr wrap="none" lIns="91440" tIns="45720" rIns="91440" bIns="45720">
            <a:spAutoFit/>
          </a:bodyPr>
          <a:lstStyle/>
          <a:p>
            <a:pPr algn="ctr"/>
            <a:r>
              <a:rPr lang="fa-I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شیطان</a:t>
            </a:r>
            <a:endParaRPr lang="fa-I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ctangle 8"/>
          <p:cNvSpPr/>
          <p:nvPr/>
        </p:nvSpPr>
        <p:spPr>
          <a:xfrm>
            <a:off x="3725454" y="5661248"/>
            <a:ext cx="1693092" cy="923330"/>
          </a:xfrm>
          <a:prstGeom prst="rect">
            <a:avLst/>
          </a:prstGeom>
          <a:noFill/>
        </p:spPr>
        <p:txBody>
          <a:bodyPr wrap="none" lIns="91440" tIns="45720" rIns="91440" bIns="45720">
            <a:spAutoFit/>
          </a:bodyPr>
          <a:lstStyle/>
          <a:p>
            <a:pPr algn="ctr"/>
            <a:r>
              <a:rPr lang="fa-I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شیطان</a:t>
            </a:r>
            <a:endParaRPr lang="fa-I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146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4888"/>
            <a:ext cx="9036496" cy="1362456"/>
          </a:xfrm>
        </p:spPr>
        <p:txBody>
          <a:bodyPr/>
          <a:lstStyle/>
          <a:p>
            <a:r>
              <a:rPr lang="fa-IR" sz="4000" dirty="0" smtClean="0">
                <a:cs typeface="B Jadid" pitchFamily="2" charset="-78"/>
              </a:rPr>
              <a:t>پاسخ شیطان به فریب خوردگان در روز قیامت</a:t>
            </a:r>
            <a:endParaRPr lang="fa-IR" sz="4000" dirty="0">
              <a:cs typeface="B Jadid" pitchFamily="2" charset="-78"/>
            </a:endParaRPr>
          </a:p>
        </p:txBody>
      </p:sp>
      <p:sp>
        <p:nvSpPr>
          <p:cNvPr id="3" name="Text Placeholder 2"/>
          <p:cNvSpPr>
            <a:spLocks noGrp="1"/>
          </p:cNvSpPr>
          <p:nvPr>
            <p:ph type="body" idx="1"/>
          </p:nvPr>
        </p:nvSpPr>
        <p:spPr>
          <a:xfrm>
            <a:off x="0" y="1556792"/>
            <a:ext cx="9036496" cy="5301208"/>
          </a:xfrm>
        </p:spPr>
        <p:txBody>
          <a:bodyPr>
            <a:noAutofit/>
          </a:bodyPr>
          <a:lstStyle/>
          <a:p>
            <a:r>
              <a:rPr lang="fa-IR" sz="3600" b="1" dirty="0">
                <a:solidFill>
                  <a:schemeClr val="bg1"/>
                </a:solidFill>
              </a:rPr>
              <a:t>همین دشمن، در روز قیامت که فرصتی برای توبه باقی نمانده است، به اهل جهنم می گوید: </a:t>
            </a:r>
            <a:endParaRPr lang="fa-IR" sz="3600" b="1" dirty="0" smtClean="0">
              <a:solidFill>
                <a:schemeClr val="bg1"/>
              </a:solidFill>
            </a:endParaRPr>
          </a:p>
          <a:p>
            <a:r>
              <a:rPr lang="fa-IR" sz="3600" b="1" dirty="0">
                <a:solidFill>
                  <a:schemeClr val="bg1"/>
                </a:solidFill>
              </a:rPr>
              <a:t> ٔخداوند به شما وعده حق داد؛ اما من به شما وعده ای دادم و خلاف آن عمل کردم. </a:t>
            </a:r>
            <a:endParaRPr lang="fa-IR" sz="3600" b="1" dirty="0" smtClean="0">
              <a:solidFill>
                <a:schemeClr val="bg1"/>
              </a:solidFill>
            </a:endParaRPr>
          </a:p>
          <a:p>
            <a:r>
              <a:rPr lang="fa-IR" sz="3600" b="1" dirty="0" smtClean="0">
                <a:solidFill>
                  <a:schemeClr val="bg1"/>
                </a:solidFill>
              </a:rPr>
              <a:t>البته </a:t>
            </a:r>
            <a:r>
              <a:rPr lang="fa-IR" sz="3600" b="1" dirty="0">
                <a:solidFill>
                  <a:schemeClr val="bg1"/>
                </a:solidFill>
              </a:rPr>
              <a:t>من بر شما </a:t>
            </a:r>
            <a:r>
              <a:rPr lang="fa-IR" sz="3600" b="1" dirty="0" smtClean="0">
                <a:solidFill>
                  <a:schemeClr val="bg1"/>
                </a:solidFill>
              </a:rPr>
              <a:t>تسلطی </a:t>
            </a:r>
            <a:r>
              <a:rPr lang="fa-IR" sz="3600" b="1" dirty="0">
                <a:solidFill>
                  <a:schemeClr val="bg1"/>
                </a:solidFill>
              </a:rPr>
              <a:t>نداشتم؛ فقط شما را به گناه دعوت کردم. این خودتان بودید که دعوت مرا پذیرفتید. امروز خود </a:t>
            </a:r>
            <a:r>
              <a:rPr lang="fa-IR" sz="3600" b="1" dirty="0" smtClean="0">
                <a:solidFill>
                  <a:schemeClr val="bg1"/>
                </a:solidFill>
              </a:rPr>
              <a:t>را سرزنش </a:t>
            </a:r>
            <a:r>
              <a:rPr lang="fa-IR" sz="3600" b="1" dirty="0">
                <a:solidFill>
                  <a:schemeClr val="bg1"/>
                </a:solidFill>
              </a:rPr>
              <a:t>کنید نه </a:t>
            </a:r>
            <a:r>
              <a:rPr lang="fa-IR" sz="3600" b="1" dirty="0" smtClean="0">
                <a:solidFill>
                  <a:schemeClr val="bg1"/>
                </a:solidFill>
              </a:rPr>
              <a:t>مرا.نه </a:t>
            </a:r>
            <a:r>
              <a:rPr lang="fa-IR" sz="3600" b="1" dirty="0">
                <a:solidFill>
                  <a:schemeClr val="bg1"/>
                </a:solidFill>
              </a:rPr>
              <a:t>من می توانم به شما کمکی کنم </a:t>
            </a:r>
            <a:r>
              <a:rPr lang="fa-IR" sz="3600" b="1" dirty="0" smtClean="0">
                <a:solidFill>
                  <a:schemeClr val="bg1"/>
                </a:solidFill>
              </a:rPr>
              <a:t>ونه </a:t>
            </a:r>
            <a:r>
              <a:rPr lang="fa-IR" sz="3600" b="1" dirty="0">
                <a:solidFill>
                  <a:schemeClr val="bg1"/>
                </a:solidFill>
              </a:rPr>
              <a:t>شما می توانید مرا نجات دهید</a:t>
            </a:r>
            <a:r>
              <a:rPr lang="fa-IR" sz="3600" b="1" dirty="0" smtClean="0">
                <a:solidFill>
                  <a:schemeClr val="bg1"/>
                </a:solidFill>
              </a:rPr>
              <a:t>».</a:t>
            </a:r>
          </a:p>
          <a:p>
            <a:r>
              <a:rPr lang="fa-IR" sz="3600" b="1" dirty="0">
                <a:solidFill>
                  <a:schemeClr val="bg1"/>
                </a:solidFill>
              </a:rPr>
              <a:t> </a:t>
            </a:r>
          </a:p>
        </p:txBody>
      </p:sp>
    </p:spTree>
    <p:extLst>
      <p:ext uri="{BB962C8B-B14F-4D97-AF65-F5344CB8AC3E}">
        <p14:creationId xmlns:p14="http://schemas.microsoft.com/office/powerpoint/2010/main" val="186952288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2400" cy="1362456"/>
          </a:xfrm>
        </p:spPr>
        <p:txBody>
          <a:bodyPr/>
          <a:lstStyle/>
          <a:p>
            <a:pPr algn="ctr"/>
            <a:r>
              <a:rPr lang="fa-IR" sz="3600" dirty="0" smtClean="0">
                <a:solidFill>
                  <a:srgbClr val="FFFF00"/>
                </a:solidFill>
                <a:cs typeface="B Elham" pitchFamily="2" charset="-78"/>
              </a:rPr>
              <a:t>شیطان معمولا از چه راههایی ما را فریب می دهد</a:t>
            </a:r>
            <a:endParaRPr lang="fa-IR" sz="3600" dirty="0">
              <a:solidFill>
                <a:srgbClr val="FFFF00"/>
              </a:solidFill>
              <a:cs typeface="B Elham" pitchFamily="2" charset="-78"/>
            </a:endParaRPr>
          </a:p>
        </p:txBody>
      </p:sp>
      <p:sp>
        <p:nvSpPr>
          <p:cNvPr id="3" name="Text Placeholder 2"/>
          <p:cNvSpPr>
            <a:spLocks noGrp="1"/>
          </p:cNvSpPr>
          <p:nvPr>
            <p:ph type="body" idx="1"/>
          </p:nvPr>
        </p:nvSpPr>
        <p:spPr>
          <a:xfrm>
            <a:off x="323528" y="1916832"/>
            <a:ext cx="8424936" cy="4536504"/>
          </a:xfrm>
        </p:spPr>
        <p:txBody>
          <a:bodyPr>
            <a:noAutofit/>
          </a:bodyPr>
          <a:lstStyle/>
          <a:p>
            <a:r>
              <a:rPr lang="fa-IR" sz="3200" b="1" dirty="0" smtClean="0">
                <a:solidFill>
                  <a:srgbClr val="FFC000"/>
                </a:solidFill>
              </a:rPr>
              <a:t>او معمولاً از راه های زیر ما را فریب می دهد:</a:t>
            </a:r>
          </a:p>
          <a:p>
            <a:r>
              <a:rPr lang="fa-IR" sz="3200" b="1" dirty="0" smtClean="0">
                <a:solidFill>
                  <a:srgbClr val="FFC000"/>
                </a:solidFill>
              </a:rPr>
              <a:t>١ــ غافل کردن از خدا و یاد او. </a:t>
            </a:r>
          </a:p>
          <a:p>
            <a:r>
              <a:rPr lang="fa-IR" sz="3200" b="1" dirty="0" smtClean="0">
                <a:solidFill>
                  <a:srgbClr val="FFC000"/>
                </a:solidFill>
              </a:rPr>
              <a:t> ٢ــ زیبا و لذت بخش نشان دادن گناه</a:t>
            </a:r>
          </a:p>
          <a:p>
            <a:r>
              <a:rPr lang="fa-IR" sz="3200" b="1" dirty="0" smtClean="0">
                <a:solidFill>
                  <a:srgbClr val="FFC000"/>
                </a:solidFill>
              </a:rPr>
              <a:t>٣ــ سرگرم کردن به آرزوهای سراب گونهدنیایی</a:t>
            </a:r>
          </a:p>
          <a:p>
            <a:r>
              <a:rPr lang="fa-IR" sz="3200" b="1" dirty="0" smtClean="0">
                <a:solidFill>
                  <a:srgbClr val="FFC000"/>
                </a:solidFill>
              </a:rPr>
              <a:t> 4ـ ایجاد کینه و دشمنی میان مردم.</a:t>
            </a:r>
          </a:p>
          <a:p>
            <a:endParaRPr lang="fa-IR" sz="3200" b="1" dirty="0">
              <a:solidFill>
                <a:srgbClr val="FFC000"/>
              </a:solidFill>
            </a:endParaRPr>
          </a:p>
        </p:txBody>
      </p:sp>
    </p:spTree>
    <p:extLst>
      <p:ext uri="{BB962C8B-B14F-4D97-AF65-F5344CB8AC3E}">
        <p14:creationId xmlns:p14="http://schemas.microsoft.com/office/powerpoint/2010/main" val="4033650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912" y="188640"/>
            <a:ext cx="5108104" cy="864096"/>
          </a:xfrm>
        </p:spPr>
        <p:txBody>
          <a:bodyPr/>
          <a:lstStyle/>
          <a:p>
            <a:pPr algn="ctr"/>
            <a:r>
              <a:rPr lang="fa-IR" dirty="0"/>
              <a:t>راز رانده شدن شیطان</a:t>
            </a:r>
          </a:p>
        </p:txBody>
      </p:sp>
      <p:sp>
        <p:nvSpPr>
          <p:cNvPr id="3" name="Text Placeholder 2"/>
          <p:cNvSpPr>
            <a:spLocks noGrp="1"/>
          </p:cNvSpPr>
          <p:nvPr>
            <p:ph type="body" idx="1"/>
          </p:nvPr>
        </p:nvSpPr>
        <p:spPr>
          <a:xfrm>
            <a:off x="264666" y="1628800"/>
            <a:ext cx="8856984" cy="5373216"/>
          </a:xfrm>
        </p:spPr>
        <p:txBody>
          <a:bodyPr/>
          <a:lstStyle/>
          <a:p>
            <a:r>
              <a:rPr lang="fa-IR" dirty="0"/>
              <a:t>می دانی چرا خداوند شیطان را از درگاه خود راند و برای همیشه او را طرد کرد؟ </a:t>
            </a:r>
            <a:endParaRPr lang="fa-IR" dirty="0" smtClean="0"/>
          </a:p>
          <a:p>
            <a:r>
              <a:rPr lang="fa-IR" dirty="0">
                <a:solidFill>
                  <a:srgbClr val="FFFF00"/>
                </a:solidFill>
              </a:rPr>
              <a:t>چون فرمان خدا را برای سجده بندگی بر انسان اطاعت </a:t>
            </a:r>
            <a:r>
              <a:rPr lang="fa-IR" dirty="0" smtClean="0">
                <a:solidFill>
                  <a:srgbClr val="FFFF00"/>
                </a:solidFill>
              </a:rPr>
              <a:t>نکرد.</a:t>
            </a:r>
          </a:p>
          <a:p>
            <a:r>
              <a:rPr lang="fa-IR" dirty="0" smtClean="0"/>
              <a:t>اما </a:t>
            </a:r>
            <a:r>
              <a:rPr lang="fa-IR" dirty="0"/>
              <a:t>بی وفایی برخی آدمیان را بنگر که در برابر خدا سجده نمی کنند و </a:t>
            </a:r>
            <a:r>
              <a:rPr lang="fa-IR" dirty="0" smtClean="0"/>
              <a:t>حلقه ی بندگی </a:t>
            </a:r>
            <a:r>
              <a:rPr lang="fa-IR" dirty="0"/>
              <a:t>شیطان به </a:t>
            </a:r>
            <a:r>
              <a:rPr lang="fa-IR" dirty="0" smtClean="0"/>
              <a:t>گردن </a:t>
            </a:r>
            <a:r>
              <a:rPr lang="fa-IR" dirty="0"/>
              <a:t>می آویزند! </a:t>
            </a:r>
            <a:endParaRPr lang="fa-IR" dirty="0" smtClean="0"/>
          </a:p>
          <a:p>
            <a:r>
              <a:rPr lang="fa-IR" dirty="0" smtClean="0"/>
              <a:t>رسول </a:t>
            </a:r>
            <a:r>
              <a:rPr lang="fa-IR" dirty="0"/>
              <a:t>خدا می فرماید: خداوند به چنین انسان هایی خطاب می </a:t>
            </a:r>
            <a:r>
              <a:rPr lang="fa-IR" dirty="0" smtClean="0"/>
              <a:t>کند:</a:t>
            </a:r>
          </a:p>
          <a:p>
            <a:r>
              <a:rPr lang="fa-IR" sz="3200" b="1" dirty="0" smtClean="0">
                <a:solidFill>
                  <a:srgbClr val="FFFF00"/>
                </a:solidFill>
              </a:rPr>
              <a:t>انسان من </a:t>
            </a:r>
            <a:r>
              <a:rPr lang="fa-IR" sz="3200" b="1" dirty="0">
                <a:solidFill>
                  <a:srgbClr val="FFFF00"/>
                </a:solidFill>
              </a:rPr>
              <a:t>به خاطر تو شیطان را طرد کردم؛ اما تو او را دوست خود گرفتی و به اطاعت او درآمدی؟ </a:t>
            </a:r>
          </a:p>
        </p:txBody>
      </p:sp>
    </p:spTree>
    <p:extLst>
      <p:ext uri="{BB962C8B-B14F-4D97-AF65-F5344CB8AC3E}">
        <p14:creationId xmlns:p14="http://schemas.microsoft.com/office/powerpoint/2010/main" val="44603306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1522"/>
            <a:ext cx="8496944" cy="6836478"/>
          </a:xfrm>
          <a:prstGeom prst="rect">
            <a:avLst/>
          </a:prstGeom>
        </p:spPr>
      </p:pic>
    </p:spTree>
    <p:extLst>
      <p:ext uri="{BB962C8B-B14F-4D97-AF65-F5344CB8AC3E}">
        <p14:creationId xmlns:p14="http://schemas.microsoft.com/office/powerpoint/2010/main" val="177938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fa-IR" sz="8800" dirty="0" smtClean="0"/>
              <a:t>درس دوم</a:t>
            </a:r>
            <a:endParaRPr lang="fa-IR" sz="8800" dirty="0"/>
          </a:p>
        </p:txBody>
      </p:sp>
      <p:sp>
        <p:nvSpPr>
          <p:cNvPr id="6" name="Text Placeholder 5"/>
          <p:cNvSpPr>
            <a:spLocks noGrp="1"/>
          </p:cNvSpPr>
          <p:nvPr>
            <p:ph type="body" idx="1"/>
          </p:nvPr>
        </p:nvSpPr>
        <p:spPr>
          <a:xfrm>
            <a:off x="539552" y="2708920"/>
            <a:ext cx="7772400" cy="2445816"/>
          </a:xfrm>
        </p:spPr>
        <p:txBody>
          <a:bodyPr>
            <a:normAutofit/>
          </a:bodyPr>
          <a:lstStyle/>
          <a:p>
            <a:pPr algn="ctr"/>
            <a:r>
              <a:rPr lang="fa-IR" sz="6000" b="1" dirty="0" smtClean="0">
                <a:solidFill>
                  <a:srgbClr val="FFC000"/>
                </a:solidFill>
                <a:effectLst>
                  <a:outerShdw blurRad="38100" dist="38100" dir="2700000" algn="tl">
                    <a:srgbClr val="000000">
                      <a:alpha val="43137"/>
                    </a:srgbClr>
                  </a:outerShdw>
                </a:effectLst>
                <a:latin typeface="AngsanaUPC" pitchFamily="18" charset="-34"/>
                <a:cs typeface="B Aseman" pitchFamily="2" charset="-78"/>
              </a:rPr>
              <a:t>دین وزندگی پایه دهم</a:t>
            </a:r>
          </a:p>
          <a:p>
            <a:pPr algn="ctr"/>
            <a:r>
              <a:rPr lang="fa-IR" sz="6000" b="1" dirty="0" smtClean="0">
                <a:solidFill>
                  <a:srgbClr val="FFC000"/>
                </a:solidFill>
                <a:effectLst>
                  <a:outerShdw blurRad="38100" dist="38100" dir="2700000" algn="tl">
                    <a:srgbClr val="000000">
                      <a:alpha val="43137"/>
                    </a:srgbClr>
                  </a:outerShdw>
                </a:effectLst>
                <a:latin typeface="AngsanaUPC" pitchFamily="18" charset="-34"/>
                <a:cs typeface="+mj-cs"/>
              </a:rPr>
              <a:t>موضوع درس: پر پرواز</a:t>
            </a:r>
            <a:endParaRPr lang="fa-IR" sz="6000" b="1" dirty="0">
              <a:solidFill>
                <a:srgbClr val="FFC000"/>
              </a:solidFill>
              <a:effectLst>
                <a:outerShdw blurRad="38100" dist="38100" dir="2700000" algn="tl">
                  <a:srgbClr val="000000">
                    <a:alpha val="43137"/>
                  </a:srgbClr>
                </a:outerShdw>
              </a:effectLst>
              <a:latin typeface="AngsanaUPC" pitchFamily="18" charset="-34"/>
              <a:cs typeface="+mj-cs"/>
            </a:endParaRPr>
          </a:p>
        </p:txBody>
      </p:sp>
    </p:spTree>
    <p:extLst>
      <p:ext uri="{BB962C8B-B14F-4D97-AF65-F5344CB8AC3E}">
        <p14:creationId xmlns:p14="http://schemas.microsoft.com/office/powerpoint/2010/main" val="31066632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2)">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heel(2)">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Text Placeholder 2"/>
          <p:cNvSpPr>
            <a:spLocks noGrp="1"/>
          </p:cNvSpPr>
          <p:nvPr>
            <p:ph type="body" idx="1"/>
          </p:nvPr>
        </p:nvSpPr>
        <p:spPr/>
        <p:txBody>
          <a:bodyPr/>
          <a:lstStyle/>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41368"/>
          </a:xfrm>
          <a:prstGeom prst="rect">
            <a:avLst/>
          </a:prstGeom>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692696"/>
            <a:ext cx="62611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1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style.rotation</p:attrName>
                                        </p:attrNameLst>
                                      </p:cBhvr>
                                      <p:tavLst>
                                        <p:tav tm="0">
                                          <p:val>
                                            <p:fltVal val="90"/>
                                          </p:val>
                                        </p:tav>
                                        <p:tav tm="100000">
                                          <p:val>
                                            <p:fltVal val="0"/>
                                          </p:val>
                                        </p:tav>
                                      </p:tavLst>
                                    </p:anim>
                                    <p:animEffect transition="in" filter="fad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fa-I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34354"/>
            <a:ext cx="9144000" cy="6858000"/>
          </a:xfrm>
          <a:prstGeom prst="rect">
            <a:avLst/>
          </a:prstGeom>
        </p:spPr>
      </p:pic>
      <p:sp>
        <p:nvSpPr>
          <p:cNvPr id="2" name="Rectangle 1"/>
          <p:cNvSpPr/>
          <p:nvPr/>
        </p:nvSpPr>
        <p:spPr>
          <a:xfrm>
            <a:off x="467544" y="332656"/>
            <a:ext cx="7704856" cy="1077218"/>
          </a:xfrm>
          <a:prstGeom prst="rect">
            <a:avLst/>
          </a:prstGeom>
          <a:noFill/>
        </p:spPr>
        <p:txBody>
          <a:bodyPr wrap="square" lIns="91440" tIns="45720" rIns="91440" bIns="45720">
            <a:spAutoFit/>
          </a:bodyPr>
          <a:lstStyle/>
          <a:p>
            <a:pPr algn="ctr"/>
            <a:r>
              <a:rPr lang="fa-IR"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امام عصر (عج):</a:t>
            </a:r>
          </a:p>
          <a:p>
            <a:pPr algn="ctr"/>
            <a:r>
              <a:rPr lang="fa-IR"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هیچ چیز مانند نماز بینی شیطان را به خاک نمی مالد.</a:t>
            </a:r>
            <a:endParaRPr lang="en-US"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0238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8)">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Jadid" pitchFamily="2" charset="-78"/>
              </a:rPr>
              <a:t>توصیه ای مشفقانه</a:t>
            </a:r>
            <a:endParaRPr lang="fa-IR" dirty="0">
              <a:cs typeface="B Jadid"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36912"/>
            <a:ext cx="8280920" cy="4104000"/>
          </a:xfrm>
        </p:spPr>
      </p:pic>
    </p:spTree>
    <p:extLst>
      <p:ext uri="{BB962C8B-B14F-4D97-AF65-F5344CB8AC3E}">
        <p14:creationId xmlns:p14="http://schemas.microsoft.com/office/powerpoint/2010/main" val="1286993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92696"/>
            <a:ext cx="8208912" cy="519854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04936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7" y="620688"/>
            <a:ext cx="8352928" cy="57606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90004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692696"/>
            <a:ext cx="8280920" cy="561357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697386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692697"/>
            <a:ext cx="8568951" cy="56319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95853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836713"/>
            <a:ext cx="8424935" cy="54878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4487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620688"/>
            <a:ext cx="8352928" cy="568863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04537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632"/>
            <a:ext cx="9144000" cy="674136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51520" y="4653136"/>
            <a:ext cx="8424936" cy="1569660"/>
          </a:xfrm>
          <a:prstGeom prst="rect">
            <a:avLst/>
          </a:prstGeom>
        </p:spPr>
        <p:txBody>
          <a:bodyPr wrap="square">
            <a:spAutoFit/>
          </a:bodyPr>
          <a:lstStyle/>
          <a:p>
            <a:pPr algn="ctr"/>
            <a:r>
              <a:rPr lang="fa-IR" sz="4800" dirty="0" smtClean="0">
                <a:solidFill>
                  <a:srgbClr val="FFFF00"/>
                </a:solidFill>
              </a:rPr>
              <a:t>شیطان همواره در کمین است </a:t>
            </a:r>
          </a:p>
          <a:p>
            <a:pPr algn="ctr"/>
            <a:r>
              <a:rPr lang="fa-IR" sz="4800" dirty="0" smtClean="0">
                <a:solidFill>
                  <a:srgbClr val="FFFF00"/>
                </a:solidFill>
              </a:rPr>
              <a:t>بزرگترین</a:t>
            </a:r>
            <a:r>
              <a:rPr lang="fa-IR" dirty="0" smtClean="0"/>
              <a:t> </a:t>
            </a:r>
            <a:r>
              <a:rPr lang="fa-IR" sz="4800" dirty="0" smtClean="0">
                <a:solidFill>
                  <a:srgbClr val="FFFF00"/>
                </a:solidFill>
              </a:rPr>
              <a:t>پیمان الهی یادمون نره</a:t>
            </a:r>
            <a:endParaRPr lang="fa-IR" sz="4800" dirty="0">
              <a:solidFill>
                <a:srgbClr val="FFFF00"/>
              </a:solidFill>
            </a:endParaRPr>
          </a:p>
        </p:txBody>
      </p:sp>
    </p:spTree>
    <p:extLst>
      <p:ext uri="{BB962C8B-B14F-4D97-AF65-F5344CB8AC3E}">
        <p14:creationId xmlns:p14="http://schemas.microsoft.com/office/powerpoint/2010/main" val="856308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216" y="188640"/>
            <a:ext cx="2304256" cy="504056"/>
          </a:xfrm>
        </p:spPr>
        <p:txBody>
          <a:bodyPr/>
          <a:lstStyle/>
          <a:p>
            <a:r>
              <a:rPr lang="fa-IR" sz="2800" dirty="0">
                <a:solidFill>
                  <a:srgbClr val="FFFF00"/>
                </a:solidFill>
                <a:latin typeface="Arial" pitchFamily="34" charset="0"/>
                <a:cs typeface="Arial" pitchFamily="34" charset="0"/>
              </a:rPr>
              <a:t>سرمایه های انسان</a:t>
            </a:r>
          </a:p>
        </p:txBody>
      </p:sp>
      <p:sp>
        <p:nvSpPr>
          <p:cNvPr id="3" name="Text Placeholder 2"/>
          <p:cNvSpPr>
            <a:spLocks noGrp="1"/>
          </p:cNvSpPr>
          <p:nvPr>
            <p:ph type="body" idx="1"/>
          </p:nvPr>
        </p:nvSpPr>
        <p:spPr>
          <a:xfrm>
            <a:off x="251520" y="764704"/>
            <a:ext cx="8568952" cy="5832648"/>
          </a:xfrm>
        </p:spPr>
        <p:txBody>
          <a:bodyPr>
            <a:normAutofit/>
          </a:bodyPr>
          <a:lstStyle/>
          <a:p>
            <a:r>
              <a:rPr lang="fa-IR" sz="2400" dirty="0"/>
              <a:t>خداوند با دادن </a:t>
            </a:r>
            <a:r>
              <a:rPr lang="fa-IR" sz="2800" dirty="0">
                <a:solidFill>
                  <a:srgbClr val="FF0000"/>
                </a:solidFill>
              </a:rPr>
              <a:t>نعمت های مادی و معنوی </a:t>
            </a:r>
            <a:r>
              <a:rPr lang="fa-IR" sz="2400" dirty="0"/>
              <a:t>به انسان، او را گرامی داشته و به او کرامت بخشیده و بر بسیاری از مخلوقات برتری داده است.  آنچه در آسمان ها و زمین است، برای انسان آفریده و توانایی  اینها نشان می دهد خداوند متعال برای انسان در ٔ بهره مندی از آنها را در وجود او قرار داده است. همه نظام هستی جایگاه ویژه ای قائل شده است</a:t>
            </a:r>
            <a:r>
              <a:rPr lang="fa-IR" sz="2400" dirty="0" smtClean="0"/>
              <a:t>.</a:t>
            </a:r>
          </a:p>
          <a:p>
            <a:r>
              <a:rPr lang="fa-IR" sz="2400" dirty="0" smtClean="0"/>
              <a:t> </a:t>
            </a:r>
            <a:r>
              <a:rPr lang="fa-IR" sz="2400" dirty="0"/>
              <a:t>خداوند متعال برای اینکه انسان بتواند در مسیر رشد و کمال خود حرکت کند و به هدف خلقت دست یابد</a:t>
            </a:r>
            <a:r>
              <a:rPr lang="fa-IR" sz="2800" b="1" dirty="0">
                <a:solidFill>
                  <a:srgbClr val="FFFF00"/>
                </a:solidFill>
              </a:rPr>
              <a:t>، سرمایه هایی </a:t>
            </a:r>
            <a:r>
              <a:rPr lang="fa-IR" sz="2400" dirty="0"/>
              <a:t>در اختیارش قرار داده است</a:t>
            </a:r>
            <a:r>
              <a:rPr lang="fa-IR" sz="2400" dirty="0" smtClean="0"/>
              <a:t>.</a:t>
            </a:r>
          </a:p>
          <a:p>
            <a:r>
              <a:rPr lang="fa-IR" sz="2400" dirty="0" smtClean="0"/>
              <a:t> </a:t>
            </a:r>
            <a:r>
              <a:rPr lang="fa-IR" sz="2800" b="1" dirty="0">
                <a:solidFill>
                  <a:srgbClr val="FFFF00"/>
                </a:solidFill>
              </a:rPr>
              <a:t>شناخت انسان و سرمایه هایش، </a:t>
            </a:r>
            <a:r>
              <a:rPr lang="fa-IR" sz="2400" dirty="0"/>
              <a:t>در گام نخست و بهره گیری از آنها در گام بعد، عامل بسیار مهمی برای حرکت به سوی هدف است</a:t>
            </a:r>
            <a:r>
              <a:rPr lang="fa-IR" sz="2400"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013176"/>
            <a:ext cx="2038350" cy="1543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662809"/>
            <a:ext cx="2143125" cy="1896815"/>
          </a:xfrm>
          <a:prstGeom prst="rect">
            <a:avLst/>
          </a:prstGeom>
        </p:spPr>
      </p:pic>
    </p:spTree>
    <p:extLst>
      <p:ext uri="{BB962C8B-B14F-4D97-AF65-F5344CB8AC3E}">
        <p14:creationId xmlns:p14="http://schemas.microsoft.com/office/powerpoint/2010/main" val="487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2544046" y="2967335"/>
            <a:ext cx="405591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در پناه حق باشید</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422747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7744" y="764704"/>
            <a:ext cx="6192688" cy="341632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fa-I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تهیه کنندگان :</a:t>
            </a:r>
            <a:br>
              <a:rPr lang="fa-I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fa-I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محمدمهدی خدادادی</a:t>
            </a:r>
            <a:br>
              <a:rPr lang="fa-I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fa-I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ابوالفضل مرادی </a:t>
            </a:r>
            <a:br>
              <a:rPr lang="fa-I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fa-I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رمضان اسکندری</a:t>
            </a:r>
            <a:endParaRPr lang="fa-I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Rectangle 1"/>
          <p:cNvSpPr/>
          <p:nvPr/>
        </p:nvSpPr>
        <p:spPr>
          <a:xfrm>
            <a:off x="2267744" y="4293096"/>
            <a:ext cx="6161353" cy="92333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fa-IR" sz="5400" b="1" cap="none" spc="0" dirty="0" smtClean="0">
                <a:ln w="22225">
                  <a:solidFill>
                    <a:srgbClr val="002060"/>
                  </a:solidFill>
                  <a:prstDash val="solid"/>
                </a:ln>
                <a:solidFill>
                  <a:schemeClr val="accent2">
                    <a:lumMod val="40000"/>
                    <a:lumOff val="60000"/>
                  </a:schemeClr>
                </a:solidFill>
                <a:effectLst/>
              </a:rPr>
              <a:t>زیرنظر :آقای نارنج پور</a:t>
            </a:r>
            <a:endParaRPr lang="en-US" sz="5400" b="1" cap="none" spc="0" dirty="0">
              <a:ln w="22225">
                <a:solidFill>
                  <a:srgbClr val="002060"/>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26555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60648"/>
            <a:ext cx="7772400" cy="1152128"/>
          </a:xfrm>
        </p:spPr>
        <p:txBody>
          <a:bodyPr/>
          <a:lstStyle/>
          <a:p>
            <a:pPr algn="ctr"/>
            <a:r>
              <a:rPr lang="fa-IR" dirty="0"/>
              <a:t>سرمایه های انسان</a:t>
            </a:r>
          </a:p>
        </p:txBody>
      </p:sp>
      <p:sp>
        <p:nvSpPr>
          <p:cNvPr id="3" name="Text Placeholder 2"/>
          <p:cNvSpPr>
            <a:spLocks noGrp="1"/>
          </p:cNvSpPr>
          <p:nvPr>
            <p:ph type="body" idx="1"/>
          </p:nvPr>
        </p:nvSpPr>
        <p:spPr>
          <a:xfrm>
            <a:off x="107504" y="1484784"/>
            <a:ext cx="8784975" cy="4968552"/>
          </a:xfrm>
        </p:spPr>
        <p:txBody>
          <a:bodyPr>
            <a:normAutofit/>
          </a:bodyPr>
          <a:lstStyle/>
          <a:p>
            <a:r>
              <a:rPr lang="fa-IR" sz="2400" dirty="0"/>
              <a:t>١ــ پروردگار، به ما نیرویی عنایت کرده تا با آن بیندیشیم و مسیر درست زندگی را از راه های  درست را از ١غلط و خوب را از بد تشخیص دهیم. حقایق را دریابیم و از جهل و نادانی دور شویم. نادرست و حق را از باطل تشخیص دهیم</a:t>
            </a:r>
            <a:r>
              <a:rPr lang="fa-IR" sz="2400" dirty="0" smtClean="0"/>
              <a:t>.</a:t>
            </a:r>
          </a:p>
          <a:p>
            <a:r>
              <a:rPr lang="fa-IR" dirty="0" smtClean="0"/>
              <a:t>نام این توانایی چیست؟</a:t>
            </a:r>
          </a:p>
        </p:txBody>
      </p:sp>
      <p:sp>
        <p:nvSpPr>
          <p:cNvPr id="4" name="Rectangle 3"/>
          <p:cNvSpPr/>
          <p:nvPr/>
        </p:nvSpPr>
        <p:spPr>
          <a:xfrm>
            <a:off x="4479635" y="2967335"/>
            <a:ext cx="184730" cy="923330"/>
          </a:xfrm>
          <a:prstGeom prst="rect">
            <a:avLst/>
          </a:prstGeom>
          <a:noFill/>
        </p:spPr>
        <p:txBody>
          <a:bodyPr wrap="none" lIns="91440" tIns="45720" rIns="91440" bIns="45720">
            <a:spAutoFit/>
          </a:bodyPr>
          <a:lstStyle/>
          <a:p>
            <a:pPr algn="ct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ctangle 4"/>
          <p:cNvSpPr/>
          <p:nvPr/>
        </p:nvSpPr>
        <p:spPr>
          <a:xfrm>
            <a:off x="2627206" y="2780928"/>
            <a:ext cx="370486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قوه تعقل وتفکر</a:t>
            </a:r>
            <a:endParaRPr lang="fa-I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890665"/>
            <a:ext cx="3776745" cy="2520000"/>
          </a:xfrm>
          <a:prstGeom prst="rect">
            <a:avLst/>
          </a:prstGeom>
        </p:spPr>
      </p:pic>
    </p:spTree>
    <p:extLst>
      <p:ext uri="{BB962C8B-B14F-4D97-AF65-F5344CB8AC3E}">
        <p14:creationId xmlns:p14="http://schemas.microsoft.com/office/powerpoint/2010/main" val="304534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1362456"/>
          </a:xfrm>
        </p:spPr>
        <p:txBody>
          <a:bodyPr/>
          <a:lstStyle/>
          <a:p>
            <a:pPr algn="ctr"/>
            <a:r>
              <a:rPr lang="fa-IR" dirty="0" smtClean="0">
                <a:cs typeface="B Elham" pitchFamily="2" charset="-78"/>
              </a:rPr>
              <a:t>سرمایه های انسان</a:t>
            </a:r>
            <a:endParaRPr lang="fa-IR" dirty="0">
              <a:cs typeface="B Elham" pitchFamily="2" charset="-78"/>
            </a:endParaRPr>
          </a:p>
        </p:txBody>
      </p:sp>
      <p:sp>
        <p:nvSpPr>
          <p:cNvPr id="3" name="Text Placeholder 2"/>
          <p:cNvSpPr>
            <a:spLocks noGrp="1"/>
          </p:cNvSpPr>
          <p:nvPr>
            <p:ph type="body" idx="1"/>
          </p:nvPr>
        </p:nvSpPr>
        <p:spPr>
          <a:xfrm>
            <a:off x="0" y="1484784"/>
            <a:ext cx="9036496" cy="5373216"/>
          </a:xfrm>
        </p:spPr>
        <p:txBody>
          <a:bodyPr/>
          <a:lstStyle/>
          <a:p>
            <a:r>
              <a:rPr lang="fa-IR" dirty="0"/>
              <a:t>٢ــ خداوند، ما را صاحب اراده و اختیار آفرید و مسئول سرنوشت خویش قرار داد. سپس راه رستگاری و راه شقاوت را به ما نشان داد تا خود راه رستگاری را برگزینیم و از شقاوت دوری کنیم.</a:t>
            </a:r>
          </a:p>
          <a:p>
            <a:pPr algn="ctr"/>
            <a:r>
              <a:rPr lang="fa-IR" sz="4000" b="1" dirty="0">
                <a:solidFill>
                  <a:srgbClr val="FFFF00"/>
                </a:solidFill>
              </a:rPr>
              <a:t>اِنّا هَدَیناهُ السَّبیلَ اِمّا شاکـِـرًا و اِمّا کــَـفورًا</a:t>
            </a:r>
            <a:r>
              <a:rPr lang="fa-IR" dirty="0"/>
              <a:t/>
            </a:r>
            <a:br>
              <a:rPr lang="fa-IR" dirty="0"/>
            </a:br>
            <a:r>
              <a:rPr lang="fa-IR" sz="2400" dirty="0">
                <a:solidFill>
                  <a:schemeClr val="bg1"/>
                </a:solidFill>
              </a:rPr>
              <a:t> ما راه را به او نشان دادیم یا سپاسگزار خواهد بود و یا ناسپاس</a:t>
            </a:r>
            <a:br>
              <a:rPr lang="fa-IR" sz="2400" dirty="0">
                <a:solidFill>
                  <a:schemeClr val="bg1"/>
                </a:solidFill>
              </a:rPr>
            </a:br>
            <a:r>
              <a:rPr lang="fa-IR" dirty="0"/>
              <a:t>انسان 3     </a:t>
            </a:r>
            <a:endParaRPr lang="fa-IR" dirty="0" smtClean="0"/>
          </a:p>
          <a:p>
            <a:pPr algn="ctr"/>
            <a:r>
              <a:rPr lang="fa-IR" dirty="0" smtClean="0"/>
              <a:t>برای این ویژگی نام مناسب اختیار کنید:</a:t>
            </a:r>
          </a:p>
          <a:p>
            <a:pPr algn="ctr"/>
            <a:endParaRPr lang="fa-IR" dirty="0"/>
          </a:p>
          <a:p>
            <a:pPr algn="ctr"/>
            <a:r>
              <a:rPr lang="fa-IR" dirty="0" smtClean="0"/>
              <a:t> </a:t>
            </a:r>
            <a:r>
              <a:rPr lang="fa-IR" dirty="0"/>
              <a:t>	    						</a:t>
            </a:r>
          </a:p>
        </p:txBody>
      </p:sp>
      <p:sp>
        <p:nvSpPr>
          <p:cNvPr id="4" name="Rectangle 3"/>
          <p:cNvSpPr/>
          <p:nvPr/>
        </p:nvSpPr>
        <p:spPr>
          <a:xfrm>
            <a:off x="2957376" y="4653136"/>
            <a:ext cx="3114955" cy="92333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اراده واختیار</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332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2030"/>
            <a:ext cx="7772400" cy="1362456"/>
          </a:xfrm>
        </p:spPr>
        <p:txBody>
          <a:bodyPr/>
          <a:lstStyle/>
          <a:p>
            <a:pPr algn="ctr"/>
            <a:r>
              <a:rPr lang="fa-IR" dirty="0" smtClean="0">
                <a:cs typeface="B Elham" pitchFamily="2" charset="-78"/>
              </a:rPr>
              <a:t>سرمایه های انسان</a:t>
            </a:r>
            <a:endParaRPr lang="fa-IR" dirty="0">
              <a:cs typeface="B Elham" pitchFamily="2" charset="-78"/>
            </a:endParaRPr>
          </a:p>
        </p:txBody>
      </p:sp>
      <p:sp>
        <p:nvSpPr>
          <p:cNvPr id="3" name="Text Placeholder 2"/>
          <p:cNvSpPr>
            <a:spLocks noGrp="1"/>
          </p:cNvSpPr>
          <p:nvPr>
            <p:ph type="body" idx="1"/>
          </p:nvPr>
        </p:nvSpPr>
        <p:spPr>
          <a:xfrm>
            <a:off x="0" y="1700808"/>
            <a:ext cx="8964488" cy="5157192"/>
          </a:xfrm>
        </p:spPr>
        <p:txBody>
          <a:bodyPr/>
          <a:lstStyle/>
          <a:p>
            <a:r>
              <a:rPr lang="fa-IR" dirty="0"/>
              <a:t>٣ــ خدای متعال، شناخت خیر و نیکی و گرایش به آن و شناخت بدی و زشتی و بیزاری از آن  ما فضائلی ٔ را در ما قرار داد، تا به خیر و نیکی روآوریم و از گناه و زشتی بپرهیزیم. از این روست که همه چون صداقت، عزت </a:t>
            </a:r>
            <a:r>
              <a:rPr lang="fa-IR" dirty="0" smtClean="0"/>
              <a:t>نفس </a:t>
            </a:r>
            <a:r>
              <a:rPr lang="fa-IR" dirty="0"/>
              <a:t>و عدالت را دوست داریم و از دورویی، حقارت نفس، ریا و ظلم بیزاریم</a:t>
            </a:r>
            <a:r>
              <a:rPr lang="fa-IR" dirty="0" smtClean="0"/>
              <a:t>.</a:t>
            </a:r>
          </a:p>
          <a:p>
            <a:pPr algn="ctr"/>
            <a:r>
              <a:rPr lang="fa-IR" b="1" dirty="0">
                <a:solidFill>
                  <a:srgbClr val="FFFF00"/>
                </a:solidFill>
              </a:rPr>
              <a:t>و</a:t>
            </a:r>
            <a:r>
              <a:rPr lang="fa-IR" sz="3200" b="1" dirty="0">
                <a:solidFill>
                  <a:srgbClr val="FFFF00"/>
                </a:solidFill>
              </a:rPr>
              <a:t>َ نَفسٍ وَ ما سَوّاها فَاَلهَمَها فُجورَها وَ تَقواها</a:t>
            </a:r>
          </a:p>
          <a:p>
            <a:pPr algn="ctr"/>
            <a:r>
              <a:rPr lang="fa-IR" b="1" dirty="0">
                <a:solidFill>
                  <a:schemeClr val="bg1"/>
                </a:solidFill>
              </a:rPr>
              <a:t>سوگند به نفس و آن که سامانش بخشید آنگاه بدکاری و تقوایش ا به او الهام کرد</a:t>
            </a:r>
          </a:p>
          <a:p>
            <a:pPr algn="l"/>
            <a:r>
              <a:rPr lang="fa-IR" dirty="0"/>
              <a:t>شمس </a:t>
            </a:r>
            <a:r>
              <a:rPr lang="fa-IR" dirty="0" smtClean="0"/>
              <a:t>7و8</a:t>
            </a:r>
          </a:p>
          <a:p>
            <a:r>
              <a:rPr lang="fa-IR" dirty="0" smtClean="0"/>
              <a:t>برای این ویژگی نام مناسب انتخاب کنید:</a:t>
            </a:r>
          </a:p>
          <a:p>
            <a:endParaRPr lang="fa-IR" dirty="0"/>
          </a:p>
          <a:p>
            <a:pPr algn="ctr"/>
            <a:endParaRPr lang="fa-IR" dirty="0"/>
          </a:p>
          <a:p>
            <a:endParaRPr lang="fa-IR" dirty="0"/>
          </a:p>
        </p:txBody>
      </p:sp>
      <p:sp>
        <p:nvSpPr>
          <p:cNvPr id="4" name="Rectangle 3"/>
          <p:cNvSpPr/>
          <p:nvPr/>
        </p:nvSpPr>
        <p:spPr>
          <a:xfrm>
            <a:off x="1198108" y="5157192"/>
            <a:ext cx="6724918" cy="92333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گرایش انسان به خیر و نیکی</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9732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140968"/>
            <a:ext cx="8928992" cy="3600400"/>
          </a:xfrm>
        </p:spPr>
        <p:txBody>
          <a:bodyPr/>
          <a:lstStyle/>
          <a:p>
            <a:pPr algn="r"/>
            <a:r>
              <a:rPr lang="fa-IR" sz="5400" dirty="0" smtClean="0"/>
              <a:t>وَ لااُقسِمُ </a:t>
            </a:r>
            <a:r>
              <a:rPr lang="fa-IR" sz="5400" dirty="0"/>
              <a:t>بِالنَّفسِ اللَّوّامَةِ</a:t>
            </a:r>
            <a:r>
              <a:rPr lang="fa-IR" sz="6600" dirty="0"/>
              <a:t/>
            </a:r>
            <a:br>
              <a:rPr lang="fa-IR" sz="6600" dirty="0"/>
            </a:br>
            <a:r>
              <a:rPr lang="fa-IR" sz="4000" dirty="0" smtClean="0">
                <a:solidFill>
                  <a:srgbClr val="FFFF00"/>
                </a:solidFill>
              </a:rPr>
              <a:t>و سوگند به نفس ملامت کننده</a:t>
            </a:r>
            <a:br>
              <a:rPr lang="fa-IR" sz="4000" dirty="0" smtClean="0">
                <a:solidFill>
                  <a:srgbClr val="FFFF00"/>
                </a:solidFill>
              </a:rPr>
            </a:br>
            <a:r>
              <a:rPr lang="fa-IR" sz="2800" b="0" dirty="0" smtClean="0">
                <a:solidFill>
                  <a:srgbClr val="FFFF00"/>
                </a:solidFill>
                <a:effectLst/>
              </a:rPr>
              <a:t>قیامت2</a:t>
            </a:r>
            <a:r>
              <a:rPr lang="en-US" sz="2800" b="0" dirty="0" smtClean="0">
                <a:solidFill>
                  <a:srgbClr val="FFFF00"/>
                </a:solidFill>
                <a:effectLst/>
              </a:rPr>
              <a:t>							</a:t>
            </a:r>
            <a:endParaRPr lang="fa-IR" sz="2800" b="0" dirty="0">
              <a:solidFill>
                <a:srgbClr val="FFFF00"/>
              </a:solidFill>
              <a:effectLst/>
            </a:endParaRPr>
          </a:p>
        </p:txBody>
      </p:sp>
      <p:sp>
        <p:nvSpPr>
          <p:cNvPr id="3" name="Text Placeholder 2"/>
          <p:cNvSpPr>
            <a:spLocks noGrp="1"/>
          </p:cNvSpPr>
          <p:nvPr>
            <p:ph type="body" idx="1"/>
          </p:nvPr>
        </p:nvSpPr>
        <p:spPr>
          <a:xfrm>
            <a:off x="899592" y="1484784"/>
            <a:ext cx="7772400" cy="1509712"/>
          </a:xfrm>
        </p:spPr>
        <p:txBody>
          <a:bodyPr>
            <a:normAutofit fontScale="92500"/>
          </a:bodyPr>
          <a:lstStyle/>
          <a:p>
            <a:r>
              <a:rPr lang="fa-IR" dirty="0"/>
              <a:t>٤ــ گرایش انسان به نیکی ها و زیبایی ها سبب می شود که در مقابل گناه و زشتی واکنش نشان  جبران آن برآید. قرآن کریم، ٔ دهد و آن گاه که به گناه آلوده شد، خود را سرزنش و ملامت کند و در اندیشه عامل درونی این حالت را «</a:t>
            </a:r>
            <a:r>
              <a:rPr lang="fa-IR" sz="3600" dirty="0">
                <a:solidFill>
                  <a:srgbClr val="FFFF00"/>
                </a:solidFill>
              </a:rPr>
              <a:t>نفس لوامه</a:t>
            </a:r>
            <a:r>
              <a:rPr lang="fa-IR" dirty="0"/>
              <a:t>»؛ یعنی </a:t>
            </a:r>
            <a:r>
              <a:rPr lang="fa-IR" sz="2400" b="1" dirty="0">
                <a:solidFill>
                  <a:srgbClr val="FFFF00"/>
                </a:solidFill>
              </a:rPr>
              <a:t>نفس سرزنشگر، </a:t>
            </a:r>
            <a:r>
              <a:rPr lang="fa-IR" dirty="0"/>
              <a:t>نامیده و به آن سوگند خورده است</a:t>
            </a:r>
            <a:r>
              <a:rPr lang="fa-IR" dirty="0" smtClean="0"/>
              <a:t>.(</a:t>
            </a:r>
            <a:r>
              <a:rPr lang="fa-IR" b="1" dirty="0" smtClean="0">
                <a:solidFill>
                  <a:srgbClr val="FFFF00"/>
                </a:solidFill>
              </a:rPr>
              <a:t>وجدان اخلاقی)</a:t>
            </a:r>
            <a:endParaRPr lang="fa-IR" b="1" dirty="0">
              <a:solidFill>
                <a:srgbClr val="FFFF00"/>
              </a:solidFill>
            </a:endParaRPr>
          </a:p>
        </p:txBody>
      </p:sp>
      <p:sp>
        <p:nvSpPr>
          <p:cNvPr id="5" name="Rectangle 4"/>
          <p:cNvSpPr/>
          <p:nvPr/>
        </p:nvSpPr>
        <p:spPr>
          <a:xfrm>
            <a:off x="3131840" y="620688"/>
            <a:ext cx="2895344" cy="646331"/>
          </a:xfrm>
          <a:prstGeom prst="rect">
            <a:avLst/>
          </a:prstGeom>
        </p:spPr>
        <p:txBody>
          <a:bodyPr wrap="none">
            <a:spAutoFit/>
          </a:bodyPr>
          <a:lstStyle/>
          <a:p>
            <a:pPr algn="ctr"/>
            <a:r>
              <a:rPr lang="fa-IR" sz="3600" dirty="0">
                <a:solidFill>
                  <a:srgbClr val="FFFF00"/>
                </a:solidFill>
              </a:rPr>
              <a:t>سرمایه های انسان</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501008"/>
            <a:ext cx="3008805" cy="2628000"/>
          </a:xfrm>
          <a:prstGeom prst="rect">
            <a:avLst/>
          </a:prstGeom>
        </p:spPr>
      </p:pic>
    </p:spTree>
    <p:extLst>
      <p:ext uri="{BB962C8B-B14F-4D97-AF65-F5344CB8AC3E}">
        <p14:creationId xmlns:p14="http://schemas.microsoft.com/office/powerpoint/2010/main" val="22824022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72400" cy="1362456"/>
          </a:xfrm>
        </p:spPr>
        <p:txBody>
          <a:bodyPr/>
          <a:lstStyle/>
          <a:p>
            <a:pPr algn="ctr"/>
            <a:r>
              <a:rPr lang="fa-IR" dirty="0" smtClean="0">
                <a:cs typeface="B Elham" pitchFamily="2" charset="-78"/>
              </a:rPr>
              <a:t>سرمایه های انسان</a:t>
            </a:r>
            <a:endParaRPr lang="fa-IR" dirty="0">
              <a:cs typeface="B Elham" pitchFamily="2" charset="-78"/>
            </a:endParaRPr>
          </a:p>
        </p:txBody>
      </p:sp>
      <p:sp>
        <p:nvSpPr>
          <p:cNvPr id="3" name="Text Placeholder 2"/>
          <p:cNvSpPr>
            <a:spLocks noGrp="1"/>
          </p:cNvSpPr>
          <p:nvPr>
            <p:ph type="body" idx="1"/>
          </p:nvPr>
        </p:nvSpPr>
        <p:spPr>
          <a:xfrm>
            <a:off x="611560" y="1844824"/>
            <a:ext cx="7772400" cy="1509712"/>
          </a:xfrm>
        </p:spPr>
        <p:txBody>
          <a:bodyPr/>
          <a:lstStyle/>
          <a:p>
            <a:r>
              <a:rPr lang="fa-IR" sz="2800" b="1" dirty="0" smtClean="0">
                <a:solidFill>
                  <a:schemeClr val="bg1"/>
                </a:solidFill>
              </a:rPr>
              <a:t>5ــ </a:t>
            </a:r>
            <a:r>
              <a:rPr lang="fa-IR" sz="2800" b="1" dirty="0">
                <a:solidFill>
                  <a:schemeClr val="bg1"/>
                </a:solidFill>
              </a:rPr>
              <a:t>علاوه براین سرمایه های بزرگ، خداوند، پیامبران و پیشوایان پاک و دلسوزی را همراه با کتاب راهنما برای ما فرستاد تا راه سعادت را به ما نشان دهند و در پیمودن راه حق به ما کمک کنند.</a:t>
            </a: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077072"/>
            <a:ext cx="2857500"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077072"/>
            <a:ext cx="2857500" cy="2143125"/>
          </a:xfrm>
          <a:prstGeom prst="rect">
            <a:avLst/>
          </a:prstGeom>
        </p:spPr>
      </p:pic>
    </p:spTree>
    <p:extLst>
      <p:ext uri="{BB962C8B-B14F-4D97-AF65-F5344CB8AC3E}">
        <p14:creationId xmlns:p14="http://schemas.microsoft.com/office/powerpoint/2010/main" val="28172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03848" y="188640"/>
            <a:ext cx="5616624" cy="714384"/>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fa-IR" sz="2800" dirty="0" smtClean="0">
                <a:solidFill>
                  <a:srgbClr val="FFFF00"/>
                </a:solidFill>
                <a:cs typeface="B Elham" pitchFamily="2" charset="-78"/>
              </a:rPr>
              <a:t>سرمایه</a:t>
            </a:r>
            <a:r>
              <a:rPr lang="fa-IR" sz="3200" dirty="0" smtClean="0">
                <a:solidFill>
                  <a:srgbClr val="FFFF00"/>
                </a:solidFill>
                <a:cs typeface="B Elham" pitchFamily="2" charset="-78"/>
              </a:rPr>
              <a:t> هایی در </a:t>
            </a:r>
            <a:r>
              <a:rPr lang="fa-IR" sz="2800" dirty="0" smtClean="0">
                <a:solidFill>
                  <a:srgbClr val="FFFF00"/>
                </a:solidFill>
                <a:latin typeface="Arial" pitchFamily="34" charset="0"/>
                <a:cs typeface="B Elham" pitchFamily="2" charset="-78"/>
              </a:rPr>
              <a:t>مسیر</a:t>
            </a:r>
            <a:r>
              <a:rPr lang="fa-IR" sz="3200" dirty="0" smtClean="0">
                <a:solidFill>
                  <a:srgbClr val="FFFF00"/>
                </a:solidFill>
                <a:cs typeface="B Elham" pitchFamily="2" charset="-78"/>
              </a:rPr>
              <a:t> هدف </a:t>
            </a:r>
            <a:endParaRPr lang="fa-IR" sz="3200" dirty="0">
              <a:solidFill>
                <a:srgbClr val="FFFF00"/>
              </a:solidFill>
              <a:cs typeface="B Elham" pitchFamily="2" charset="-78"/>
            </a:endParaRPr>
          </a:p>
        </p:txBody>
      </p:sp>
      <p:sp>
        <p:nvSpPr>
          <p:cNvPr id="5" name="Text Placeholder 4"/>
          <p:cNvSpPr>
            <a:spLocks noGrp="1"/>
          </p:cNvSpPr>
          <p:nvPr>
            <p:ph type="body" idx="1"/>
          </p:nvPr>
        </p:nvSpPr>
        <p:spPr>
          <a:xfrm>
            <a:off x="179512" y="1163672"/>
            <a:ext cx="8784976" cy="5577696"/>
          </a:xfrm>
        </p:spPr>
        <p:txBody>
          <a:bodyPr>
            <a:noAutofit/>
          </a:bodyPr>
          <a:lstStyle/>
          <a:p>
            <a:r>
              <a:rPr lang="fa-IR" sz="2800" b="1" dirty="0">
                <a:solidFill>
                  <a:srgbClr val="FFC000"/>
                </a:solidFill>
              </a:rPr>
              <a:t>هدف و مسیر حرکت هر کس با توانایی ها و سرمایه هایش هماهنگی دارد. </a:t>
            </a:r>
            <a:endParaRPr lang="fa-IR" sz="2800" b="1" dirty="0" smtClean="0">
              <a:solidFill>
                <a:srgbClr val="FFC000"/>
              </a:solidFill>
            </a:endParaRPr>
          </a:p>
          <a:p>
            <a:r>
              <a:rPr lang="fa-IR" sz="2400" dirty="0" smtClean="0"/>
              <a:t>اگر </a:t>
            </a:r>
            <a:r>
              <a:rPr lang="fa-IR" sz="2400" dirty="0"/>
              <a:t>کسی سرمایه ای اندک داشته باشد، به کاری کوچک روی می آورد. ولی هرچه بر این سرمایه افزون گردد، هدف های بزرگ تری را می تواند مدنظر قرار  دهد و به کارهای بزرگ تری روآورد. </a:t>
            </a:r>
            <a:endParaRPr lang="fa-IR" sz="2400" dirty="0" smtClean="0"/>
          </a:p>
          <a:p>
            <a:r>
              <a:rPr lang="fa-IR" sz="2400" dirty="0" smtClean="0"/>
              <a:t>انسان </a:t>
            </a:r>
            <a:r>
              <a:rPr lang="fa-IR" sz="2400" dirty="0"/>
              <a:t>سرمایه های عظیم و ارزشمندی همچون </a:t>
            </a:r>
            <a:r>
              <a:rPr lang="fa-IR" sz="2800" b="1" dirty="0">
                <a:solidFill>
                  <a:srgbClr val="FFFF00"/>
                </a:solidFill>
              </a:rPr>
              <a:t>عقل، وجدان و راهنمایان الهی </a:t>
            </a:r>
            <a:r>
              <a:rPr lang="fa-IR" sz="2400" dirty="0"/>
              <a:t>دارد؛ سرمایه هایی که حیوانات و گیاهان آن راندارند </a:t>
            </a:r>
            <a:r>
              <a:rPr lang="fa-IR" sz="2400" dirty="0" smtClean="0"/>
              <a:t>از </a:t>
            </a:r>
            <a:r>
              <a:rPr lang="fa-IR" sz="2400" dirty="0"/>
              <a:t>آنجا که ما بیش از حیوانات سرمایه و استعداد داریم، قطعا </a:t>
            </a:r>
            <a:r>
              <a:rPr lang="fa-IR" sz="2400" dirty="0" smtClean="0"/>
              <a:t>هدف ومسیر ما نیز باید متفاوت از </a:t>
            </a:r>
            <a:r>
              <a:rPr lang="fa-IR" sz="2400" dirty="0"/>
              <a:t>آنها باشدپس چگونه می توانیم به کاری که در حد و </a:t>
            </a:r>
            <a:r>
              <a:rPr lang="fa-IR" sz="2400" dirty="0" smtClean="0"/>
              <a:t>اندازه حیوانات </a:t>
            </a:r>
            <a:r>
              <a:rPr lang="fa-IR" sz="2400" dirty="0"/>
              <a:t>است، قانع شویم و در همان سطح ٔ </a:t>
            </a:r>
            <a:r>
              <a:rPr lang="fa-IR" sz="2400" dirty="0" smtClean="0"/>
              <a:t>آنها</a:t>
            </a:r>
          </a:p>
          <a:p>
            <a:r>
              <a:rPr lang="fa-IR" sz="2400" dirty="0" smtClean="0"/>
              <a:t>بمانیم</a:t>
            </a:r>
            <a:r>
              <a:rPr lang="fa-IR" sz="2400" dirty="0"/>
              <a:t>. </a:t>
            </a:r>
            <a:r>
              <a:rPr lang="fa-IR" sz="2800" b="1" dirty="0">
                <a:solidFill>
                  <a:srgbClr val="FFFF00"/>
                </a:solidFill>
              </a:rPr>
              <a:t>هدف ما باید به وسعت سرمایه هایمان باشد. </a:t>
            </a:r>
            <a:endParaRPr lang="fa-IR" sz="2400" b="1" dirty="0" smtClean="0">
              <a:solidFill>
                <a:srgbClr val="FFFF00"/>
              </a:solidFill>
            </a:endParaRPr>
          </a:p>
          <a:p>
            <a:endParaRPr lang="fa-IR" sz="2400" dirty="0"/>
          </a:p>
        </p:txBody>
      </p:sp>
    </p:spTree>
    <p:extLst>
      <p:ext uri="{BB962C8B-B14F-4D97-AF65-F5344CB8AC3E}">
        <p14:creationId xmlns:p14="http://schemas.microsoft.com/office/powerpoint/2010/main" val="20890835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379</TotalTime>
  <Words>1595</Words>
  <Application>Microsoft Office PowerPoint</Application>
  <PresentationFormat>On-screen Show (4:3)</PresentationFormat>
  <Paragraphs>88</Paragraphs>
  <Slides>31</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AngsanaUPC</vt:lpstr>
      <vt:lpstr>Arabic Typesetting</vt:lpstr>
      <vt:lpstr>Arial</vt:lpstr>
      <vt:lpstr>B Aseman</vt:lpstr>
      <vt:lpstr>B Elham</vt:lpstr>
      <vt:lpstr>B Jadid</vt:lpstr>
      <vt:lpstr>B Yekan</vt:lpstr>
      <vt:lpstr>Calibri</vt:lpstr>
      <vt:lpstr>Constantia</vt:lpstr>
      <vt:lpstr>Majalla UI</vt:lpstr>
      <vt:lpstr>Traditional Arabic</vt:lpstr>
      <vt:lpstr>Wingdings 2</vt:lpstr>
      <vt:lpstr>Flow</vt:lpstr>
      <vt:lpstr>1_Flow</vt:lpstr>
      <vt:lpstr>بــسم الله الرحمن الرحیم</vt:lpstr>
      <vt:lpstr>درس دوم</vt:lpstr>
      <vt:lpstr>سرمایه های انسان</vt:lpstr>
      <vt:lpstr>سرمایه های انسان</vt:lpstr>
      <vt:lpstr>سرمایه های انسان</vt:lpstr>
      <vt:lpstr>سرمایه های انسان</vt:lpstr>
      <vt:lpstr>وَ لااُقسِمُ بِالنَّفسِ اللَّوّامَةِ و سوگند به نفس ملامت کننده قیامت2       </vt:lpstr>
      <vt:lpstr>سرمایه های انسان</vt:lpstr>
      <vt:lpstr>PowerPoint Presentation</vt:lpstr>
      <vt:lpstr>سرمایه هایی در مسیر هدف  </vt:lpstr>
      <vt:lpstr>PowerPoint Presentation</vt:lpstr>
      <vt:lpstr>در جست وجوی گنج </vt:lpstr>
      <vt:lpstr>موانع رسیدن به هدف</vt:lpstr>
      <vt:lpstr>موانع رسیدن به هدف</vt:lpstr>
      <vt:lpstr>نام این دشمن چیست؟</vt:lpstr>
      <vt:lpstr>پاسخ شیطان به فریب خوردگان در روز قیامت</vt:lpstr>
      <vt:lpstr>شیطان معمولا از چه راههایی ما را فریب می دهد</vt:lpstr>
      <vt:lpstr>راز رانده شدن شیطان</vt:lpstr>
      <vt:lpstr>PowerPoint Presentation</vt:lpstr>
      <vt:lpstr>PowerPoint Presentation</vt:lpstr>
      <vt:lpstr>PowerPoint Presentation</vt:lpstr>
      <vt:lpstr>توصیه ای مشفقانه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بــسم الله الرحمن الرحیم</dc:title>
  <dc:creator>CHITA-PC</dc:creator>
  <cp:lastModifiedBy>Narenjpur</cp:lastModifiedBy>
  <cp:revision>46</cp:revision>
  <dcterms:created xsi:type="dcterms:W3CDTF">2016-09-29T12:47:24Z</dcterms:created>
  <dcterms:modified xsi:type="dcterms:W3CDTF">2019-05-01T20:45:11Z</dcterms:modified>
</cp:coreProperties>
</file>