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5/2/2019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5/2/2019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769" y="550818"/>
            <a:ext cx="8825658" cy="4783182"/>
          </a:xfrm>
        </p:spPr>
        <p:txBody>
          <a:bodyPr/>
          <a:lstStyle/>
          <a:p>
            <a:pPr algn="ctr"/>
            <a:r>
              <a:rPr lang="fa-IR" dirty="0" smtClean="0">
                <a:latin typeface="110_Besmellah_1(MRT)" pitchFamily="2" charset="0"/>
              </a:rPr>
              <a:t>بسم الله الرحمن الرحیم</a:t>
            </a:r>
            <a:br>
              <a:rPr lang="fa-IR" dirty="0" smtClean="0">
                <a:latin typeface="110_Besmellah_1(MRT)" pitchFamily="2" charset="0"/>
              </a:rPr>
            </a:br>
            <a:r>
              <a:rPr lang="fa-IR" dirty="0" smtClean="0">
                <a:solidFill>
                  <a:srgbClr val="00B0F0"/>
                </a:solidFill>
                <a:latin typeface="110_Besmellah_1(MRT)" pitchFamily="2" charset="0"/>
              </a:rPr>
              <a:t>درس یک دینی دهم</a:t>
            </a:r>
            <a:endParaRPr lang="fa-IR" dirty="0">
              <a:solidFill>
                <a:srgbClr val="00B0F0"/>
              </a:solidFill>
              <a:latin typeface="110_Besmellah_1(MRT)" pitchFamily="2" charset="0"/>
            </a:endParaRPr>
          </a:p>
        </p:txBody>
      </p:sp>
    </p:spTree>
    <p:custDataLst>
      <p:tags r:id="rId1"/>
    </p:custDataLst>
    <p:extLst>
      <p:ext uri="{BB962C8B-B14F-4D97-AF65-F5344CB8AC3E}">
        <p14:creationId xmlns:p14="http://schemas.microsoft.com/office/powerpoint/2010/main" val="3762899483"/>
      </p:ext>
    </p:extLst>
  </p:cSld>
  <p:clrMapOvr>
    <a:masterClrMapping/>
  </p:clrMapOvr>
  <mc:AlternateContent xmlns:mc="http://schemas.openxmlformats.org/markup-compatibility/2006" xmlns:p14="http://schemas.microsoft.com/office/powerpoint/2010/main">
    <mc:Choice Requires="p14">
      <p:transition spd="med" p14:dur="700" advTm="9465">
        <p:fade/>
      </p:transition>
    </mc:Choice>
    <mc:Fallback xmlns="">
      <p:transition spd="med" advTm="94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828498"/>
            <a:ext cx="11323529" cy="5584827"/>
          </a:xfrm>
        </p:spPr>
        <p:txBody>
          <a:bodyPr/>
          <a:lstStyle/>
          <a:p>
            <a:pPr algn="r"/>
            <a:r>
              <a:rPr lang="fa-IR" sz="11500" b="1" dirty="0" smtClean="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t>به پایان آمـد این دفتر</a:t>
            </a:r>
            <a:br>
              <a:rPr lang="fa-IR" sz="11500" b="1" dirty="0" smtClean="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br>
            <a:r>
              <a:rPr lang="fa-IR" sz="11500" b="1" dirty="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t/>
            </a:r>
            <a:br>
              <a:rPr lang="fa-IR" sz="11500" b="1" dirty="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br>
            <a:r>
              <a:rPr lang="fa-IR" sz="11500" b="1" smtClean="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t>        </a:t>
            </a:r>
            <a:r>
              <a:rPr lang="fa-IR" sz="11500" b="1" smtClean="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t>         حکایت </a:t>
            </a:r>
            <a:r>
              <a:rPr lang="fa-IR" sz="11500" b="1" dirty="0" smtClean="0">
                <a:ln w="22225">
                  <a:solidFill>
                    <a:srgbClr val="002060"/>
                  </a:solidFill>
                  <a:prstDash val="solid"/>
                </a:ln>
                <a:solidFill>
                  <a:schemeClr val="accent2">
                    <a:lumMod val="40000"/>
                    <a:lumOff val="60000"/>
                  </a:schemeClr>
                </a:solidFill>
                <a:latin typeface="_PDMS_Saleem_QuranFont" panose="02010000000000000000" pitchFamily="2" charset="-78"/>
                <a:cs typeface="_PDMS_Saleem_QuranFont" panose="02010000000000000000" pitchFamily="2" charset="-78"/>
              </a:rPr>
              <a:t>همچنـان باقیست</a:t>
            </a:r>
            <a:r>
              <a:rPr lang="fa-IR" sz="11500" dirty="0" smtClean="0">
                <a:ln>
                  <a:solidFill>
                    <a:schemeClr val="tx1"/>
                  </a:solidFill>
                </a:ln>
                <a:solidFill>
                  <a:schemeClr val="bg1"/>
                </a:solidFill>
                <a:latin typeface="IranNastaliq" panose="02020505000000020003" pitchFamily="18" charset="0"/>
                <a:cs typeface="IranNastaliq" panose="02020505000000020003" pitchFamily="18" charset="0"/>
              </a:rPr>
              <a:t>						</a:t>
            </a:r>
            <a:endParaRPr lang="fa-IR" sz="11500" dirty="0">
              <a:ln>
                <a:solidFill>
                  <a:schemeClr val="tx1"/>
                </a:solidFill>
              </a:ln>
              <a:solidFill>
                <a:schemeClr val="bg1"/>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682883539"/>
      </p:ext>
    </p:extLst>
  </p:cSld>
  <p:clrMapOvr>
    <a:masterClrMapping/>
  </p:clrMapOvr>
  <mc:AlternateContent xmlns:mc="http://schemas.openxmlformats.org/markup-compatibility/2006" xmlns:p14="http://schemas.microsoft.com/office/powerpoint/2010/main">
    <mc:Choice Requires="p14">
      <p:transition spd="slow" p14:dur="2000" advTm="4051"/>
    </mc:Choice>
    <mc:Fallback xmlns="">
      <p:transition spd="slow" advTm="405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9693"/>
          </a:xfrm>
        </p:spPr>
        <p:txBody>
          <a:bodyPr/>
          <a:lstStyle/>
          <a:p>
            <a:pPr algn="r"/>
            <a:r>
              <a:rPr lang="fa-IR" sz="4400" dirty="0" smtClean="0">
                <a:cs typeface="B Titr" panose="00000700000000000000" pitchFamily="2" charset="-78"/>
              </a:rPr>
              <a:t>دلیل آفرینش انسان چیست؟</a:t>
            </a:r>
            <a:endParaRPr lang="fa-IR" sz="4400" dirty="0">
              <a:cs typeface="B Titr" panose="00000700000000000000" pitchFamily="2" charset="-78"/>
            </a:endParaRPr>
          </a:p>
        </p:txBody>
      </p:sp>
      <p:sp>
        <p:nvSpPr>
          <p:cNvPr id="3" name="Content Placeholder 2"/>
          <p:cNvSpPr>
            <a:spLocks noGrp="1"/>
          </p:cNvSpPr>
          <p:nvPr>
            <p:ph idx="1"/>
          </p:nvPr>
        </p:nvSpPr>
        <p:spPr>
          <a:xfrm>
            <a:off x="1078260" y="1436913"/>
            <a:ext cx="9973991" cy="2621519"/>
          </a:xfrm>
        </p:spPr>
        <p:txBody>
          <a:bodyPr>
            <a:normAutofit/>
          </a:bodyPr>
          <a:lstStyle/>
          <a:p>
            <a:r>
              <a:rPr lang="fa-IR" sz="2400" dirty="0" smtClean="0">
                <a:cs typeface="B Nazanin" panose="00000400000000000000" pitchFamily="2" charset="-78"/>
              </a:rPr>
              <a:t>به احتمال قوی شما تا کنون با خود اندیشیده اید که چرا ما انسان ها آفریده شدیم و هدف از زندگی در این جهان چیست.</a:t>
            </a:r>
          </a:p>
          <a:p>
            <a:r>
              <a:rPr lang="fa-IR" sz="2400" dirty="0" smtClean="0">
                <a:cs typeface="B Nazanin" panose="00000400000000000000" pitchFamily="2" charset="-78"/>
              </a:rPr>
              <a:t>دست پیدا کردن به پاسخ این سوال بسیار مهم و حیاتی است اما چرا؟</a:t>
            </a:r>
          </a:p>
          <a:p>
            <a:r>
              <a:rPr lang="fa-IR" sz="2400" dirty="0" smtClean="0">
                <a:cs typeface="B Nazanin" panose="00000400000000000000" pitchFamily="2" charset="-78"/>
              </a:rPr>
              <a:t>پاسخ این است؛چون در صورت ندانستن هدف،ممکن است زندگی خود را صرف کارهای اشتباهی بکنیم که برای آنها خلق نشده ایم و سرمایه ای را از دست بدهیم که امکان بدست آوردن مجدد آن وجود نداشته باشد.</a:t>
            </a:r>
            <a:endParaRPr lang="fa-IR" sz="2400" dirty="0">
              <a:cs typeface="B Nazanin" panose="00000400000000000000" pitchFamily="2" charset="-78"/>
            </a:endParaRPr>
          </a:p>
        </p:txBody>
      </p:sp>
      <p:sp>
        <p:nvSpPr>
          <p:cNvPr id="4" name="Rectangle 3"/>
          <p:cNvSpPr/>
          <p:nvPr/>
        </p:nvSpPr>
        <p:spPr>
          <a:xfrm>
            <a:off x="7161902" y="3925388"/>
            <a:ext cx="2888932" cy="769441"/>
          </a:xfrm>
          <a:prstGeom prst="rect">
            <a:avLst/>
          </a:prstGeom>
          <a:noFill/>
        </p:spPr>
        <p:txBody>
          <a:bodyPr wrap="none" lIns="91440" tIns="45720" rIns="91440" bIns="45720">
            <a:spAutoFit/>
          </a:bodyPr>
          <a:lstStyle/>
          <a:p>
            <a:pPr algn="ctr"/>
            <a:r>
              <a:rPr lang="fa-IR" sz="4400" dirty="0" smtClean="0">
                <a:ln w="0"/>
                <a:solidFill>
                  <a:schemeClr val="tx2"/>
                </a:solidFill>
                <a:effectLst>
                  <a:outerShdw blurRad="38100" dist="19050" dir="2700000" algn="tl" rotWithShape="0">
                    <a:schemeClr val="dk1">
                      <a:alpha val="40000"/>
                    </a:schemeClr>
                  </a:outerShdw>
                </a:effectLst>
                <a:cs typeface="B Titr" panose="00000700000000000000" pitchFamily="2" charset="-78"/>
              </a:rPr>
              <a:t>جهان هدفمند</a:t>
            </a:r>
            <a:endParaRPr lang="en-US" sz="4400" b="0" cap="none" spc="0" dirty="0">
              <a:ln w="0"/>
              <a:solidFill>
                <a:schemeClr val="tx2"/>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646111" y="4820089"/>
            <a:ext cx="9973991" cy="1569660"/>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خوب است بدانیم که در پس خلقت تک تک موجودات این جهان هدفی وجود داشته است؛زیرا خالق آنها خداوند حکیمی است که هیچ کاری را بیهوده انجام نمی دهد.</a:t>
            </a:r>
          </a:p>
          <a:p>
            <a:pPr algn="ctr"/>
            <a:endParaRPr lang="fa-IR" sz="2400" dirty="0" smtClean="0">
              <a:ln w="0"/>
              <a:effectLst>
                <a:outerShdw blurRad="38100" dist="19050" dir="2700000" algn="tl" rotWithShape="0">
                  <a:schemeClr val="dk1">
                    <a:alpha val="40000"/>
                  </a:schemeClr>
                </a:outerShdw>
              </a:effectLst>
              <a:cs typeface="B Nazanin" panose="00000400000000000000" pitchFamily="2" charset="-78"/>
            </a:endParaRPr>
          </a:p>
          <a:p>
            <a:pPr algn="ctr"/>
            <a:r>
              <a:rPr lang="fa-IR" sz="2400" dirty="0" smtClean="0">
                <a:ln w="0"/>
                <a:effectLst>
                  <a:outerShdw blurRad="38100" dist="19050" dir="2700000" algn="tl" rotWithShape="0">
                    <a:schemeClr val="dk1">
                      <a:alpha val="40000"/>
                    </a:schemeClr>
                  </a:outerShdw>
                </a:effectLst>
                <a:cs typeface="B Nazanin" panose="00000400000000000000" pitchFamily="2" charset="-78"/>
              </a:rPr>
              <a:t>در اسلاید بعد تأکید بر این موضوع را از دیدگاه قرآن کریم خواهیم دید</a:t>
            </a:r>
          </a:p>
        </p:txBody>
      </p:sp>
    </p:spTree>
    <p:custDataLst>
      <p:tags r:id="rId1"/>
    </p:custDataLst>
    <p:extLst>
      <p:ext uri="{BB962C8B-B14F-4D97-AF65-F5344CB8AC3E}">
        <p14:creationId xmlns:p14="http://schemas.microsoft.com/office/powerpoint/2010/main" val="3242605054"/>
      </p:ext>
    </p:extLst>
  </p:cSld>
  <p:clrMapOvr>
    <a:masterClrMapping/>
  </p:clrMapOvr>
  <mc:AlternateContent xmlns:mc="http://schemas.openxmlformats.org/markup-compatibility/2006" xmlns:p14="http://schemas.microsoft.com/office/powerpoint/2010/main">
    <mc:Choice Requires="p14">
      <p:transition spd="slow" p14:dur="800" advTm="78778">
        <p:diamond/>
      </p:transition>
    </mc:Choice>
    <mc:Fallback xmlns="">
      <p:transition spd="slow" advTm="78778">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set>
                                      <p:cBhvr>
                                        <p:cTn id="14" dur="68" fill="hold">
                                          <p:stCondLst>
                                            <p:cond delay="0"/>
                                          </p:stCondLst>
                                        </p:cTn>
                                        <p:tgtEl>
                                          <p:spTgt spid="3">
                                            <p:txEl>
                                              <p:pRg st="0" end="0"/>
                                            </p:txEl>
                                          </p:spTgt>
                                        </p:tgtEl>
                                        <p:attrNameLst>
                                          <p:attrName>style.rotation</p:attrName>
                                        </p:attrNameLst>
                                      </p:cBhvr>
                                      <p:to>
                                        <p:strVal val="-45.0"/>
                                      </p:to>
                                    </p:set>
                                    <p:anim calcmode="lin" valueType="num">
                                      <p:cBhvr>
                                        <p:cTn id="15" dur="68" fill="hold">
                                          <p:stCondLst>
                                            <p:cond delay="6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6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7" dur="2" decel="50000" autoRev="1" fill="hold">
                                          <p:stCondLst>
                                            <p:cond delay="6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 fill="hold">
                                          <p:stCondLst>
                                            <p:cond delay="14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set>
                                      <p:cBhvr>
                                        <p:cTn id="21" dur="68" fill="hold">
                                          <p:stCondLst>
                                            <p:cond delay="0"/>
                                          </p:stCondLst>
                                        </p:cTn>
                                        <p:tgtEl>
                                          <p:spTgt spid="3">
                                            <p:txEl>
                                              <p:pRg st="1" end="1"/>
                                            </p:txEl>
                                          </p:spTgt>
                                        </p:tgtEl>
                                        <p:attrNameLst>
                                          <p:attrName>style.rotation</p:attrName>
                                        </p:attrNameLst>
                                      </p:cBhvr>
                                      <p:to>
                                        <p:strVal val="-45.0"/>
                                      </p:to>
                                    </p:set>
                                    <p:anim calcmode="lin" valueType="num">
                                      <p:cBhvr>
                                        <p:cTn id="22" dur="68" fill="hold">
                                          <p:stCondLst>
                                            <p:cond delay="68"/>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68"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4" dur="2" decel="50000" autoRev="1" fill="hold">
                                          <p:stCondLst>
                                            <p:cond delay="68"/>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 fill="hold">
                                          <p:stCondLst>
                                            <p:cond delay="149"/>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3">
                                            <p:txEl>
                                              <p:pRg st="2" end="2"/>
                                            </p:txEl>
                                          </p:spTgt>
                                        </p:tgtEl>
                                        <p:attrNameLst>
                                          <p:attrName>style.visibility</p:attrName>
                                        </p:attrNameLst>
                                      </p:cBhvr>
                                      <p:to>
                                        <p:strVal val="visible"/>
                                      </p:to>
                                    </p:set>
                                    <p:set>
                                      <p:cBhvr>
                                        <p:cTn id="28" dur="68" fill="hold">
                                          <p:stCondLst>
                                            <p:cond delay="0"/>
                                          </p:stCondLst>
                                        </p:cTn>
                                        <p:tgtEl>
                                          <p:spTgt spid="3">
                                            <p:txEl>
                                              <p:pRg st="2" end="2"/>
                                            </p:txEl>
                                          </p:spTgt>
                                        </p:tgtEl>
                                        <p:attrNameLst>
                                          <p:attrName>style.rotation</p:attrName>
                                        </p:attrNameLst>
                                      </p:cBhvr>
                                      <p:to>
                                        <p:strVal val="-45.0"/>
                                      </p:to>
                                    </p:set>
                                    <p:anim calcmode="lin" valueType="num">
                                      <p:cBhvr>
                                        <p:cTn id="29" dur="68" fill="hold">
                                          <p:stCondLst>
                                            <p:cond delay="68"/>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68"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1" dur="2" decel="50000" autoRev="1" fill="hold">
                                          <p:stCondLst>
                                            <p:cond delay="68"/>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 fill="hold">
                                          <p:stCondLst>
                                            <p:cond delay="149"/>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80">
                                          <p:stCondLst>
                                            <p:cond delay="0"/>
                                          </p:stCondLst>
                                        </p:cTn>
                                        <p:tgtEl>
                                          <p:spTgt spid="4">
                                            <p:txEl>
                                              <p:pRg st="0" end="0"/>
                                            </p:txEl>
                                          </p:spTgt>
                                        </p:tgtEl>
                                      </p:cBhvr>
                                    </p:animEffect>
                                    <p:anim calcmode="lin" valueType="num">
                                      <p:cBhvr>
                                        <p:cTn id="3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xEl>
                                              <p:pRg st="0" end="0"/>
                                            </p:txEl>
                                          </p:spTgt>
                                        </p:tgtEl>
                                      </p:cBhvr>
                                      <p:to x="100000" y="60000"/>
                                    </p:animScale>
                                    <p:animScale>
                                      <p:cBhvr>
                                        <p:cTn id="44" dur="166" decel="50000">
                                          <p:stCondLst>
                                            <p:cond delay="676"/>
                                          </p:stCondLst>
                                        </p:cTn>
                                        <p:tgtEl>
                                          <p:spTgt spid="4">
                                            <p:txEl>
                                              <p:pRg st="0" end="0"/>
                                            </p:txEl>
                                          </p:spTgt>
                                        </p:tgtEl>
                                      </p:cBhvr>
                                      <p:to x="100000" y="100000"/>
                                    </p:animScale>
                                    <p:animScale>
                                      <p:cBhvr>
                                        <p:cTn id="45" dur="26">
                                          <p:stCondLst>
                                            <p:cond delay="1312"/>
                                          </p:stCondLst>
                                        </p:cTn>
                                        <p:tgtEl>
                                          <p:spTgt spid="4">
                                            <p:txEl>
                                              <p:pRg st="0" end="0"/>
                                            </p:txEl>
                                          </p:spTgt>
                                        </p:tgtEl>
                                      </p:cBhvr>
                                      <p:to x="100000" y="80000"/>
                                    </p:animScale>
                                    <p:animScale>
                                      <p:cBhvr>
                                        <p:cTn id="46" dur="166" decel="50000">
                                          <p:stCondLst>
                                            <p:cond delay="1338"/>
                                          </p:stCondLst>
                                        </p:cTn>
                                        <p:tgtEl>
                                          <p:spTgt spid="4">
                                            <p:txEl>
                                              <p:pRg st="0" end="0"/>
                                            </p:txEl>
                                          </p:spTgt>
                                        </p:tgtEl>
                                      </p:cBhvr>
                                      <p:to x="100000" y="100000"/>
                                    </p:animScale>
                                    <p:animScale>
                                      <p:cBhvr>
                                        <p:cTn id="47" dur="26">
                                          <p:stCondLst>
                                            <p:cond delay="1642"/>
                                          </p:stCondLst>
                                        </p:cTn>
                                        <p:tgtEl>
                                          <p:spTgt spid="4">
                                            <p:txEl>
                                              <p:pRg st="0" end="0"/>
                                            </p:txEl>
                                          </p:spTgt>
                                        </p:tgtEl>
                                      </p:cBhvr>
                                      <p:to x="100000" y="90000"/>
                                    </p:animScale>
                                    <p:animScale>
                                      <p:cBhvr>
                                        <p:cTn id="48" dur="166" decel="50000">
                                          <p:stCondLst>
                                            <p:cond delay="1668"/>
                                          </p:stCondLst>
                                        </p:cTn>
                                        <p:tgtEl>
                                          <p:spTgt spid="4">
                                            <p:txEl>
                                              <p:pRg st="0" end="0"/>
                                            </p:txEl>
                                          </p:spTgt>
                                        </p:tgtEl>
                                      </p:cBhvr>
                                      <p:to x="100000" y="100000"/>
                                    </p:animScale>
                                    <p:animScale>
                                      <p:cBhvr>
                                        <p:cTn id="49" dur="26">
                                          <p:stCondLst>
                                            <p:cond delay="1808"/>
                                          </p:stCondLst>
                                        </p:cTn>
                                        <p:tgtEl>
                                          <p:spTgt spid="4">
                                            <p:txEl>
                                              <p:pRg st="0" end="0"/>
                                            </p:txEl>
                                          </p:spTgt>
                                        </p:tgtEl>
                                      </p:cBhvr>
                                      <p:to x="100000" y="95000"/>
                                    </p:animScale>
                                    <p:animScale>
                                      <p:cBhvr>
                                        <p:cTn id="50" dur="166" decel="50000">
                                          <p:stCondLst>
                                            <p:cond delay="1834"/>
                                          </p:stCondLst>
                                        </p:cTn>
                                        <p:tgtEl>
                                          <p:spTgt spid="4">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6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574" y="318654"/>
            <a:ext cx="8947150" cy="2503006"/>
          </a:xfrm>
          <a:prstGeom prst="rect">
            <a:avLst/>
          </a:prstGeom>
          <a:ln>
            <a:noFill/>
          </a:ln>
          <a:effectLst>
            <a:softEdge rad="317500"/>
          </a:effectLst>
        </p:spPr>
      </p:pic>
      <p:sp>
        <p:nvSpPr>
          <p:cNvPr id="5" name="Rectangle 4"/>
          <p:cNvSpPr/>
          <p:nvPr/>
        </p:nvSpPr>
        <p:spPr>
          <a:xfrm>
            <a:off x="551146" y="2967335"/>
            <a:ext cx="9624578" cy="1200329"/>
          </a:xfrm>
          <a:prstGeom prst="rect">
            <a:avLst/>
          </a:prstGeom>
          <a:noFill/>
        </p:spPr>
        <p:txBody>
          <a:bodyPr wrap="square" lIns="91440" tIns="45720" rIns="91440" bIns="45720">
            <a:spAutoFit/>
          </a:bodyPr>
          <a:lstStyle/>
          <a:p>
            <a:pPr algn="r"/>
            <a:r>
              <a:rPr lang="fa-IR" sz="2400" dirty="0" smtClean="0">
                <a:ln w="0"/>
                <a:solidFill>
                  <a:schemeClr val="tx2"/>
                </a:solidFill>
                <a:effectLst>
                  <a:outerShdw blurRad="38100" dist="19050" dir="2700000" algn="tl" rotWithShape="0">
                    <a:schemeClr val="dk1">
                      <a:alpha val="40000"/>
                    </a:schemeClr>
                  </a:outerShdw>
                </a:effectLst>
                <a:cs typeface="B Nazanin" panose="00000400000000000000" pitchFamily="2" charset="-78"/>
              </a:rPr>
              <a:t>*حق بودن آفرینش آسمان ها و زمین به معنای هدف دار بودن خلقت آنهاست.این آیه به خوبی بیان می کند؛که جهان آفرینش بی هدف نیست و هر موجودی بر اساس برنامۀ حساب شده ای به این جهان گام نهاده است و به سوی هدف حکیمانه ای در حرکت است.</a:t>
            </a:r>
            <a:endParaRPr lang="en-US" sz="2400" b="0" cap="none" spc="0" dirty="0">
              <a:ln w="0"/>
              <a:solidFill>
                <a:schemeClr val="tx2"/>
              </a:solidFill>
              <a:effectLst>
                <a:outerShdw blurRad="38100" dist="19050" dir="2700000" algn="tl" rotWithShape="0">
                  <a:schemeClr val="dk1">
                    <a:alpha val="40000"/>
                  </a:schemeClr>
                </a:outerShdw>
              </a:effectLst>
              <a:cs typeface="B Nazanin" panose="00000400000000000000" pitchFamily="2" charset="-78"/>
            </a:endParaRPr>
          </a:p>
        </p:txBody>
      </p:sp>
      <p:sp>
        <p:nvSpPr>
          <p:cNvPr id="6" name="Rectangle 5"/>
          <p:cNvSpPr/>
          <p:nvPr/>
        </p:nvSpPr>
        <p:spPr>
          <a:xfrm>
            <a:off x="5345556" y="4313339"/>
            <a:ext cx="4830168" cy="769441"/>
          </a:xfrm>
          <a:prstGeom prst="rect">
            <a:avLst/>
          </a:prstGeom>
          <a:noFill/>
        </p:spPr>
        <p:txBody>
          <a:bodyPr wrap="none" lIns="91440" tIns="45720" rIns="91440" bIns="45720">
            <a:spAutoFit/>
          </a:bodyPr>
          <a:lstStyle/>
          <a:p>
            <a:pPr algn="ctr"/>
            <a:r>
              <a:rPr lang="fa-IR" sz="4400" dirty="0" smtClean="0">
                <a:ln w="0"/>
                <a:effectLst>
                  <a:outerShdw blurRad="38100" dist="19050" dir="2700000" algn="tl" rotWithShape="0">
                    <a:schemeClr val="dk1">
                      <a:alpha val="40000"/>
                    </a:schemeClr>
                  </a:outerShdw>
                </a:effectLst>
                <a:cs typeface="B Titr" panose="00000700000000000000" pitchFamily="2" charset="-78"/>
              </a:rPr>
              <a:t>اختلاف در انتخاب هدف</a:t>
            </a:r>
            <a:endParaRPr lang="en-US" sz="44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Rectangle 7"/>
          <p:cNvSpPr/>
          <p:nvPr/>
        </p:nvSpPr>
        <p:spPr>
          <a:xfrm>
            <a:off x="551146" y="5082780"/>
            <a:ext cx="9662250" cy="1200329"/>
          </a:xfrm>
          <a:prstGeom prst="rect">
            <a:avLst/>
          </a:prstGeom>
          <a:noFill/>
        </p:spPr>
        <p:txBody>
          <a:bodyPr wrap="square" lIns="91440" tIns="45720" rIns="91440" bIns="45720">
            <a:spAutoFit/>
          </a:bodyPr>
          <a:lstStyle/>
          <a:p>
            <a:pPr algn="r"/>
            <a:r>
              <a:rPr lang="fa-IR" sz="2400" b="0" cap="none" spc="0" dirty="0" smtClean="0">
                <a:ln w="0"/>
                <a:solidFill>
                  <a:schemeClr val="tx2"/>
                </a:solidFill>
                <a:effectLst>
                  <a:outerShdw blurRad="38100" dist="19050" dir="2700000" algn="tl" rotWithShape="0">
                    <a:schemeClr val="dk1">
                      <a:alpha val="40000"/>
                    </a:schemeClr>
                  </a:outerShdw>
                </a:effectLst>
                <a:cs typeface="B Nazanin" panose="00000400000000000000" pitchFamily="2" charset="-78"/>
              </a:rPr>
              <a:t>وقتی به دنیای انسان ها نگاه میکنیم با دنیای حیرت انگیزی مواجه میشویم ؛ چنان اختلافی در هدف ها وجود دارد که ابتدا سردرگم می شویم که به راستی ،کدام انتخاب درست و همسو با میل بی نهایت طلب انسان است و کدامیک اینگونه نیست؟</a:t>
            </a:r>
            <a:endParaRPr lang="en-US" sz="2400" b="0" cap="none" spc="0" dirty="0">
              <a:ln w="0"/>
              <a:solidFill>
                <a:schemeClr val="tx2"/>
              </a:solidFill>
              <a:effectLst>
                <a:outerShdw blurRad="38100" dist="19050" dir="2700000" algn="tl" rotWithShape="0">
                  <a:schemeClr val="dk1">
                    <a:alpha val="40000"/>
                  </a:schemeClr>
                </a:outerShdw>
              </a:effectLst>
              <a:cs typeface="B Nazanin" panose="00000400000000000000" pitchFamily="2" charset="-78"/>
            </a:endParaRPr>
          </a:p>
        </p:txBody>
      </p:sp>
    </p:spTree>
    <p:custDataLst>
      <p:tags r:id="rId1"/>
    </p:custDataLst>
    <p:extLst>
      <p:ext uri="{BB962C8B-B14F-4D97-AF65-F5344CB8AC3E}">
        <p14:creationId xmlns:p14="http://schemas.microsoft.com/office/powerpoint/2010/main" val="3020948754"/>
      </p:ext>
    </p:extLst>
  </p:cSld>
  <p:clrMapOvr>
    <a:masterClrMapping/>
  </p:clrMapOvr>
  <mc:AlternateContent xmlns:mc="http://schemas.openxmlformats.org/markup-compatibility/2006" xmlns:p14="http://schemas.microsoft.com/office/powerpoint/2010/main">
    <mc:Choice Requires="p14">
      <p:transition spd="slow" advTm="130343">
        <p14:flash/>
      </p:transition>
    </mc:Choice>
    <mc:Fallback xmlns="">
      <p:transition spd="slow" advTm="1303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3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3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3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3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35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heel(1)">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75781"/>
            <a:ext cx="9763018" cy="713983"/>
          </a:xfrm>
        </p:spPr>
        <p:txBody>
          <a:bodyPr/>
          <a:lstStyle/>
          <a:p>
            <a:pPr algn="r"/>
            <a:r>
              <a:rPr lang="fa-IR" sz="4400" b="1" dirty="0" smtClean="0">
                <a:cs typeface="B Nazanin" panose="00000400000000000000" pitchFamily="2" charset="-78"/>
              </a:rPr>
              <a:t>پاسخ</a:t>
            </a:r>
            <a:endParaRPr lang="fa-IR" b="1" dirty="0">
              <a:cs typeface="B Nazanin" panose="00000400000000000000" pitchFamily="2" charset="-78"/>
            </a:endParaRPr>
          </a:p>
        </p:txBody>
      </p:sp>
      <p:sp>
        <p:nvSpPr>
          <p:cNvPr id="3" name="Content Placeholder 2"/>
          <p:cNvSpPr>
            <a:spLocks noGrp="1"/>
          </p:cNvSpPr>
          <p:nvPr>
            <p:ph idx="1"/>
          </p:nvPr>
        </p:nvSpPr>
        <p:spPr>
          <a:xfrm>
            <a:off x="646111" y="1089765"/>
            <a:ext cx="9763017" cy="1809876"/>
          </a:xfrm>
        </p:spPr>
        <p:txBody>
          <a:bodyPr>
            <a:normAutofit/>
          </a:bodyPr>
          <a:lstStyle/>
          <a:p>
            <a:pPr rtl="0"/>
            <a:r>
              <a:rPr lang="fa-IR" sz="2400" dirty="0" smtClean="0">
                <a:cs typeface="B Nazanin" panose="00000400000000000000" pitchFamily="2" charset="-78"/>
              </a:rPr>
              <a:t>کسانی  به دنبال پول و ثروت اند،برخی دل به کشف اسرار جهان سپرده اند،برخی به دنبال جاه و مقامند،دسته ای خدمت به خلق را سرلوحه زندگی خود قرار داده</a:t>
            </a:r>
            <a:r>
              <a:rPr lang="fa-IR" sz="2400" dirty="0">
                <a:cs typeface="B Nazanin" panose="00000400000000000000" pitchFamily="2" charset="-78"/>
              </a:rPr>
              <a:t> </a:t>
            </a:r>
            <a:r>
              <a:rPr lang="fa-IR" sz="2400" dirty="0" smtClean="0">
                <a:cs typeface="B Nazanin" panose="00000400000000000000" pitchFamily="2" charset="-78"/>
              </a:rPr>
              <a:t>اند.گروهی به هنرمندی و نقش آفرینی در عرصه های هنری می اندیشند،گروهی نیز در آرزوی قهرمانی در ورزش پیوسته می کوشند و ... .</a:t>
            </a:r>
          </a:p>
          <a:p>
            <a:pPr rtl="0"/>
            <a:endParaRPr lang="en-US" sz="2400" dirty="0" smtClean="0">
              <a:cs typeface="B Nazanin" panose="00000400000000000000" pitchFamily="2" charset="-78"/>
            </a:endParaRPr>
          </a:p>
          <a:p>
            <a:pPr rtl="0"/>
            <a:endParaRPr lang="fa-IR" sz="2400" dirty="0">
              <a:cs typeface="B Nazanin" panose="00000400000000000000" pitchFamily="2" charset="-78"/>
            </a:endParaRPr>
          </a:p>
        </p:txBody>
      </p:sp>
      <p:sp>
        <p:nvSpPr>
          <p:cNvPr id="4" name="Rectangle 3"/>
          <p:cNvSpPr/>
          <p:nvPr/>
        </p:nvSpPr>
        <p:spPr>
          <a:xfrm>
            <a:off x="211748" y="2843136"/>
            <a:ext cx="10937610" cy="769441"/>
          </a:xfrm>
          <a:prstGeom prst="rect">
            <a:avLst/>
          </a:prstGeom>
          <a:noFill/>
        </p:spPr>
        <p:txBody>
          <a:bodyPr wrap="none" lIns="91440" tIns="45720" rIns="91440" bIns="45720">
            <a:spAutoFit/>
          </a:bodyPr>
          <a:lstStyle/>
          <a:p>
            <a:pPr algn="ctr"/>
            <a:r>
              <a:rPr lang="fa-IR" sz="4400" dirty="0" smtClean="0">
                <a:ln w="0"/>
                <a:effectLst>
                  <a:outerShdw blurRad="38100" dist="19050" dir="2700000" algn="tl" rotWithShape="0">
                    <a:schemeClr val="dk1">
                      <a:alpha val="40000"/>
                    </a:schemeClr>
                  </a:outerShdw>
                </a:effectLst>
                <a:cs typeface="B Titr" panose="00000700000000000000" pitchFamily="2" charset="-78"/>
              </a:rPr>
              <a:t>به نظر شما منشأ این اختلاف ها در انتخاب هدف چیست؟</a:t>
            </a:r>
            <a:endParaRPr lang="en-US" sz="44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10191302" y="3648062"/>
            <a:ext cx="1207382" cy="769441"/>
          </a:xfrm>
          <a:prstGeom prst="rect">
            <a:avLst/>
          </a:prstGeom>
        </p:spPr>
        <p:txBody>
          <a:bodyPr wrap="none">
            <a:spAutoFit/>
          </a:bodyPr>
          <a:lstStyle/>
          <a:p>
            <a:r>
              <a:rPr lang="fa-IR" sz="4400" b="1" dirty="0">
                <a:cs typeface="B Nazanin" panose="00000400000000000000" pitchFamily="2" charset="-78"/>
              </a:rPr>
              <a:t>پاسخ</a:t>
            </a:r>
            <a:endParaRPr lang="fa-IR" dirty="0"/>
          </a:p>
        </p:txBody>
      </p:sp>
      <p:sp>
        <p:nvSpPr>
          <p:cNvPr id="6" name="Rectangle 5"/>
          <p:cNvSpPr/>
          <p:nvPr/>
        </p:nvSpPr>
        <p:spPr>
          <a:xfrm>
            <a:off x="775597" y="4258678"/>
            <a:ext cx="9457151" cy="2308324"/>
          </a:xfrm>
          <a:prstGeom prst="rect">
            <a:avLst/>
          </a:prstGeom>
          <a:noFill/>
        </p:spPr>
        <p:txBody>
          <a:bodyPr wrap="square" lIns="91440" tIns="45720" rIns="91440" bIns="45720">
            <a:spAutoFit/>
          </a:bodyPr>
          <a:lstStyle/>
          <a:p>
            <a:pPr algn="r"/>
            <a:r>
              <a:rPr lang="fa-IR" sz="2400" dirty="0" smtClean="0">
                <a:ln w="0"/>
                <a:effectLst>
                  <a:outerShdw blurRad="38100" dist="19050" dir="2700000" algn="tl" rotWithShape="0">
                    <a:schemeClr val="dk1">
                      <a:alpha val="40000"/>
                    </a:schemeClr>
                  </a:outerShdw>
                </a:effectLst>
                <a:cs typeface="B Nazanin" panose="00000400000000000000" pitchFamily="2" charset="-78"/>
              </a:rPr>
              <a:t>زیرا هر کس با بینش و نگرش خاص خود به سراغ هدفی می رود.اگر کسی چنین بیاندیشد که کمک به دیگران ارزشمند است،می کوشد به دیگران کمک کند.کسی هم که فکر میکند داشتن شهرت مهم است،همۀ زندگی خود را در مسیر رسیدن به شهرت قرار می دهد.اگر کسی مقاصد کوچک در ذهنش مهم جلوه کند، به سوی همان مقاصد می رود و گمان می کند این هدف ها می توانند میل بی نهایت طلب درونش را آرام کنند. کسی هم که کمالات و خوبی های متعالی و بزرگ را شناخته،به آنها دل می بندد،و برای رسیدن به آنها می کوشد.پس این اختلاف،ریشه در </a:t>
            </a:r>
            <a:r>
              <a:rPr lang="fa-IR" sz="2400" dirty="0" smtClean="0">
                <a:ln w="0"/>
                <a:solidFill>
                  <a:srgbClr val="FFFF00"/>
                </a:solidFill>
                <a:effectLst>
                  <a:outerShdw blurRad="38100" dist="19050" dir="2700000" algn="tl" rotWithShape="0">
                    <a:schemeClr val="dk1">
                      <a:alpha val="40000"/>
                    </a:schemeClr>
                  </a:outerShdw>
                </a:effectLst>
                <a:cs typeface="B Nazanin" panose="00000400000000000000" pitchFamily="2" charset="-78"/>
              </a:rPr>
              <a:t>نوع اندیشۀ انسان </a:t>
            </a:r>
            <a:r>
              <a:rPr lang="fa-IR" sz="2400" dirty="0" smtClean="0">
                <a:ln w="0"/>
                <a:effectLst>
                  <a:outerShdw blurRad="38100" dist="19050" dir="2700000" algn="tl" rotWithShape="0">
                    <a:schemeClr val="dk1">
                      <a:alpha val="40000"/>
                    </a:schemeClr>
                  </a:outerShdw>
                </a:effectLst>
                <a:cs typeface="B Nazanin" panose="00000400000000000000" pitchFamily="2" charset="-78"/>
              </a:rPr>
              <a:t>دارد</a:t>
            </a:r>
          </a:p>
        </p:txBody>
      </p:sp>
    </p:spTree>
    <p:custDataLst>
      <p:tags r:id="rId1"/>
    </p:custDataLst>
    <p:extLst>
      <p:ext uri="{BB962C8B-B14F-4D97-AF65-F5344CB8AC3E}">
        <p14:creationId xmlns:p14="http://schemas.microsoft.com/office/powerpoint/2010/main" val="207543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4760">
        <p15:prstTrans prst="origami"/>
      </p:transition>
    </mc:Choice>
    <mc:Fallback xmlns="">
      <p:transition spd="slow" advTm="747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175" autoRev="1" fill="hold">
                                          <p:stCondLst>
                                            <p:cond delay="0"/>
                                          </p:stCondLst>
                                        </p:cTn>
                                        <p:tgtEl>
                                          <p:spTgt spid="3">
                                            <p:txEl>
                                              <p:pRg st="0" end="0"/>
                                            </p:txEl>
                                          </p:spTgt>
                                        </p:tgtEl>
                                        <p:attrNameLst>
                                          <p:attrName>ppt_w</p:attrName>
                                        </p:attrNameLst>
                                      </p:cBhvr>
                                    </p:anim>
                                    <p:anim by="(#ppt_w*0.50)" calcmode="lin" valueType="num">
                                      <p:cBhvr>
                                        <p:cTn id="16" dur="175" decel="50000" autoRev="1" fill="hold">
                                          <p:stCondLst>
                                            <p:cond delay="0"/>
                                          </p:stCondLst>
                                        </p:cTn>
                                        <p:tgtEl>
                                          <p:spTgt spid="3">
                                            <p:txEl>
                                              <p:pRg st="0" end="0"/>
                                            </p:txEl>
                                          </p:spTgt>
                                        </p:tgtEl>
                                        <p:attrNameLst>
                                          <p:attrName>ppt_x</p:attrName>
                                        </p:attrNameLst>
                                      </p:cBhvr>
                                    </p:anim>
                                    <p:anim from="(-#ppt_h/2)" to="(#ppt_y)" calcmode="lin" valueType="num">
                                      <p:cBhvr>
                                        <p:cTn id="17" dur="350" fill="hold">
                                          <p:stCondLst>
                                            <p:cond delay="0"/>
                                          </p:stCondLst>
                                        </p:cTn>
                                        <p:tgtEl>
                                          <p:spTgt spid="3">
                                            <p:txEl>
                                              <p:pRg st="0" end="0"/>
                                            </p:txEl>
                                          </p:spTgt>
                                        </p:tgtEl>
                                        <p:attrNameLst>
                                          <p:attrName>ppt_y</p:attrName>
                                        </p:attrNameLst>
                                      </p:cBhvr>
                                    </p:anim>
                                    <p:animRot by="21600000">
                                      <p:cBhvr>
                                        <p:cTn id="18" dur="35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down)">
                                      <p:cBhvr>
                                        <p:cTn id="41" dur="580">
                                          <p:stCondLst>
                                            <p:cond delay="0"/>
                                          </p:stCondLst>
                                        </p:cTn>
                                        <p:tgtEl>
                                          <p:spTgt spid="5">
                                            <p:txEl>
                                              <p:pRg st="0" end="0"/>
                                            </p:txEl>
                                          </p:spTgt>
                                        </p:tgtEl>
                                      </p:cBhvr>
                                    </p:animEffect>
                                    <p:anim calcmode="lin" valueType="num">
                                      <p:cBhvr>
                                        <p:cTn id="4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0" end="0"/>
                                            </p:txEl>
                                          </p:spTgt>
                                        </p:tgtEl>
                                      </p:cBhvr>
                                      <p:to x="100000" y="60000"/>
                                    </p:animScale>
                                    <p:animScale>
                                      <p:cBhvr>
                                        <p:cTn id="48" dur="166" decel="50000">
                                          <p:stCondLst>
                                            <p:cond delay="676"/>
                                          </p:stCondLst>
                                        </p:cTn>
                                        <p:tgtEl>
                                          <p:spTgt spid="5">
                                            <p:txEl>
                                              <p:pRg st="0" end="0"/>
                                            </p:txEl>
                                          </p:spTgt>
                                        </p:tgtEl>
                                      </p:cBhvr>
                                      <p:to x="100000" y="100000"/>
                                    </p:animScale>
                                    <p:animScale>
                                      <p:cBhvr>
                                        <p:cTn id="49" dur="26">
                                          <p:stCondLst>
                                            <p:cond delay="1312"/>
                                          </p:stCondLst>
                                        </p:cTn>
                                        <p:tgtEl>
                                          <p:spTgt spid="5">
                                            <p:txEl>
                                              <p:pRg st="0" end="0"/>
                                            </p:txEl>
                                          </p:spTgt>
                                        </p:tgtEl>
                                      </p:cBhvr>
                                      <p:to x="100000" y="80000"/>
                                    </p:animScale>
                                    <p:animScale>
                                      <p:cBhvr>
                                        <p:cTn id="50" dur="166" decel="50000">
                                          <p:stCondLst>
                                            <p:cond delay="1338"/>
                                          </p:stCondLst>
                                        </p:cTn>
                                        <p:tgtEl>
                                          <p:spTgt spid="5">
                                            <p:txEl>
                                              <p:pRg st="0" end="0"/>
                                            </p:txEl>
                                          </p:spTgt>
                                        </p:tgtEl>
                                      </p:cBhvr>
                                      <p:to x="100000" y="100000"/>
                                    </p:animScale>
                                    <p:animScale>
                                      <p:cBhvr>
                                        <p:cTn id="51" dur="26">
                                          <p:stCondLst>
                                            <p:cond delay="1642"/>
                                          </p:stCondLst>
                                        </p:cTn>
                                        <p:tgtEl>
                                          <p:spTgt spid="5">
                                            <p:txEl>
                                              <p:pRg st="0" end="0"/>
                                            </p:txEl>
                                          </p:spTgt>
                                        </p:tgtEl>
                                      </p:cBhvr>
                                      <p:to x="100000" y="90000"/>
                                    </p:animScale>
                                    <p:animScale>
                                      <p:cBhvr>
                                        <p:cTn id="52" dur="166" decel="50000">
                                          <p:stCondLst>
                                            <p:cond delay="1668"/>
                                          </p:stCondLst>
                                        </p:cTn>
                                        <p:tgtEl>
                                          <p:spTgt spid="5">
                                            <p:txEl>
                                              <p:pRg st="0" end="0"/>
                                            </p:txEl>
                                          </p:spTgt>
                                        </p:tgtEl>
                                      </p:cBhvr>
                                      <p:to x="100000" y="100000"/>
                                    </p:animScale>
                                    <p:animScale>
                                      <p:cBhvr>
                                        <p:cTn id="53" dur="26">
                                          <p:stCondLst>
                                            <p:cond delay="1808"/>
                                          </p:stCondLst>
                                        </p:cTn>
                                        <p:tgtEl>
                                          <p:spTgt spid="5">
                                            <p:txEl>
                                              <p:pRg st="0" end="0"/>
                                            </p:txEl>
                                          </p:spTgt>
                                        </p:tgtEl>
                                      </p:cBhvr>
                                      <p:to x="100000" y="95000"/>
                                    </p:animScale>
                                    <p:animScale>
                                      <p:cBhvr>
                                        <p:cTn id="54" dur="166" decel="50000">
                                          <p:stCondLst>
                                            <p:cond delay="1834"/>
                                          </p:stCondLst>
                                        </p:cTn>
                                        <p:tgtEl>
                                          <p:spTgt spid="5">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6">
                                            <p:txEl>
                                              <p:pRg st="0" end="0"/>
                                            </p:txEl>
                                          </p:spTgt>
                                        </p:tgtEl>
                                        <p:attrNameLst>
                                          <p:attrName>style.visibility</p:attrName>
                                        </p:attrNameLst>
                                      </p:cBhvr>
                                      <p:to>
                                        <p:strVal val="visible"/>
                                      </p:to>
                                    </p:set>
                                    <p:anim by="(-#ppt_w*2)" calcmode="lin" valueType="num">
                                      <p:cBhvr rctx="PPT">
                                        <p:cTn id="59" dur="250" autoRev="1" fill="hold">
                                          <p:stCondLst>
                                            <p:cond delay="0"/>
                                          </p:stCondLst>
                                        </p:cTn>
                                        <p:tgtEl>
                                          <p:spTgt spid="6">
                                            <p:txEl>
                                              <p:pRg st="0" end="0"/>
                                            </p:txEl>
                                          </p:spTgt>
                                        </p:tgtEl>
                                        <p:attrNameLst>
                                          <p:attrName>ppt_w</p:attrName>
                                        </p:attrNameLst>
                                      </p:cBhvr>
                                    </p:anim>
                                    <p:anim by="(#ppt_w*0.50)" calcmode="lin" valueType="num">
                                      <p:cBhvr>
                                        <p:cTn id="60" dur="250" decel="50000" autoRev="1" fill="hold">
                                          <p:stCondLst>
                                            <p:cond delay="0"/>
                                          </p:stCondLst>
                                        </p:cTn>
                                        <p:tgtEl>
                                          <p:spTgt spid="6">
                                            <p:txEl>
                                              <p:pRg st="0" end="0"/>
                                            </p:txEl>
                                          </p:spTgt>
                                        </p:tgtEl>
                                        <p:attrNameLst>
                                          <p:attrName>ppt_x</p:attrName>
                                        </p:attrNameLst>
                                      </p:cBhvr>
                                    </p:anim>
                                    <p:anim from="(-#ppt_h/2)" to="(#ppt_y)" calcmode="lin" valueType="num">
                                      <p:cBhvr>
                                        <p:cTn id="61" dur="500" fill="hold">
                                          <p:stCondLst>
                                            <p:cond delay="0"/>
                                          </p:stCondLst>
                                        </p:cTn>
                                        <p:tgtEl>
                                          <p:spTgt spid="6">
                                            <p:txEl>
                                              <p:pRg st="0" end="0"/>
                                            </p:txEl>
                                          </p:spTgt>
                                        </p:tgtEl>
                                        <p:attrNameLst>
                                          <p:attrName>ppt_y</p:attrName>
                                        </p:attrNameLst>
                                      </p:cBhvr>
                                    </p:anim>
                                    <p:animRot by="21600000">
                                      <p:cBhvr>
                                        <p:cTn id="62" dur="5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811" y="175364"/>
            <a:ext cx="9068844" cy="3206663"/>
          </a:xfrm>
        </p:spPr>
        <p:txBody>
          <a:bodyPr>
            <a:normAutofit/>
          </a:bodyPr>
          <a:lstStyle/>
          <a:p>
            <a:r>
              <a:rPr lang="fa-IR" sz="2400" dirty="0" smtClean="0">
                <a:cs typeface="B Nazanin" panose="00000400000000000000" pitchFamily="2" charset="-78"/>
              </a:rPr>
              <a:t>بنابراین،برای انتخاب صحیح هدف ها و دل بستن به آنها باید ارزش هدف ها را مشخص کنیم و متناسب با ارزشی که دارند،به آنها رتبه دهیم.این چنین هدف های زندگی به هدف های اصلی و فرعی تقسیم می شوند.هدف ها و دلبستگی های پایان پذیر مثل مال و ثروت،هدف های فرعی به شمار می آیند و هدف های پایان ناپذیر و همیشگی مانند خیرخواهی نسبت به دیگران،هدف اصلی محسوب می شوند.</a:t>
            </a:r>
          </a:p>
          <a:p>
            <a:r>
              <a:rPr lang="fa-IR" sz="2400" dirty="0" smtClean="0">
                <a:cs typeface="B Nazanin" panose="00000400000000000000" pitchFamily="2" charset="-78"/>
              </a:rPr>
              <a:t>البته هر دوی این اهداف خوب اند و برای زندگی ما ضروری اند.مهم این است که هدف فرعی را به جای </a:t>
            </a:r>
            <a:r>
              <a:rPr lang="fa-IR" sz="2400" dirty="0">
                <a:cs typeface="B Nazanin" panose="00000400000000000000" pitchFamily="2" charset="-78"/>
              </a:rPr>
              <a:t>ه</a:t>
            </a:r>
            <a:r>
              <a:rPr lang="fa-IR" sz="2400" dirty="0" smtClean="0">
                <a:cs typeface="B Nazanin" panose="00000400000000000000" pitchFamily="2" charset="-78"/>
              </a:rPr>
              <a:t>دف اصلی قرار ندهیم و آنقدر به اهداف فرعی دل نبندیم که مانع رسیدن به هدف اصلی شود.</a:t>
            </a:r>
            <a:endParaRPr lang="fa-IR" sz="2400" dirty="0">
              <a:cs typeface="B Nazanin" panose="00000400000000000000" pitchFamily="2" charset="-78"/>
            </a:endParaRPr>
          </a:p>
        </p:txBody>
      </p:sp>
      <p:sp>
        <p:nvSpPr>
          <p:cNvPr id="4" name="Rectangle 3"/>
          <p:cNvSpPr/>
          <p:nvPr/>
        </p:nvSpPr>
        <p:spPr>
          <a:xfrm>
            <a:off x="147689" y="3382027"/>
            <a:ext cx="10273966" cy="769441"/>
          </a:xfrm>
          <a:prstGeom prst="rect">
            <a:avLst/>
          </a:prstGeom>
          <a:noFill/>
        </p:spPr>
        <p:txBody>
          <a:bodyPr wrap="none" lIns="91440" tIns="45720" rIns="91440" bIns="45720">
            <a:spAutoFit/>
          </a:bodyPr>
          <a:lstStyle/>
          <a:p>
            <a:pPr algn="ctr"/>
            <a:r>
              <a:rPr lang="fa-IR" sz="44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برترین،کامل ترین و ارزشمندترین هدف کدام است؟</a:t>
            </a:r>
            <a:endParaRPr lang="en-US" sz="44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1352811" y="4151468"/>
            <a:ext cx="9068844" cy="2677656"/>
          </a:xfrm>
          <a:prstGeom prst="rect">
            <a:avLst/>
          </a:prstGeom>
          <a:noFill/>
        </p:spPr>
        <p:txBody>
          <a:bodyPr wrap="square" lIns="91440" tIns="45720" rIns="91440" bIns="45720">
            <a:spAutoFit/>
          </a:bodyPr>
          <a:lstStyle/>
          <a:p>
            <a:pPr algn="r"/>
            <a:r>
              <a:rPr lang="fa-IR" sz="2400" dirty="0" smtClean="0">
                <a:ln w="0"/>
                <a:effectLst>
                  <a:outerShdw blurRad="38100" dist="19050" dir="2700000" algn="tl" rotWithShape="0">
                    <a:schemeClr val="dk1">
                      <a:alpha val="40000"/>
                    </a:schemeClr>
                  </a:outerShdw>
                </a:effectLst>
                <a:cs typeface="B Nazanin" panose="00000400000000000000" pitchFamily="2" charset="-78"/>
              </a:rPr>
              <a:t>هر کس اندکی تأمل کند،می بیند  که در درون خود در جست و جوی سر چشمۀ خوبی ها و زیبایی هاست و تا به آن نرسد،آرام و قرار ندارد،این سرچشمه همان خداوند است که خالق همۀ کمالات و زیبایی هاست ؛او که خود نامحدود است و کمالات و خوبی هایش حد و اندازه ندارد.هر کمال و خوبی از او سرچشمه میگیرد و در جهان گسترده می شود.</a:t>
            </a:r>
          </a:p>
          <a:p>
            <a:pPr algn="r"/>
            <a:r>
              <a:rPr lang="fa-IR" sz="2400" b="0" cap="none" spc="0" dirty="0" smtClean="0">
                <a:ln w="0"/>
                <a:solidFill>
                  <a:srgbClr val="00B0F0"/>
                </a:solidFill>
                <a:effectLst>
                  <a:outerShdw blurRad="38100" dist="19050" dir="2700000" algn="tl" rotWithShape="0">
                    <a:schemeClr val="dk1">
                      <a:alpha val="40000"/>
                    </a:schemeClr>
                  </a:outerShdw>
                </a:effectLst>
                <a:cs typeface="B Nazanin" panose="00000400000000000000" pitchFamily="2" charset="-78"/>
              </a:rPr>
              <a:t>اگر روح انسان بی نهایت طلب است و خوبی ها را به صورت بی پایان می خواهد،شایسته است که تنها خدا و بندگی او را به عنوان هدف نهایی خود انتخاب کند</a:t>
            </a:r>
            <a:r>
              <a:rPr lang="fa-IR" sz="2400" b="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؛هدفی که خدا آفرینش جن و انسان را به همان خاطر می داند.</a:t>
            </a:r>
            <a:endParaRPr lang="en-US" sz="24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custDataLst>
      <p:tags r:id="rId1"/>
    </p:custDataLst>
    <p:extLst>
      <p:ext uri="{BB962C8B-B14F-4D97-AF65-F5344CB8AC3E}">
        <p14:creationId xmlns:p14="http://schemas.microsoft.com/office/powerpoint/2010/main" val="185308782"/>
      </p:ext>
    </p:extLst>
  </p:cSld>
  <p:clrMapOvr>
    <a:masterClrMapping/>
  </p:clrMapOvr>
  <mc:AlternateContent xmlns:mc="http://schemas.openxmlformats.org/markup-compatibility/2006" xmlns:p14="http://schemas.microsoft.com/office/powerpoint/2010/main">
    <mc:Choice Requires="p14">
      <p:transition spd="slow" p14:dur="4400" advTm="99519">
        <p14:honeycomb/>
      </p:transition>
    </mc:Choice>
    <mc:Fallback xmlns="">
      <p:transition spd="slow" advTm="995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114" fill="hold">
                                          <p:stCondLst>
                                            <p:cond delay="0"/>
                                          </p:stCondLst>
                                        </p:cTn>
                                        <p:tgtEl>
                                          <p:spTgt spid="3">
                                            <p:txEl>
                                              <p:pRg st="0" end="0"/>
                                            </p:txEl>
                                          </p:spTgt>
                                        </p:tgtEl>
                                        <p:attrNameLst>
                                          <p:attrName>style.rotation</p:attrName>
                                        </p:attrNameLst>
                                      </p:cBhvr>
                                      <p:to>
                                        <p:strVal val="-45.0"/>
                                      </p:to>
                                    </p:set>
                                    <p:anim calcmode="lin" valueType="num">
                                      <p:cBhvr>
                                        <p:cTn id="8" dur="114" fill="hold">
                                          <p:stCondLst>
                                            <p:cond delay="114"/>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114" fill="hold">
                                          <p:stCondLst>
                                            <p:cond delay="0"/>
                                          </p:stCondLst>
                                        </p:cTn>
                                        <p:tgtEl>
                                          <p:spTgt spid="3">
                                            <p:txEl>
                                              <p:pRg st="1" end="1"/>
                                            </p:txEl>
                                          </p:spTgt>
                                        </p:tgtEl>
                                        <p:attrNameLst>
                                          <p:attrName>style.rotation</p:attrName>
                                        </p:attrNameLst>
                                      </p:cBhvr>
                                      <p:to>
                                        <p:strVal val="-45.0"/>
                                      </p:to>
                                    </p:set>
                                    <p:anim calcmode="lin" valueType="num">
                                      <p:cBhvr>
                                        <p:cTn id="15" dur="114" fill="hold">
                                          <p:stCondLst>
                                            <p:cond delay="114"/>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114"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39" decel="50000" autoRev="1" fill="hold">
                                          <p:stCondLst>
                                            <p:cond delay="114"/>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34" fill="hold">
                                          <p:stCondLst>
                                            <p:cond delay="21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nodeType="clickEffect">
                                  <p:stCondLst>
                                    <p:cond delay="0"/>
                                  </p:stCondLst>
                                  <p:iterate type="lt">
                                    <p:tmPct val="10000"/>
                                  </p:iterate>
                                  <p:childTnLst>
                                    <p:set>
                                      <p:cBhvr>
                                        <p:cTn id="40" dur="1" fill="hold">
                                          <p:stCondLst>
                                            <p:cond delay="0"/>
                                          </p:stCondLst>
                                        </p:cTn>
                                        <p:tgtEl>
                                          <p:spTgt spid="5">
                                            <p:txEl>
                                              <p:pRg st="0" end="0"/>
                                            </p:txEl>
                                          </p:spTgt>
                                        </p:tgtEl>
                                        <p:attrNameLst>
                                          <p:attrName>style.visibility</p:attrName>
                                        </p:attrNameLst>
                                      </p:cBhvr>
                                      <p:to>
                                        <p:strVal val="visible"/>
                                      </p:to>
                                    </p:set>
                                    <p:anim by="(-#ppt_w*2)" calcmode="lin" valueType="num">
                                      <p:cBhvr rctx="PPT">
                                        <p:cTn id="41" dur="175" autoRev="1" fill="hold">
                                          <p:stCondLst>
                                            <p:cond delay="0"/>
                                          </p:stCondLst>
                                        </p:cTn>
                                        <p:tgtEl>
                                          <p:spTgt spid="5">
                                            <p:txEl>
                                              <p:pRg st="0" end="0"/>
                                            </p:txEl>
                                          </p:spTgt>
                                        </p:tgtEl>
                                        <p:attrNameLst>
                                          <p:attrName>ppt_w</p:attrName>
                                        </p:attrNameLst>
                                      </p:cBhvr>
                                    </p:anim>
                                    <p:anim by="(#ppt_w*0.50)" calcmode="lin" valueType="num">
                                      <p:cBhvr>
                                        <p:cTn id="42" dur="175" decel="50000" autoRev="1" fill="hold">
                                          <p:stCondLst>
                                            <p:cond delay="0"/>
                                          </p:stCondLst>
                                        </p:cTn>
                                        <p:tgtEl>
                                          <p:spTgt spid="5">
                                            <p:txEl>
                                              <p:pRg st="0" end="0"/>
                                            </p:txEl>
                                          </p:spTgt>
                                        </p:tgtEl>
                                        <p:attrNameLst>
                                          <p:attrName>ppt_x</p:attrName>
                                        </p:attrNameLst>
                                      </p:cBhvr>
                                    </p:anim>
                                    <p:anim from="(-#ppt_h/2)" to="(#ppt_y)" calcmode="lin" valueType="num">
                                      <p:cBhvr>
                                        <p:cTn id="43" dur="350" fill="hold">
                                          <p:stCondLst>
                                            <p:cond delay="0"/>
                                          </p:stCondLst>
                                        </p:cTn>
                                        <p:tgtEl>
                                          <p:spTgt spid="5">
                                            <p:txEl>
                                              <p:pRg st="0" end="0"/>
                                            </p:txEl>
                                          </p:spTgt>
                                        </p:tgtEl>
                                        <p:attrNameLst>
                                          <p:attrName>ppt_y</p:attrName>
                                        </p:attrNameLst>
                                      </p:cBhvr>
                                    </p:anim>
                                    <p:animRot by="21600000">
                                      <p:cBhvr>
                                        <p:cTn id="44" dur="350" fill="hold">
                                          <p:stCondLst>
                                            <p:cond delay="0"/>
                                          </p:stCondLst>
                                        </p:cTn>
                                        <p:tgtEl>
                                          <p:spTgt spid="5">
                                            <p:txEl>
                                              <p:pRg st="0" end="0"/>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nodeType="clickEffect">
                                  <p:stCondLst>
                                    <p:cond delay="0"/>
                                  </p:stCondLst>
                                  <p:iterate type="lt">
                                    <p:tmPct val="10000"/>
                                  </p:iterate>
                                  <p:childTnLst>
                                    <p:set>
                                      <p:cBhvr>
                                        <p:cTn id="48" dur="1" fill="hold">
                                          <p:stCondLst>
                                            <p:cond delay="0"/>
                                          </p:stCondLst>
                                        </p:cTn>
                                        <p:tgtEl>
                                          <p:spTgt spid="5">
                                            <p:txEl>
                                              <p:pRg st="1" end="1"/>
                                            </p:txEl>
                                          </p:spTgt>
                                        </p:tgtEl>
                                        <p:attrNameLst>
                                          <p:attrName>style.visibility</p:attrName>
                                        </p:attrNameLst>
                                      </p:cBhvr>
                                      <p:to>
                                        <p:strVal val="visible"/>
                                      </p:to>
                                    </p:set>
                                    <p:anim by="(-#ppt_w*2)" calcmode="lin" valueType="num">
                                      <p:cBhvr rctx="PPT">
                                        <p:cTn id="49" dur="175" autoRev="1" fill="hold">
                                          <p:stCondLst>
                                            <p:cond delay="0"/>
                                          </p:stCondLst>
                                        </p:cTn>
                                        <p:tgtEl>
                                          <p:spTgt spid="5">
                                            <p:txEl>
                                              <p:pRg st="1" end="1"/>
                                            </p:txEl>
                                          </p:spTgt>
                                        </p:tgtEl>
                                        <p:attrNameLst>
                                          <p:attrName>ppt_w</p:attrName>
                                        </p:attrNameLst>
                                      </p:cBhvr>
                                    </p:anim>
                                    <p:anim by="(#ppt_w*0.50)" calcmode="lin" valueType="num">
                                      <p:cBhvr>
                                        <p:cTn id="50" dur="175" decel="50000" autoRev="1" fill="hold">
                                          <p:stCondLst>
                                            <p:cond delay="0"/>
                                          </p:stCondLst>
                                        </p:cTn>
                                        <p:tgtEl>
                                          <p:spTgt spid="5">
                                            <p:txEl>
                                              <p:pRg st="1" end="1"/>
                                            </p:txEl>
                                          </p:spTgt>
                                        </p:tgtEl>
                                        <p:attrNameLst>
                                          <p:attrName>ppt_x</p:attrName>
                                        </p:attrNameLst>
                                      </p:cBhvr>
                                    </p:anim>
                                    <p:anim from="(-#ppt_h/2)" to="(#ppt_y)" calcmode="lin" valueType="num">
                                      <p:cBhvr>
                                        <p:cTn id="51" dur="350" fill="hold">
                                          <p:stCondLst>
                                            <p:cond delay="0"/>
                                          </p:stCondLst>
                                        </p:cTn>
                                        <p:tgtEl>
                                          <p:spTgt spid="5">
                                            <p:txEl>
                                              <p:pRg st="1" end="1"/>
                                            </p:txEl>
                                          </p:spTgt>
                                        </p:tgtEl>
                                        <p:attrNameLst>
                                          <p:attrName>ppt_y</p:attrName>
                                        </p:attrNameLst>
                                      </p:cBhvr>
                                    </p:anim>
                                    <p:animRot by="21600000">
                                      <p:cBhvr>
                                        <p:cTn id="52" dur="35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80761" y="2212429"/>
            <a:ext cx="9113958" cy="3665930"/>
          </a:xfrm>
        </p:spPr>
        <p:txBody>
          <a:bodyPr>
            <a:normAutofit/>
          </a:bodyPr>
          <a:lstStyle/>
          <a:p>
            <a:r>
              <a:rPr lang="fa-IR" sz="2400" dirty="0" smtClean="0">
                <a:cs typeface="B Nazanin" panose="00000400000000000000" pitchFamily="2" charset="-78"/>
              </a:rPr>
              <a:t>البته منظور ازینکه هدف اصلی انسان در زندگی باید عبادت و بندگی خداوند باشد،فقط انجام برخی اعمال عبادی نیست.درست است که نماز و روزه و...عبادت اند و عبادات با ارزشی نیز هستند،اما بر اساس تعالیم دین اسلام،</a:t>
            </a:r>
            <a:r>
              <a:rPr lang="fa-IR" sz="2400" dirty="0" smtClean="0">
                <a:solidFill>
                  <a:srgbClr val="92D050"/>
                </a:solidFill>
                <a:cs typeface="B Nazanin" panose="00000400000000000000" pitchFamily="2" charset="-78"/>
              </a:rPr>
              <a:t>هر حرکت و عملی نیز،که برای کسب رضایت خداوند و بر اساس معیارهای دینی صورت گیرد،عبادت است.</a:t>
            </a:r>
            <a:r>
              <a:rPr lang="fa-IR" sz="2400" dirty="0" smtClean="0">
                <a:cs typeface="B Nazanin" panose="00000400000000000000" pitchFamily="2" charset="-78"/>
              </a:rPr>
              <a:t>از خدمت به محرومان گرفته تا آشپزی در آشپزخانه،از طلب علم و دانش گرفته تا خواندن سطری از کتاب،از سکوت و دم فروبستن گرفته تا فریاد کشیدن،همه و همه اگر برای جلب رضای خدا باشد،عبادت محسوب می شود.</a:t>
            </a:r>
          </a:p>
          <a:p>
            <a:pPr marL="0" indent="0">
              <a:buNone/>
            </a:pPr>
            <a:r>
              <a:rPr lang="fa-IR" sz="2400" dirty="0" smtClean="0">
                <a:cs typeface="B Nazanin" panose="00000400000000000000" pitchFamily="2" charset="-78"/>
              </a:rPr>
              <a:t>شاید کامل ترین تعبیر دربارۀ((زندگی به خاطر خدا))تعبیر خود خداوند باشد که می فرماید:</a:t>
            </a:r>
          </a:p>
          <a:p>
            <a:pPr marL="0" indent="0">
              <a:buNone/>
            </a:pPr>
            <a:endParaRPr lang="fa-IR" sz="2400" dirty="0">
              <a:cs typeface="B Nazanin" panose="00000400000000000000" pitchFamily="2" charset="-78"/>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692" y="177146"/>
            <a:ext cx="8550286" cy="2035283"/>
          </a:xfrm>
          <a:prstGeom prst="rect">
            <a:avLst/>
          </a:prstGeom>
          <a:ln>
            <a:noFill/>
          </a:ln>
          <a:effectLst>
            <a:softEdge rad="127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51" y="5057346"/>
            <a:ext cx="9147768" cy="180065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430042895"/>
      </p:ext>
    </p:extLst>
  </p:cSld>
  <p:clrMapOvr>
    <a:masterClrMapping/>
  </p:clrMapOvr>
  <mc:AlternateContent xmlns:mc="http://schemas.openxmlformats.org/markup-compatibility/2006" xmlns:p14="http://schemas.microsoft.com/office/powerpoint/2010/main">
    <mc:Choice Requires="p14">
      <p:transition spd="slow" p14:dur="2000" advTm="77445"/>
    </mc:Choice>
    <mc:Fallback xmlns="">
      <p:transition spd="slow" advTm="77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8)">
                                      <p:cBhvr>
                                        <p:cTn id="12" dur="2000"/>
                                        <p:tgtEl>
                                          <p:spTgt spid="5">
                                            <p:txEl>
                                              <p:pRg st="0" end="0"/>
                                            </p:txEl>
                                          </p:spTgt>
                                        </p:tgtEl>
                                      </p:cBhvr>
                                    </p:animEffect>
                                  </p:childTnLst>
                                </p:cTn>
                              </p:par>
                              <p:par>
                                <p:cTn id="13" presetID="21" presetClass="entr" presetSubtype="8"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heel(8)">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926" y="162839"/>
            <a:ext cx="9432099" cy="2505206"/>
          </a:xfrm>
        </p:spPr>
        <p:txBody>
          <a:bodyPr>
            <a:normAutofit/>
          </a:bodyPr>
          <a:lstStyle/>
          <a:p>
            <a:r>
              <a:rPr lang="fa-IR" sz="2400" dirty="0" smtClean="0">
                <a:cs typeface="B Nazanin" panose="00000400000000000000" pitchFamily="2" charset="-78"/>
              </a:rPr>
              <a:t>اگر هدف و مقصد زندگی خدا باشد،خوشحالی ها و ناراحتی ها،شکست ها و پیروزی ها و بسیاری دیگر از مفاهیم کلیدی زندگی،تعریف جدید پیدا می کند.شکست،دور شدن از خدا و پیروزی،نزدیک شدن به خدا معنا می شود.در آن صورت،چیزی ما را خوشحال می کند که ما را به خدا برساند و چیزی ما را آزرده می کند که از خدا دور سازد.</a:t>
            </a:r>
          </a:p>
          <a:p>
            <a:r>
              <a:rPr lang="fa-IR" sz="2400" dirty="0" smtClean="0">
                <a:cs typeface="B Nazanin" panose="00000400000000000000" pitchFamily="2" charset="-78"/>
              </a:rPr>
              <a:t>همین بندگی است که باعث می شود انسان شایستۀ دریافت لطف و رحمت ویژۀ خداوند شود و به زندگی سعادتمندانه در دنیا و آخرت برساند.</a:t>
            </a:r>
          </a:p>
          <a:p>
            <a:endParaRPr lang="fa-IR" sz="2400" dirty="0">
              <a:cs typeface="B Nazanin" panose="00000400000000000000" pitchFamily="2" charset="-78"/>
            </a:endParaRPr>
          </a:p>
        </p:txBody>
      </p:sp>
      <p:sp>
        <p:nvSpPr>
          <p:cNvPr id="4" name="Rectangle 3"/>
          <p:cNvSpPr/>
          <p:nvPr/>
        </p:nvSpPr>
        <p:spPr>
          <a:xfrm>
            <a:off x="6561190" y="2668045"/>
            <a:ext cx="3797835" cy="769441"/>
          </a:xfrm>
          <a:prstGeom prst="rect">
            <a:avLst/>
          </a:prstGeom>
          <a:noFill/>
        </p:spPr>
        <p:txBody>
          <a:bodyPr wrap="none" lIns="91440" tIns="45720" rIns="91440" bIns="45720">
            <a:spAutoFit/>
          </a:bodyPr>
          <a:lstStyle/>
          <a:p>
            <a:pPr algn="ctr"/>
            <a:r>
              <a:rPr lang="fa-IR" sz="44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یک تیر وچند نشان</a:t>
            </a:r>
            <a:endParaRPr lang="en-US" sz="44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839244" y="3437486"/>
            <a:ext cx="9316198" cy="3046988"/>
          </a:xfrm>
          <a:prstGeom prst="rect">
            <a:avLst/>
          </a:prstGeom>
          <a:noFill/>
        </p:spPr>
        <p:txBody>
          <a:bodyPr wrap="square" lIns="91440" tIns="45720" rIns="91440" bIns="45720">
            <a:spAutoFit/>
          </a:bodyPr>
          <a:lstStyle/>
          <a:p>
            <a:pPr algn="r"/>
            <a:r>
              <a:rPr lang="fa-IR" sz="2400" dirty="0" smtClean="0">
                <a:ln w="0"/>
                <a:effectLst>
                  <a:outerShdw blurRad="38100" dist="19050" dir="2700000" algn="tl" rotWithShape="0">
                    <a:schemeClr val="dk1">
                      <a:alpha val="40000"/>
                    </a:schemeClr>
                  </a:outerShdw>
                </a:effectLst>
                <a:cs typeface="B Nazanin" panose="00000400000000000000" pitchFamily="2" charset="-78"/>
              </a:rPr>
              <a:t>برخی انسان ها به هدفی بالاتر از لذت های مادی و سرگرم شده به آن نمی اندیشند.اینان به تعبیر قرآن کسانی هستند که به حیات دنیوی راضی شده و به آن آرام گرفته اند.اینان مصداق کسانی اند که بهترین و با ارزشترین دارایی و سرمایۀ خود را صرف کار های کم ارزش می کنند.</a:t>
            </a:r>
          </a:p>
          <a:p>
            <a:pPr algn="r"/>
            <a:r>
              <a:rPr lang="fa-IR" sz="2400" b="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اما افراد زیرک می دانند برخی هدف ها به گونه ای هستند که که هدف های دیگر را نیز در بر دارند و رسیدن به آنها مساوی رسیدن به هدف های دیگر نیز هست و به میزانی که هدف ما جامع تر و برتر باشد،هدف های بیشتری را در درون خود جای می دهند.این افراد با انتخاب عبادت و بندگی خدا به عنوان هدف،با یک تیر چند نشان می زنند؛هم از بهره های مادی زندگی استفاده درست می کنند و هم از آنجایی که تمام کار های دنیوی خود را برای رضای خدا انجام می دهند،</a:t>
            </a:r>
          </a:p>
        </p:txBody>
      </p:sp>
    </p:spTree>
    <p:custDataLst>
      <p:tags r:id="rId1"/>
    </p:custDataLst>
    <p:extLst>
      <p:ext uri="{BB962C8B-B14F-4D97-AF65-F5344CB8AC3E}">
        <p14:creationId xmlns:p14="http://schemas.microsoft.com/office/powerpoint/2010/main" val="3619808730"/>
      </p:ext>
    </p:extLst>
  </p:cSld>
  <p:clrMapOvr>
    <a:masterClrMapping/>
  </p:clrMapOvr>
  <mc:AlternateContent xmlns:mc="http://schemas.openxmlformats.org/markup-compatibility/2006" xmlns:p14="http://schemas.microsoft.com/office/powerpoint/2010/main">
    <mc:Choice Requires="p14">
      <p:transition spd="slow" p14:dur="1400" advTm="82465">
        <p14:ripple/>
      </p:transition>
    </mc:Choice>
    <mc:Fallback xmlns="">
      <p:transition spd="slow" advTm="824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down)">
                                      <p:cBhvr>
                                        <p:cTn id="41" dur="580">
                                          <p:stCondLst>
                                            <p:cond delay="0"/>
                                          </p:stCondLst>
                                        </p:cTn>
                                        <p:tgtEl>
                                          <p:spTgt spid="5">
                                            <p:txEl>
                                              <p:pRg st="1" end="1"/>
                                            </p:txEl>
                                          </p:spTgt>
                                        </p:tgtEl>
                                      </p:cBhvr>
                                    </p:animEffect>
                                    <p:anim calcmode="lin" valueType="num">
                                      <p:cBhvr>
                                        <p:cTn id="4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1" end="1"/>
                                            </p:txEl>
                                          </p:spTgt>
                                        </p:tgtEl>
                                      </p:cBhvr>
                                      <p:to x="100000" y="60000"/>
                                    </p:animScale>
                                    <p:animScale>
                                      <p:cBhvr>
                                        <p:cTn id="48" dur="166" decel="50000">
                                          <p:stCondLst>
                                            <p:cond delay="676"/>
                                          </p:stCondLst>
                                        </p:cTn>
                                        <p:tgtEl>
                                          <p:spTgt spid="5">
                                            <p:txEl>
                                              <p:pRg st="1" end="1"/>
                                            </p:txEl>
                                          </p:spTgt>
                                        </p:tgtEl>
                                      </p:cBhvr>
                                      <p:to x="100000" y="100000"/>
                                    </p:animScale>
                                    <p:animScale>
                                      <p:cBhvr>
                                        <p:cTn id="49" dur="26">
                                          <p:stCondLst>
                                            <p:cond delay="1312"/>
                                          </p:stCondLst>
                                        </p:cTn>
                                        <p:tgtEl>
                                          <p:spTgt spid="5">
                                            <p:txEl>
                                              <p:pRg st="1" end="1"/>
                                            </p:txEl>
                                          </p:spTgt>
                                        </p:tgtEl>
                                      </p:cBhvr>
                                      <p:to x="100000" y="80000"/>
                                    </p:animScale>
                                    <p:animScale>
                                      <p:cBhvr>
                                        <p:cTn id="50" dur="166" decel="50000">
                                          <p:stCondLst>
                                            <p:cond delay="1338"/>
                                          </p:stCondLst>
                                        </p:cTn>
                                        <p:tgtEl>
                                          <p:spTgt spid="5">
                                            <p:txEl>
                                              <p:pRg st="1" end="1"/>
                                            </p:txEl>
                                          </p:spTgt>
                                        </p:tgtEl>
                                      </p:cBhvr>
                                      <p:to x="100000" y="100000"/>
                                    </p:animScale>
                                    <p:animScale>
                                      <p:cBhvr>
                                        <p:cTn id="51" dur="26">
                                          <p:stCondLst>
                                            <p:cond delay="1642"/>
                                          </p:stCondLst>
                                        </p:cTn>
                                        <p:tgtEl>
                                          <p:spTgt spid="5">
                                            <p:txEl>
                                              <p:pRg st="1" end="1"/>
                                            </p:txEl>
                                          </p:spTgt>
                                        </p:tgtEl>
                                      </p:cBhvr>
                                      <p:to x="100000" y="90000"/>
                                    </p:animScale>
                                    <p:animScale>
                                      <p:cBhvr>
                                        <p:cTn id="52" dur="166" decel="50000">
                                          <p:stCondLst>
                                            <p:cond delay="1668"/>
                                          </p:stCondLst>
                                        </p:cTn>
                                        <p:tgtEl>
                                          <p:spTgt spid="5">
                                            <p:txEl>
                                              <p:pRg st="1" end="1"/>
                                            </p:txEl>
                                          </p:spTgt>
                                        </p:tgtEl>
                                      </p:cBhvr>
                                      <p:to x="100000" y="100000"/>
                                    </p:animScale>
                                    <p:animScale>
                                      <p:cBhvr>
                                        <p:cTn id="53" dur="26">
                                          <p:stCondLst>
                                            <p:cond delay="1808"/>
                                          </p:stCondLst>
                                        </p:cTn>
                                        <p:tgtEl>
                                          <p:spTgt spid="5">
                                            <p:txEl>
                                              <p:pRg st="1" end="1"/>
                                            </p:txEl>
                                          </p:spTgt>
                                        </p:tgtEl>
                                      </p:cBhvr>
                                      <p:to x="100000" y="95000"/>
                                    </p:animScale>
                                    <p:animScale>
                                      <p:cBhvr>
                                        <p:cTn id="54"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979" y="211592"/>
            <a:ext cx="9448604" cy="1228901"/>
          </a:xfrm>
        </p:spPr>
        <p:txBody>
          <a:bodyPr>
            <a:normAutofit/>
          </a:bodyPr>
          <a:lstStyle/>
          <a:p>
            <a:pPr marL="0" indent="0">
              <a:buNone/>
            </a:pPr>
            <a:r>
              <a:rPr lang="fa-IR" sz="2400" dirty="0" smtClean="0">
                <a:cs typeface="B Nazanin" panose="00000400000000000000" pitchFamily="2" charset="-78"/>
              </a:rPr>
              <a:t>جان ودل خود را به خداوند نزدیک تر می کنند و سرای آخرت خویش را نیز آباد می سازند.اینان چون کوهنوردی هستند که در مسیر نزدیک شدن به قله،هم تندرستی خود را تأمین می کنند،هم از مناظر زیبای طبیعت لذت می برند و هم استقامت خود را افزایش می دهند.</a:t>
            </a:r>
            <a:endParaRPr lang="fa-IR" sz="2400" dirty="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692558" y="-2300086"/>
            <a:ext cx="1967447" cy="9448605"/>
          </a:xfrm>
          <a:prstGeom prst="rect">
            <a:avLst/>
          </a:prstGeom>
          <a:ln>
            <a:noFill/>
          </a:ln>
          <a:effectLst>
            <a:softEdge rad="112500"/>
          </a:effectLst>
        </p:spPr>
      </p:pic>
      <p:sp>
        <p:nvSpPr>
          <p:cNvPr id="5" name="Rectangle 4"/>
          <p:cNvSpPr/>
          <p:nvPr/>
        </p:nvSpPr>
        <p:spPr>
          <a:xfrm>
            <a:off x="789140" y="3293054"/>
            <a:ext cx="9611444" cy="3046988"/>
          </a:xfrm>
          <a:prstGeom prst="rect">
            <a:avLst/>
          </a:prstGeom>
          <a:noFill/>
        </p:spPr>
        <p:txBody>
          <a:bodyPr wrap="square" lIns="91440" tIns="45720" rIns="91440" bIns="45720">
            <a:spAutoFit/>
          </a:bodyPr>
          <a:lstStyle/>
          <a:p>
            <a:pPr algn="r"/>
            <a:r>
              <a:rPr lang="fa-IR" sz="2400" dirty="0" smtClean="0">
                <a:ln w="0"/>
                <a:solidFill>
                  <a:srgbClr val="FFC000"/>
                </a:solidFill>
                <a:effectLst>
                  <a:outerShdw blurRad="38100" dist="19050" dir="2700000" algn="tl" rotWithShape="0">
                    <a:schemeClr val="dk1">
                      <a:alpha val="40000"/>
                    </a:schemeClr>
                  </a:outerShdw>
                </a:effectLst>
                <a:cs typeface="B Nazanin" panose="00000400000000000000" pitchFamily="2" charset="-78"/>
              </a:rPr>
              <a:t>البته این هدف،به همان میزان که بزرگ و ضامن خوشبختی ماست همت بزرگ و ارادۀ محکم می طلبد همانطور که دستیابی به گوهر های گرانقدر دریاها پشتکاری شگرف می خواهد.</a:t>
            </a:r>
          </a:p>
          <a:p>
            <a:pPr algn="r"/>
            <a:endParaRPr lang="en-US" sz="2400" dirty="0">
              <a:ln w="0"/>
              <a:effectLst>
                <a:outerShdw blurRad="38100" dist="19050" dir="2700000" algn="tl" rotWithShape="0">
                  <a:schemeClr val="dk1">
                    <a:alpha val="40000"/>
                  </a:schemeClr>
                </a:outerShdw>
              </a:effectLst>
              <a:cs typeface="B Nazanin" panose="00000400000000000000" pitchFamily="2" charset="-78"/>
            </a:endParaRPr>
          </a:p>
          <a:p>
            <a:pPr algn="r"/>
            <a:r>
              <a:rPr lang="fa-IR" sz="240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ای دوست،شکر بهتر یا آنکه شکر سازد؟</a:t>
            </a:r>
            <a:r>
              <a:rPr lang="fa-IR" sz="2400" dirty="0">
                <a:ln w="0"/>
                <a:effectLst>
                  <a:outerShdw blurRad="38100" dist="19050" dir="2700000" algn="tl" rotWithShape="0">
                    <a:schemeClr val="dk1">
                      <a:alpha val="40000"/>
                    </a:schemeClr>
                  </a:outerShdw>
                </a:effectLst>
                <a:cs typeface="B Nazanin" panose="00000400000000000000" pitchFamily="2" charset="-78"/>
              </a:rPr>
              <a:t> </a:t>
            </a:r>
            <a:r>
              <a:rPr lang="fa-IR" sz="2400" dirty="0" smtClean="0">
                <a:ln w="0"/>
                <a:effectLst>
                  <a:outerShdw blurRad="38100" dist="19050" dir="2700000" algn="tl" rotWithShape="0">
                    <a:schemeClr val="dk1">
                      <a:alpha val="40000"/>
                    </a:schemeClr>
                  </a:outerShdw>
                </a:effectLst>
                <a:cs typeface="B Nazanin" panose="00000400000000000000" pitchFamily="2" charset="-78"/>
              </a:rPr>
              <a:t>                       خوبی   قمر   بهتر ، یا   آنکه   قمر   سازد؟</a:t>
            </a:r>
            <a:endParaRPr lang="fa-IR" sz="240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a:p>
            <a:pPr algn="r"/>
            <a:endParaRPr lang="fa-IR" sz="2400" dirty="0">
              <a:ln w="0"/>
              <a:effectLst>
                <a:outerShdw blurRad="38100" dist="19050" dir="2700000" algn="tl" rotWithShape="0">
                  <a:schemeClr val="dk1">
                    <a:alpha val="40000"/>
                  </a:schemeClr>
                </a:outerShdw>
              </a:effectLst>
              <a:cs typeface="B Nazanin" panose="00000400000000000000" pitchFamily="2" charset="-78"/>
            </a:endParaRPr>
          </a:p>
          <a:p>
            <a:pPr algn="r"/>
            <a:r>
              <a:rPr lang="fa-IR" sz="240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ای باغ تویی خوش تر یا گلشن و گل در تو؟                   یا  آن که  برآرد  گل،صد  نرگس تر  سازد؟</a:t>
            </a:r>
          </a:p>
          <a:p>
            <a:pPr algn="r"/>
            <a:endParaRPr lang="fa-IR" sz="2400" dirty="0">
              <a:ln w="0"/>
              <a:effectLst>
                <a:outerShdw blurRad="38100" dist="19050" dir="2700000" algn="tl" rotWithShape="0">
                  <a:schemeClr val="dk1">
                    <a:alpha val="40000"/>
                  </a:schemeClr>
                </a:outerShdw>
              </a:effectLst>
              <a:cs typeface="B Nazanin" panose="00000400000000000000" pitchFamily="2" charset="-78"/>
            </a:endParaRPr>
          </a:p>
          <a:p>
            <a:pPr algn="r"/>
            <a:r>
              <a:rPr lang="fa-IR" sz="240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ای عقل تو به باشی در دانش و در بینش؟                     یا آن که به هر لحظه،صد عقل و نظر سازد؟</a:t>
            </a:r>
            <a:endParaRPr lang="en-US" sz="2400" cap="none" spc="0"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custDataLst>
      <p:tags r:id="rId1"/>
    </p:custDataLst>
    <p:extLst>
      <p:ext uri="{BB962C8B-B14F-4D97-AF65-F5344CB8AC3E}">
        <p14:creationId xmlns:p14="http://schemas.microsoft.com/office/powerpoint/2010/main" val="1078350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7484">
        <p15:prstTrans prst="crush"/>
      </p:transition>
    </mc:Choice>
    <mc:Fallback xmlns="">
      <p:transition spd="slow" advTm="574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down)">
                                      <p:cBhvr>
                                        <p:cTn id="61" dur="580">
                                          <p:stCondLst>
                                            <p:cond delay="0"/>
                                          </p:stCondLst>
                                        </p:cTn>
                                        <p:tgtEl>
                                          <p:spTgt spid="5">
                                            <p:txEl>
                                              <p:pRg st="6" end="6"/>
                                            </p:txEl>
                                          </p:spTgt>
                                        </p:tgtEl>
                                      </p:cBhvr>
                                    </p:animEffect>
                                    <p:anim calcmode="lin" valueType="num">
                                      <p:cBhvr>
                                        <p:cTn id="6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6" end="6"/>
                                            </p:txEl>
                                          </p:spTgt>
                                        </p:tgtEl>
                                      </p:cBhvr>
                                      <p:to x="100000" y="60000"/>
                                    </p:animScale>
                                    <p:animScale>
                                      <p:cBhvr>
                                        <p:cTn id="68" dur="166" decel="50000">
                                          <p:stCondLst>
                                            <p:cond delay="676"/>
                                          </p:stCondLst>
                                        </p:cTn>
                                        <p:tgtEl>
                                          <p:spTgt spid="5">
                                            <p:txEl>
                                              <p:pRg st="6" end="6"/>
                                            </p:txEl>
                                          </p:spTgt>
                                        </p:tgtEl>
                                      </p:cBhvr>
                                      <p:to x="100000" y="100000"/>
                                    </p:animScale>
                                    <p:animScale>
                                      <p:cBhvr>
                                        <p:cTn id="69" dur="26">
                                          <p:stCondLst>
                                            <p:cond delay="1312"/>
                                          </p:stCondLst>
                                        </p:cTn>
                                        <p:tgtEl>
                                          <p:spTgt spid="5">
                                            <p:txEl>
                                              <p:pRg st="6" end="6"/>
                                            </p:txEl>
                                          </p:spTgt>
                                        </p:tgtEl>
                                      </p:cBhvr>
                                      <p:to x="100000" y="80000"/>
                                    </p:animScale>
                                    <p:animScale>
                                      <p:cBhvr>
                                        <p:cTn id="70" dur="166" decel="50000">
                                          <p:stCondLst>
                                            <p:cond delay="1338"/>
                                          </p:stCondLst>
                                        </p:cTn>
                                        <p:tgtEl>
                                          <p:spTgt spid="5">
                                            <p:txEl>
                                              <p:pRg st="6" end="6"/>
                                            </p:txEl>
                                          </p:spTgt>
                                        </p:tgtEl>
                                      </p:cBhvr>
                                      <p:to x="100000" y="100000"/>
                                    </p:animScale>
                                    <p:animScale>
                                      <p:cBhvr>
                                        <p:cTn id="71" dur="26">
                                          <p:stCondLst>
                                            <p:cond delay="1642"/>
                                          </p:stCondLst>
                                        </p:cTn>
                                        <p:tgtEl>
                                          <p:spTgt spid="5">
                                            <p:txEl>
                                              <p:pRg st="6" end="6"/>
                                            </p:txEl>
                                          </p:spTgt>
                                        </p:tgtEl>
                                      </p:cBhvr>
                                      <p:to x="100000" y="90000"/>
                                    </p:animScale>
                                    <p:animScale>
                                      <p:cBhvr>
                                        <p:cTn id="72" dur="166" decel="50000">
                                          <p:stCondLst>
                                            <p:cond delay="1668"/>
                                          </p:stCondLst>
                                        </p:cTn>
                                        <p:tgtEl>
                                          <p:spTgt spid="5">
                                            <p:txEl>
                                              <p:pRg st="6" end="6"/>
                                            </p:txEl>
                                          </p:spTgt>
                                        </p:tgtEl>
                                      </p:cBhvr>
                                      <p:to x="100000" y="100000"/>
                                    </p:animScale>
                                    <p:animScale>
                                      <p:cBhvr>
                                        <p:cTn id="73" dur="26">
                                          <p:stCondLst>
                                            <p:cond delay="1808"/>
                                          </p:stCondLst>
                                        </p:cTn>
                                        <p:tgtEl>
                                          <p:spTgt spid="5">
                                            <p:txEl>
                                              <p:pRg st="6" end="6"/>
                                            </p:txEl>
                                          </p:spTgt>
                                        </p:tgtEl>
                                      </p:cBhvr>
                                      <p:to x="100000" y="95000"/>
                                    </p:animScale>
                                    <p:animScale>
                                      <p:cBhvr>
                                        <p:cTn id="74" dur="166" decel="50000">
                                          <p:stCondLst>
                                            <p:cond delay="1834"/>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00" y="750958"/>
            <a:ext cx="10967790" cy="4805082"/>
          </a:xfrm>
        </p:spPr>
        <p:txBody>
          <a:bodyPr>
            <a:noAutofit/>
          </a:bodyPr>
          <a:lstStyle/>
          <a:p>
            <a:pPr marL="0" indent="0">
              <a:buNone/>
            </a:pPr>
            <a:r>
              <a:rPr lang="fa-IR" sz="4800" dirty="0" smtClean="0">
                <a:cs typeface="B Titr" panose="00000700000000000000" pitchFamily="2" charset="-78"/>
              </a:rPr>
              <a:t>            </a:t>
            </a:r>
            <a:r>
              <a:rPr lang="fa-IR" sz="4800" b="1" dirty="0" smtClean="0">
                <a:ln w="22225">
                  <a:solidFill>
                    <a:schemeClr val="accent2"/>
                  </a:solidFill>
                  <a:prstDash val="solid"/>
                </a:ln>
                <a:solidFill>
                  <a:schemeClr val="accent2">
                    <a:lumMod val="40000"/>
                    <a:lumOff val="60000"/>
                  </a:schemeClr>
                </a:solidFill>
                <a:cs typeface="B Titr" panose="00000700000000000000" pitchFamily="2" charset="-78"/>
              </a:rPr>
              <a:t>پدیدآورنده:              علی نبوی             </a:t>
            </a:r>
          </a:p>
          <a:p>
            <a:pPr marL="0" indent="0">
              <a:buNone/>
            </a:pPr>
            <a:r>
              <a:rPr lang="fa-IR" sz="4800" b="1" dirty="0" smtClean="0">
                <a:ln w="22225">
                  <a:solidFill>
                    <a:schemeClr val="accent2"/>
                  </a:solidFill>
                  <a:prstDash val="solid"/>
                </a:ln>
                <a:solidFill>
                  <a:schemeClr val="accent2">
                    <a:lumMod val="40000"/>
                    <a:lumOff val="60000"/>
                  </a:schemeClr>
                </a:solidFill>
                <a:cs typeface="B Titr" panose="00000700000000000000" pitchFamily="2" charset="-78"/>
              </a:rPr>
              <a:t>                 دبیر راهنما:            آقای نارنج پور             </a:t>
            </a:r>
            <a:endParaRPr lang="ar-AE" sz="4800" b="1" dirty="0">
              <a:ln w="22225">
                <a:solidFill>
                  <a:schemeClr val="accent2"/>
                </a:solidFill>
                <a:prstDash val="solid"/>
              </a:ln>
              <a:solidFill>
                <a:schemeClr val="accent2">
                  <a:lumMod val="40000"/>
                  <a:lumOff val="60000"/>
                </a:schemeClr>
              </a:solidFill>
              <a:cs typeface="B Titr" panose="00000700000000000000" pitchFamily="2" charset="-78"/>
            </a:endParaRPr>
          </a:p>
          <a:p>
            <a:pPr marL="0" indent="0">
              <a:buNone/>
            </a:pPr>
            <a:r>
              <a:rPr lang="fa-IR" sz="4800" b="1" dirty="0" smtClean="0">
                <a:ln w="22225">
                  <a:solidFill>
                    <a:schemeClr val="accent2"/>
                  </a:solidFill>
                  <a:prstDash val="solid"/>
                </a:ln>
                <a:solidFill>
                  <a:schemeClr val="accent2">
                    <a:lumMod val="40000"/>
                    <a:lumOff val="60000"/>
                  </a:schemeClr>
                </a:solidFill>
                <a:cs typeface="B Titr" panose="00000700000000000000" pitchFamily="2" charset="-78"/>
              </a:rPr>
              <a:t>                   </a:t>
            </a:r>
          </a:p>
          <a:p>
            <a:pPr marL="0" indent="0">
              <a:buNone/>
            </a:pPr>
            <a:r>
              <a:rPr lang="fa-IR" sz="4800" b="1" dirty="0">
                <a:ln w="22225">
                  <a:solidFill>
                    <a:schemeClr val="accent2"/>
                  </a:solidFill>
                  <a:prstDash val="solid"/>
                </a:ln>
                <a:solidFill>
                  <a:schemeClr val="accent2">
                    <a:lumMod val="40000"/>
                    <a:lumOff val="60000"/>
                  </a:schemeClr>
                </a:solidFill>
                <a:cs typeface="B Titr" panose="00000700000000000000" pitchFamily="2" charset="-78"/>
              </a:rPr>
              <a:t> </a:t>
            </a:r>
            <a:r>
              <a:rPr lang="fa-IR" sz="4800" b="1" dirty="0" smtClean="0">
                <a:ln w="22225">
                  <a:solidFill>
                    <a:schemeClr val="accent2"/>
                  </a:solidFill>
                  <a:prstDash val="solid"/>
                </a:ln>
                <a:solidFill>
                  <a:schemeClr val="accent2">
                    <a:lumMod val="40000"/>
                    <a:lumOff val="60000"/>
                  </a:schemeClr>
                </a:solidFill>
                <a:cs typeface="B Titr" panose="00000700000000000000" pitchFamily="2" charset="-78"/>
              </a:rPr>
              <a:t>             دبیرستان نمونه دولتی الهادی</a:t>
            </a:r>
          </a:p>
          <a:p>
            <a:pPr marL="0" indent="0">
              <a:buNone/>
            </a:pPr>
            <a:r>
              <a:rPr lang="fa-IR" sz="4800" b="1" dirty="0" smtClean="0">
                <a:ln w="22225">
                  <a:solidFill>
                    <a:schemeClr val="accent2"/>
                  </a:solidFill>
                  <a:prstDash val="solid"/>
                </a:ln>
                <a:solidFill>
                  <a:schemeClr val="accent2">
                    <a:lumMod val="40000"/>
                    <a:lumOff val="60000"/>
                  </a:schemeClr>
                </a:solidFill>
                <a:cs typeface="B Titr" panose="00000700000000000000" pitchFamily="2" charset="-78"/>
              </a:rPr>
              <a:t>                 دهم تجربی(ب)</a:t>
            </a:r>
          </a:p>
          <a:p>
            <a:pPr marL="0" indent="0" algn="ctr">
              <a:buNone/>
            </a:pPr>
            <a:endParaRPr lang="fa-IR" sz="1800" dirty="0">
              <a:cs typeface="B Titr" panose="00000700000000000000" pitchFamily="2" charset="-78"/>
            </a:endParaRPr>
          </a:p>
          <a:p>
            <a:pPr marL="0" indent="0" algn="ctr">
              <a:buNone/>
            </a:pPr>
            <a:endParaRPr lang="fa-IR" sz="5400" dirty="0" smtClean="0">
              <a:cs typeface="B Titr" panose="00000700000000000000" pitchFamily="2" charset="-78"/>
            </a:endParaRPr>
          </a:p>
        </p:txBody>
      </p:sp>
    </p:spTree>
    <p:custDataLst>
      <p:tags r:id="rId1"/>
    </p:custDataLst>
    <p:extLst>
      <p:ext uri="{BB962C8B-B14F-4D97-AF65-F5344CB8AC3E}">
        <p14:creationId xmlns:p14="http://schemas.microsoft.com/office/powerpoint/2010/main" val="4184619797"/>
      </p:ext>
    </p:extLst>
  </p:cSld>
  <p:clrMapOvr>
    <a:masterClrMapping/>
  </p:clrMapOvr>
  <p:transition spd="med" advTm="1046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28.5|6.2|25.4|3.8|10.1"/>
</p:tagLst>
</file>

<file path=ppt/tags/tag3.xml><?xml version="1.0" encoding="utf-8"?>
<p:tagLst xmlns:a="http://schemas.openxmlformats.org/drawingml/2006/main" xmlns:r="http://schemas.openxmlformats.org/officeDocument/2006/relationships" xmlns:p="http://schemas.openxmlformats.org/presentationml/2006/main">
  <p:tag name="TIMING" val="|1.2|17.7|88.8|4.4"/>
</p:tagLst>
</file>

<file path=ppt/tags/tag4.xml><?xml version="1.0" encoding="utf-8"?>
<p:tagLst xmlns:a="http://schemas.openxmlformats.org/drawingml/2006/main" xmlns:r="http://schemas.openxmlformats.org/officeDocument/2006/relationships" xmlns:p="http://schemas.openxmlformats.org/presentationml/2006/main">
  <p:tag name="TIMING" val="|0.7|2.8|22.1|5.9|3.7"/>
</p:tagLst>
</file>

<file path=ppt/tags/tag5.xml><?xml version="1.0" encoding="utf-8"?>
<p:tagLst xmlns:a="http://schemas.openxmlformats.org/drawingml/2006/main" xmlns:r="http://schemas.openxmlformats.org/officeDocument/2006/relationships" xmlns:p="http://schemas.openxmlformats.org/presentationml/2006/main">
  <p:tag name="TIMING" val="|0.1|45.2|9|26.3"/>
</p:tagLst>
</file>

<file path=ppt/tags/tag6.xml><?xml version="1.0" encoding="utf-8"?>
<p:tagLst xmlns:a="http://schemas.openxmlformats.org/drawingml/2006/main" xmlns:r="http://schemas.openxmlformats.org/officeDocument/2006/relationships" xmlns:p="http://schemas.openxmlformats.org/presentationml/2006/main">
  <p:tag name="TIMING" val="|1.7|13.7|44.9"/>
</p:tagLst>
</file>

<file path=ppt/tags/tag7.xml><?xml version="1.0" encoding="utf-8"?>
<p:tagLst xmlns:a="http://schemas.openxmlformats.org/drawingml/2006/main" xmlns:r="http://schemas.openxmlformats.org/officeDocument/2006/relationships" xmlns:p="http://schemas.openxmlformats.org/presentationml/2006/main">
  <p:tag name="TIMING" val="|2.4|35.3|5.6"/>
</p:tagLst>
</file>

<file path=ppt/tags/tag8.xml><?xml version="1.0" encoding="utf-8"?>
<p:tagLst xmlns:a="http://schemas.openxmlformats.org/drawingml/2006/main" xmlns:r="http://schemas.openxmlformats.org/officeDocument/2006/relationships" xmlns:p="http://schemas.openxmlformats.org/presentationml/2006/main">
  <p:tag name="TIMING" val="|0.5|12.8|10.7|14.4|6.7|7.1"/>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731</TotalTime>
  <Words>1172</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_PDMS_Saleem_QuranFont</vt:lpstr>
      <vt:lpstr>110_Besmellah_1(MRT)</vt:lpstr>
      <vt:lpstr>Arial</vt:lpstr>
      <vt:lpstr>B Nazanin</vt:lpstr>
      <vt:lpstr>B Titr</vt:lpstr>
      <vt:lpstr>Century Gothic</vt:lpstr>
      <vt:lpstr>IranNastaliq</vt:lpstr>
      <vt:lpstr>Times New Roman</vt:lpstr>
      <vt:lpstr>Wingdings 3</vt:lpstr>
      <vt:lpstr>Ion</vt:lpstr>
      <vt:lpstr>بسم الله الرحمن الرحیم درس یک دینی دهم</vt:lpstr>
      <vt:lpstr>دلیل آفرینش انسان چیست؟</vt:lpstr>
      <vt:lpstr>PowerPoint Presentation</vt:lpstr>
      <vt:lpstr>پاسخ</vt:lpstr>
      <vt:lpstr>PowerPoint Presentation</vt:lpstr>
      <vt:lpstr>PowerPoint Presentation</vt:lpstr>
      <vt:lpstr>PowerPoint Presentation</vt:lpstr>
      <vt:lpstr>PowerPoint Presentation</vt:lpstr>
      <vt:lpstr>PowerPoint Presentation</vt:lpstr>
      <vt:lpstr>به پایان آمـد این دفتر                   حکایت همچنـان باقیست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josef</dc:creator>
  <cp:lastModifiedBy>Narenjpur</cp:lastModifiedBy>
  <cp:revision>48</cp:revision>
  <dcterms:created xsi:type="dcterms:W3CDTF">2016-09-27T13:24:36Z</dcterms:created>
  <dcterms:modified xsi:type="dcterms:W3CDTF">2019-05-02T13:30:43Z</dcterms:modified>
</cp:coreProperties>
</file>