
<file path=[Content_Types].xml><?xml version="1.0" encoding="utf-8"?>
<Types xmlns="http://schemas.openxmlformats.org/package/2006/content-types">
  <Default Extension="png" ContentType="image/png"/>
  <Default Extension="mp3" ContentType="audio/mpe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0" r:id="rId1"/>
  </p:sldMasterIdLst>
  <p:sldIdLst>
    <p:sldId id="256" r:id="rId2"/>
    <p:sldId id="257" r:id="rId3"/>
    <p:sldId id="258" r:id="rId4"/>
    <p:sldId id="280" r:id="rId5"/>
    <p:sldId id="259" r:id="rId6"/>
    <p:sldId id="260" r:id="rId7"/>
    <p:sldId id="278" r:id="rId8"/>
    <p:sldId id="262" r:id="rId9"/>
    <p:sldId id="267" r:id="rId10"/>
    <p:sldId id="279" r:id="rId11"/>
    <p:sldId id="270" r:id="rId12"/>
    <p:sldId id="282" r:id="rId13"/>
    <p:sldId id="271" r:id="rId14"/>
    <p:sldId id="272" r:id="rId15"/>
    <p:sldId id="273" r:id="rId16"/>
    <p:sldId id="281" r:id="rId17"/>
    <p:sldId id="283" r:id="rId18"/>
    <p:sldId id="274" r:id="rId19"/>
    <p:sldId id="275" r:id="rId20"/>
    <p:sldId id="276" r:id="rId21"/>
    <p:sldId id="27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3" d="100"/>
          <a:sy n="73" d="100"/>
        </p:scale>
        <p:origin x="61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14-Aug-21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36630777"/>
      </p:ext>
    </p:extLst>
  </p:cSld>
  <p:clrMapOvr>
    <a:masterClrMapping/>
  </p:clrMapOvr>
  <p:transition spd="slow">
    <p:randomBar dir="vert"/>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14-Aug-21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94968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14-Aug-21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756004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14-Aug-21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397875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14-Aug-21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65806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14-Aug-21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73636623"/>
      </p:ext>
    </p:extLst>
  </p:cSld>
  <p:clrMapOvr>
    <a:masterClrMapping/>
  </p:clrMapOvr>
  <p:transition spd="slow">
    <p:randomBar dir="vert"/>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14-Aug-21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3281458549"/>
      </p:ext>
    </p:extLst>
  </p:cSld>
  <p:clrMapOvr>
    <a:masterClrMapping/>
  </p:clrMapOvr>
  <p:transition spd="slow">
    <p:randomBar dir="vert"/>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14-Aug-21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53537766"/>
      </p:ext>
    </p:extLst>
  </p:cSld>
  <p:clrMapOvr>
    <a:masterClrMapping/>
  </p:clrMapOvr>
  <p:transition spd="slow">
    <p:randomBar dir="vert"/>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smtClean="0"/>
              <a:t>14-Aug-21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518872969"/>
      </p:ext>
    </p:extLst>
  </p:cSld>
  <p:clrMapOvr>
    <a:masterClrMapping/>
  </p:clrMapOvr>
  <p:transition spd="slow">
    <p:randomBar dir="vert"/>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14-Aug-21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94816033"/>
      </p:ext>
    </p:extLst>
  </p:cSld>
  <p:clrMapOvr>
    <a:masterClrMapping/>
  </p:clrMapOvr>
  <p:transition spd="slow">
    <p:randomBar dir="vert"/>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smtClean="0"/>
              <a:t>14-Aug-21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449444870"/>
      </p:ext>
    </p:extLst>
  </p:cSld>
  <p:clrMapOvr>
    <a:masterClrMapping/>
  </p:clrMapOvr>
  <p:transition spd="slow">
    <p:randomBar dir="vert"/>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14-Aug-21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6656838"/>
      </p:ext>
    </p:extLst>
  </p:cSld>
  <p:clrMapOvr>
    <a:masterClrMapping/>
  </p:clrMapOvr>
  <p:transition spd="slow">
    <p:randomBar dir="vert"/>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14-Aug-21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29172138"/>
      </p:ext>
    </p:extLst>
  </p:cSld>
  <p:clrMapOvr>
    <a:masterClrMapping/>
  </p:clrMapOvr>
  <p:transition spd="slow">
    <p:randomBar dir="vert"/>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14-Aug-21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78394572"/>
      </p:ext>
    </p:extLst>
  </p:cSld>
  <p:clrMapOvr>
    <a:masterClrMapping/>
  </p:clrMapOvr>
  <p:transition spd="slow">
    <p:randomBar dir="vert"/>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14-Aug-21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567080760"/>
      </p:ext>
    </p:extLst>
  </p:cSld>
  <p:clrMapOvr>
    <a:masterClrMapping/>
  </p:clrMapOvr>
  <p:transition spd="slow">
    <p:randomBar dir="vert"/>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14-Aug-21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97071261"/>
      </p:ext>
    </p:extLst>
  </p:cSld>
  <p:clrMapOvr>
    <a:masterClrMapping/>
  </p:clrMapOvr>
  <p:transition spd="slow">
    <p:randomBar dir="vert"/>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14-Aug-21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25388920"/>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Lst>
  <p:transition spd="slow">
    <p:randomBar dir="vert"/>
  </p:transition>
  <p:timing>
    <p:tnLst>
      <p:par>
        <p:cTn id="1" dur="indefinite" restart="never" nodeType="tmRoot"/>
      </p:par>
    </p:tnLst>
  </p:timing>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0590" y="3705796"/>
            <a:ext cx="7766936" cy="1646302"/>
          </a:xfrm>
        </p:spPr>
        <p:txBody>
          <a:bodyPr/>
          <a:lstStyle/>
          <a:p>
            <a:r>
              <a:rPr lang="fa-IR" sz="28700" dirty="0" smtClean="0">
                <a:solidFill>
                  <a:srgbClr val="FF0000"/>
                </a:solidFill>
                <a:latin typeface="Andalus" panose="02020603050405020304" pitchFamily="18" charset="-78"/>
                <a:cs typeface="Andalus" panose="02020603050405020304" pitchFamily="18" charset="-78"/>
              </a:rPr>
              <a:t>سلام</a:t>
            </a:r>
            <a:endParaRPr lang="en-US" sz="28700" dirty="0">
              <a:solidFill>
                <a:srgbClr val="FF0000"/>
              </a:solidFill>
              <a:latin typeface="Andalus" panose="02020603050405020304" pitchFamily="18" charset="-78"/>
              <a:cs typeface="Andalus" panose="02020603050405020304" pitchFamily="18" charset="-78"/>
            </a:endParaRPr>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0322880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a:t>پیامد های اعتقاد به معاد</a:t>
            </a:r>
          </a:p>
        </p:txBody>
      </p:sp>
      <p:sp>
        <p:nvSpPr>
          <p:cNvPr id="3" name="Content Placeholder 2"/>
          <p:cNvSpPr>
            <a:spLocks noGrp="1"/>
          </p:cNvSpPr>
          <p:nvPr>
            <p:ph idx="1"/>
          </p:nvPr>
        </p:nvSpPr>
        <p:spPr>
          <a:xfrm>
            <a:off x="182442" y="1385374"/>
            <a:ext cx="9586452" cy="5472626"/>
          </a:xfrm>
        </p:spPr>
        <p:txBody>
          <a:bodyPr>
            <a:noAutofit/>
          </a:bodyPr>
          <a:lstStyle/>
          <a:p>
            <a:pPr marL="0" indent="0" algn="r">
              <a:buNone/>
            </a:pPr>
            <a:r>
              <a:rPr lang="fa-IR" sz="2400" b="1" dirty="0">
                <a:cs typeface="2  Badr" panose="00000700000000000000" pitchFamily="2" charset="-78"/>
              </a:rPr>
              <a:t>2. انسان دیگر ترسی از مرگ ندارد و همواره آمادهٔ فداکاری در راه خدا اسـت.</a:t>
            </a:r>
            <a:br>
              <a:rPr lang="fa-IR" sz="2400" b="1" dirty="0">
                <a:cs typeface="2  Badr" panose="00000700000000000000" pitchFamily="2" charset="-78"/>
              </a:rPr>
            </a:br>
            <a:r>
              <a:rPr lang="fa-IR" sz="2400" b="1" dirty="0">
                <a:cs typeface="2  Badr" panose="00000700000000000000" pitchFamily="2" charset="-78"/>
              </a:rPr>
              <a:t> خـداپرســتـان حقـیقـی گــرچـه در دنیـا زنـدگی مـی کـنند و زیبــا هـم زنــدگـــی </a:t>
            </a:r>
            <a:br>
              <a:rPr lang="fa-IR" sz="2400" b="1" dirty="0">
                <a:cs typeface="2  Badr" panose="00000700000000000000" pitchFamily="2" charset="-78"/>
              </a:rPr>
            </a:br>
            <a:r>
              <a:rPr lang="fa-IR" sz="2400" b="1" dirty="0">
                <a:cs typeface="2  Badr" panose="00000700000000000000" pitchFamily="2" charset="-78"/>
              </a:rPr>
              <a:t>می کنـند؛اما به آن دل نمی ســپرند؛ از ایــن رو، مرگ را نــاگوار نــمی دانـنــد.</a:t>
            </a:r>
            <a:br>
              <a:rPr lang="fa-IR" sz="2400" b="1" dirty="0">
                <a:cs typeface="2  Badr" panose="00000700000000000000" pitchFamily="2" charset="-78"/>
              </a:rPr>
            </a:br>
            <a:r>
              <a:rPr lang="fa-IR" sz="2400" b="1" dirty="0">
                <a:cs typeface="2  Badr" panose="00000700000000000000" pitchFamily="2" charset="-78"/>
              </a:rPr>
              <a:t> آنان معتقدند که مرگ برای کسانی ناگوار و هولناک است که زندگی را مـحدود</a:t>
            </a:r>
            <a:br>
              <a:rPr lang="fa-IR" sz="2400" b="1" dirty="0">
                <a:cs typeface="2  Badr" panose="00000700000000000000" pitchFamily="2" charset="-78"/>
              </a:rPr>
            </a:br>
            <a:r>
              <a:rPr lang="fa-IR" sz="2400" b="1" dirty="0">
                <a:cs typeface="2  Badr" panose="00000700000000000000" pitchFamily="2" charset="-78"/>
              </a:rPr>
              <a:t> به دنــیا می بـینند یا با کوله بـاری از گنــاه با آن مواجـه می شـوند. نـتــرسـیدن</a:t>
            </a:r>
            <a:br>
              <a:rPr lang="fa-IR" sz="2400" b="1" dirty="0">
                <a:cs typeface="2  Badr" panose="00000700000000000000" pitchFamily="2" charset="-78"/>
              </a:rPr>
            </a:br>
            <a:r>
              <a:rPr lang="fa-IR" sz="2400" b="1" dirty="0">
                <a:cs typeface="2  Badr" panose="00000700000000000000" pitchFamily="2" charset="-78"/>
              </a:rPr>
              <a:t> خداپرستان ازمرگ به این معنا نیست که آنان آرزوی مرگ می کنند، بلکه آنان</a:t>
            </a:r>
            <a:br>
              <a:rPr lang="fa-IR" sz="2400" b="1" dirty="0">
                <a:cs typeface="2  Badr" panose="00000700000000000000" pitchFamily="2" charset="-78"/>
              </a:rPr>
            </a:br>
            <a:r>
              <a:rPr lang="fa-IR" sz="2400" b="1" dirty="0">
                <a:cs typeface="2  Badr" panose="00000700000000000000" pitchFamily="2" charset="-78"/>
              </a:rPr>
              <a:t> از خداوند عمر طولانی می خواهند تا بتوانند در این جهان با تـلاش در راه خدا </a:t>
            </a:r>
            <a:br>
              <a:rPr lang="fa-IR" sz="2400" b="1" dirty="0">
                <a:cs typeface="2  Badr" panose="00000700000000000000" pitchFamily="2" charset="-78"/>
              </a:rPr>
            </a:br>
            <a:r>
              <a:rPr lang="fa-IR" sz="2400" b="1" dirty="0">
                <a:cs typeface="2  Badr" panose="00000700000000000000" pitchFamily="2" charset="-78"/>
              </a:rPr>
              <a:t>وخدمت به انسانها، با اندوخته ای کامل تر خدا را ملاقات کنند و به درجات برتر</a:t>
            </a:r>
            <a:br>
              <a:rPr lang="fa-IR" sz="2400" b="1" dirty="0">
                <a:cs typeface="2  Badr" panose="00000700000000000000" pitchFamily="2" charset="-78"/>
              </a:rPr>
            </a:br>
            <a:r>
              <a:rPr lang="fa-IR" sz="2400" b="1" dirty="0">
                <a:cs typeface="2  Badr" panose="00000700000000000000" pitchFamily="2" charset="-78"/>
              </a:rPr>
              <a:t>بهشت نائل شوند.</a:t>
            </a:r>
            <a:br>
              <a:rPr lang="fa-IR" sz="2400" b="1" dirty="0">
                <a:cs typeface="2  Badr" panose="00000700000000000000" pitchFamily="2" charset="-78"/>
              </a:rPr>
            </a:br>
            <a:r>
              <a:rPr lang="fa-IR" sz="2400" b="1" dirty="0">
                <a:cs typeface="2  Badr" panose="00000700000000000000" pitchFamily="2" charset="-78"/>
              </a:rPr>
              <a:t/>
            </a:r>
            <a:br>
              <a:rPr lang="fa-IR" sz="2400" b="1" dirty="0">
                <a:cs typeface="2  Badr" panose="00000700000000000000" pitchFamily="2" charset="-78"/>
              </a:rPr>
            </a:br>
            <a:r>
              <a:rPr lang="fa-IR" sz="2400" b="1" dirty="0">
                <a:cs typeface="2  Badr" panose="00000700000000000000" pitchFamily="2" charset="-78"/>
              </a:rPr>
              <a:t>    ازطرف دیگر، همین عامل سبب می شود که دفاع از حق مظلوم و فداکاری</a:t>
            </a:r>
            <a:br>
              <a:rPr lang="fa-IR" sz="2400" b="1" dirty="0">
                <a:cs typeface="2  Badr" panose="00000700000000000000" pitchFamily="2" charset="-78"/>
              </a:rPr>
            </a:br>
            <a:r>
              <a:rPr lang="fa-IR" sz="2400" b="1" dirty="0">
                <a:cs typeface="2  Badr" panose="00000700000000000000" pitchFamily="2" charset="-78"/>
              </a:rPr>
              <a:t> درراه خدا آسان ترشـود و شجاعت به مرحلهٔ عالی آن برسد و آن گاه که حیات</a:t>
            </a:r>
            <a:br>
              <a:rPr lang="fa-IR" sz="2400" b="1" dirty="0">
                <a:cs typeface="2  Badr" panose="00000700000000000000" pitchFamily="2" charset="-78"/>
              </a:rPr>
            </a:br>
            <a:r>
              <a:rPr lang="fa-IR" sz="2400" b="1" dirty="0">
                <a:cs typeface="2  Badr" panose="00000700000000000000" pitchFamily="2" charset="-78"/>
              </a:rPr>
              <a:t> این دنیا چیـزی جز ننـگ و ذلت نباشـد، و فداکاری در راه خدا ضروری باشد، </a:t>
            </a:r>
            <a:br>
              <a:rPr lang="fa-IR" sz="2400" b="1" dirty="0">
                <a:cs typeface="2  Badr" panose="00000700000000000000" pitchFamily="2" charset="-78"/>
              </a:rPr>
            </a:br>
            <a:r>
              <a:rPr lang="fa-IR" sz="2400" b="1" dirty="0">
                <a:cs typeface="2  Badr" panose="00000700000000000000" pitchFamily="2" charset="-78"/>
              </a:rPr>
              <a:t>انسـانها به استقبال شهادت بروند و با شـهادت خود راه آزادی انـسانها را هـموار</a:t>
            </a:r>
            <a:br>
              <a:rPr lang="fa-IR" sz="2400" b="1" dirty="0">
                <a:cs typeface="2  Badr" panose="00000700000000000000" pitchFamily="2" charset="-78"/>
              </a:rPr>
            </a:br>
            <a:r>
              <a:rPr lang="fa-IR" sz="2400" b="1" dirty="0">
                <a:cs typeface="2  Badr" panose="00000700000000000000" pitchFamily="2" charset="-78"/>
              </a:rPr>
              <a:t>کنند؛</a:t>
            </a:r>
            <a:r>
              <a:rPr lang="fa-IR" sz="1600" b="1" dirty="0"/>
              <a:t/>
            </a:r>
            <a:br>
              <a:rPr lang="fa-IR" sz="1600" b="1" dirty="0"/>
            </a:br>
            <a:r>
              <a:rPr lang="fa-IR" sz="1600" b="1" dirty="0"/>
              <a:t/>
            </a:r>
            <a:br>
              <a:rPr lang="fa-IR" sz="1600" b="1" dirty="0"/>
            </a:br>
            <a:r>
              <a:rPr lang="fa-IR" sz="1600" b="1" dirty="0"/>
              <a:t/>
            </a:r>
            <a:br>
              <a:rPr lang="fa-IR" sz="1600" b="1" dirty="0"/>
            </a:br>
            <a:r>
              <a:rPr lang="fa-IR" sz="1600" b="1" dirty="0"/>
              <a:t/>
            </a:r>
            <a:br>
              <a:rPr lang="fa-IR" sz="1600" b="1" dirty="0"/>
            </a:br>
            <a:r>
              <a:rPr lang="fa-IR" sz="1600" b="1" dirty="0"/>
              <a:t/>
            </a:r>
            <a:br>
              <a:rPr lang="fa-IR" sz="1600" b="1" dirty="0"/>
            </a:br>
            <a:endParaRPr lang="fa-IR" sz="1600" b="1" dirty="0"/>
          </a:p>
        </p:txBody>
      </p:sp>
    </p:spTree>
    <p:extLst>
      <p:ext uri="{BB962C8B-B14F-4D97-AF65-F5344CB8AC3E}">
        <p14:creationId xmlns:p14="http://schemas.microsoft.com/office/powerpoint/2010/main" val="1809851877"/>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pct2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34531" y="282223"/>
            <a:ext cx="8596668" cy="6028266"/>
          </a:xfrm>
        </p:spPr>
        <p:txBody>
          <a:bodyPr>
            <a:normAutofit/>
          </a:bodyPr>
          <a:lstStyle/>
          <a:p>
            <a:pPr algn="r" rtl="1"/>
            <a:r>
              <a:rPr lang="fa-IR" sz="2400" dirty="0">
                <a:solidFill>
                  <a:schemeClr val="accent5">
                    <a:lumMod val="50000"/>
                  </a:schemeClr>
                </a:solidFill>
                <a:latin typeface="Arial" panose="020B0604020202020204" pitchFamily="34" charset="0"/>
                <a:cs typeface="Arial" panose="020B0604020202020204" pitchFamily="34" charset="0"/>
              </a:rPr>
              <a:t>آن گاه که </a:t>
            </a:r>
            <a:r>
              <a:rPr lang="fa-IR" sz="2400" dirty="0">
                <a:solidFill>
                  <a:srgbClr val="FF0000"/>
                </a:solidFill>
                <a:latin typeface="Arial" panose="020B0604020202020204" pitchFamily="34" charset="0"/>
                <a:cs typeface="Arial" panose="020B0604020202020204" pitchFamily="34" charset="0"/>
              </a:rPr>
              <a:t>امام حسین </a:t>
            </a:r>
            <a:r>
              <a:rPr lang="fa-IR" sz="2400" dirty="0">
                <a:solidFill>
                  <a:schemeClr val="accent5">
                    <a:lumMod val="50000"/>
                  </a:schemeClr>
                </a:solidFill>
                <a:latin typeface="Arial" panose="020B0604020202020204" pitchFamily="34" charset="0"/>
                <a:cs typeface="Arial" panose="020B0604020202020204" pitchFamily="34" charset="0"/>
              </a:rPr>
              <a:t>در دوراهی ذلت و شهادت قرار </a:t>
            </a:r>
            <a:r>
              <a:rPr lang="fa-IR" sz="2400" dirty="0" smtClean="0">
                <a:solidFill>
                  <a:schemeClr val="accent5">
                    <a:lumMod val="50000"/>
                  </a:schemeClr>
                </a:solidFill>
                <a:latin typeface="Arial" panose="020B0604020202020204" pitchFamily="34" charset="0"/>
                <a:cs typeface="Arial" panose="020B0604020202020204" pitchFamily="34" charset="0"/>
              </a:rPr>
              <a:t>گرفت،</a:t>
            </a:r>
            <a:r>
              <a:rPr lang="fa-IR" sz="2400" dirty="0" smtClean="0">
                <a:solidFill>
                  <a:srgbClr val="FF0000"/>
                </a:solidFill>
                <a:latin typeface="Arial" panose="020B0604020202020204" pitchFamily="34" charset="0"/>
                <a:cs typeface="Arial" panose="020B0604020202020204" pitchFamily="34" charset="0"/>
              </a:rPr>
              <a:t>شهادت</a:t>
            </a:r>
            <a:r>
              <a:rPr lang="fa-IR" sz="2400" dirty="0" smtClean="0">
                <a:solidFill>
                  <a:schemeClr val="accent5">
                    <a:lumMod val="50000"/>
                  </a:schemeClr>
                </a:solidFill>
                <a:latin typeface="Arial" panose="020B0604020202020204" pitchFamily="34" charset="0"/>
                <a:cs typeface="Arial" panose="020B0604020202020204" pitchFamily="34" charset="0"/>
              </a:rPr>
              <a:t> </a:t>
            </a:r>
            <a:br>
              <a:rPr lang="fa-IR" sz="2400" dirty="0" smtClean="0">
                <a:solidFill>
                  <a:schemeClr val="accent5">
                    <a:lumMod val="50000"/>
                  </a:schemeClr>
                </a:solidFill>
                <a:latin typeface="Arial" panose="020B0604020202020204" pitchFamily="34" charset="0"/>
                <a:cs typeface="Arial" panose="020B0604020202020204" pitchFamily="34" charset="0"/>
              </a:rPr>
            </a:br>
            <a:r>
              <a:rPr lang="fa-IR" sz="2400" dirty="0" smtClean="0">
                <a:solidFill>
                  <a:schemeClr val="accent5">
                    <a:lumMod val="50000"/>
                  </a:schemeClr>
                </a:solidFill>
                <a:latin typeface="Arial" panose="020B0604020202020204" pitchFamily="34" charset="0"/>
                <a:cs typeface="Arial" panose="020B0604020202020204" pitchFamily="34" charset="0"/>
              </a:rPr>
              <a:t>را </a:t>
            </a:r>
            <a:r>
              <a:rPr lang="fa-IR" sz="2400" dirty="0">
                <a:solidFill>
                  <a:schemeClr val="accent5">
                    <a:lumMod val="50000"/>
                  </a:schemeClr>
                </a:solidFill>
                <a:latin typeface="Arial" panose="020B0604020202020204" pitchFamily="34" charset="0"/>
                <a:cs typeface="Arial" panose="020B0604020202020204" pitchFamily="34" charset="0"/>
              </a:rPr>
              <a:t>برگزید و فرمود:</a:t>
            </a:r>
            <a:br>
              <a:rPr lang="fa-IR" sz="2400" dirty="0">
                <a:solidFill>
                  <a:schemeClr val="accent5">
                    <a:lumMod val="50000"/>
                  </a:schemeClr>
                </a:solidFill>
                <a:latin typeface="Arial" panose="020B0604020202020204" pitchFamily="34" charset="0"/>
                <a:cs typeface="Arial" panose="020B0604020202020204" pitchFamily="34" charset="0"/>
              </a:rPr>
            </a:br>
            <a:r>
              <a:rPr lang="fa-IR" sz="2800" b="1" dirty="0">
                <a:solidFill>
                  <a:srgbClr val="0070C0"/>
                </a:solidFill>
                <a:latin typeface="Arabic Typesetting" panose="03020402040406030203" pitchFamily="66" charset="-78"/>
                <a:cs typeface="Arabic Typesetting" panose="03020402040406030203" pitchFamily="66" charset="-78"/>
              </a:rPr>
              <a:t>من مرگ را جز </a:t>
            </a:r>
            <a:r>
              <a:rPr lang="fa-IR" sz="2800" b="1" dirty="0" smtClean="0">
                <a:solidFill>
                  <a:srgbClr val="0070C0"/>
                </a:solidFill>
                <a:latin typeface="Arabic Typesetting" panose="03020402040406030203" pitchFamily="66" charset="-78"/>
                <a:cs typeface="Arabic Typesetting" panose="03020402040406030203" pitchFamily="66" charset="-78"/>
              </a:rPr>
              <a:t>سـعادت</a:t>
            </a:r>
            <a:r>
              <a:rPr lang="fa-IR" sz="2800" b="1" dirty="0">
                <a:solidFill>
                  <a:srgbClr val="0070C0"/>
                </a:solidFill>
                <a:latin typeface="Arabic Typesetting" panose="03020402040406030203" pitchFamily="66" charset="-78"/>
                <a:cs typeface="Arabic Typesetting" panose="03020402040406030203" pitchFamily="66" charset="-78"/>
              </a:rPr>
              <a:t>، و زندگی با ظالمان را جز </a:t>
            </a:r>
            <a:r>
              <a:rPr lang="fa-IR" sz="2800" b="1" dirty="0" smtClean="0">
                <a:solidFill>
                  <a:srgbClr val="0070C0"/>
                </a:solidFill>
                <a:latin typeface="Arabic Typesetting" panose="03020402040406030203" pitchFamily="66" charset="-78"/>
                <a:cs typeface="Arabic Typesetting" panose="03020402040406030203" pitchFamily="66" charset="-78"/>
              </a:rPr>
              <a:t>نـنگ </a:t>
            </a:r>
            <a:r>
              <a:rPr lang="fa-IR" sz="2800" b="1" dirty="0">
                <a:solidFill>
                  <a:srgbClr val="0070C0"/>
                </a:solidFill>
                <a:latin typeface="Arabic Typesetting" panose="03020402040406030203" pitchFamily="66" charset="-78"/>
                <a:cs typeface="Arabic Typesetting" panose="03020402040406030203" pitchFamily="66" charset="-78"/>
              </a:rPr>
              <a:t>و خواری نمی </a:t>
            </a:r>
            <a:r>
              <a:rPr lang="fa-IR" sz="2800" b="1" dirty="0" smtClean="0">
                <a:solidFill>
                  <a:srgbClr val="0070C0"/>
                </a:solidFill>
                <a:latin typeface="Arabic Typesetting" panose="03020402040406030203" pitchFamily="66" charset="-78"/>
                <a:cs typeface="Arabic Typesetting" panose="03020402040406030203" pitchFamily="66" charset="-78"/>
              </a:rPr>
              <a:t>بیــنم</a:t>
            </a:r>
            <a:r>
              <a:rPr lang="fa-IR" sz="2800" b="1" dirty="0">
                <a:solidFill>
                  <a:srgbClr val="0070C0"/>
                </a:solidFill>
                <a:latin typeface="Arabic Typesetting" panose="03020402040406030203" pitchFamily="66" charset="-78"/>
                <a:cs typeface="Arabic Typesetting" panose="03020402040406030203" pitchFamily="66" charset="-78"/>
              </a:rPr>
              <a:t>. </a:t>
            </a:r>
            <a:r>
              <a:rPr lang="fa-IR" sz="2400" dirty="0">
                <a:solidFill>
                  <a:schemeClr val="accent5">
                    <a:lumMod val="50000"/>
                  </a:schemeClr>
                </a:solidFill>
                <a:latin typeface="Arial" panose="020B0604020202020204" pitchFamily="34" charset="0"/>
                <a:cs typeface="Arial" panose="020B0604020202020204" pitchFamily="34" charset="0"/>
              </a:rPr>
              <a:t/>
            </a:r>
            <a:br>
              <a:rPr lang="fa-IR" sz="2400" dirty="0">
                <a:solidFill>
                  <a:schemeClr val="accent5">
                    <a:lumMod val="50000"/>
                  </a:schemeClr>
                </a:solidFill>
                <a:latin typeface="Arial" panose="020B0604020202020204" pitchFamily="34" charset="0"/>
                <a:cs typeface="Arial" panose="020B0604020202020204" pitchFamily="34" charset="0"/>
              </a:rPr>
            </a:br>
            <a:r>
              <a:rPr lang="fa-IR" sz="2400" dirty="0">
                <a:solidFill>
                  <a:schemeClr val="accent5">
                    <a:lumMod val="50000"/>
                  </a:schemeClr>
                </a:solidFill>
                <a:latin typeface="Arial" panose="020B0604020202020204" pitchFamily="34" charset="0"/>
                <a:cs typeface="Arial" panose="020B0604020202020204" pitchFamily="34" charset="0"/>
              </a:rPr>
              <a:t>امام حسین خطاب به یاران خود نیز فرمود:</a:t>
            </a:r>
            <a:br>
              <a:rPr lang="fa-IR" sz="2400" dirty="0">
                <a:solidFill>
                  <a:schemeClr val="accent5">
                    <a:lumMod val="50000"/>
                  </a:schemeClr>
                </a:solidFill>
                <a:latin typeface="Arial" panose="020B0604020202020204" pitchFamily="34" charset="0"/>
                <a:cs typeface="Arial" panose="020B0604020202020204" pitchFamily="34" charset="0"/>
              </a:rPr>
            </a:br>
            <a:r>
              <a:rPr lang="fa-IR" sz="2800" b="1" dirty="0">
                <a:solidFill>
                  <a:srgbClr val="0070C0"/>
                </a:solidFill>
                <a:latin typeface="Arabic Typesetting" panose="03020402040406030203" pitchFamily="66" charset="-78"/>
                <a:cs typeface="Arabic Typesetting" panose="03020402040406030203" pitchFamily="66" charset="-78"/>
              </a:rPr>
              <a:t>مرگ چیزی نیست مگر پلی که شما را از ساحل </a:t>
            </a:r>
            <a:r>
              <a:rPr lang="fa-IR" sz="2800" b="1" dirty="0" smtClean="0">
                <a:solidFill>
                  <a:srgbClr val="0070C0"/>
                </a:solidFill>
                <a:latin typeface="Arabic Typesetting" panose="03020402040406030203" pitchFamily="66" charset="-78"/>
                <a:cs typeface="Arabic Typesetting" panose="03020402040406030203" pitchFamily="66" charset="-78"/>
              </a:rPr>
              <a:t>سخـتی </a:t>
            </a:r>
            <a:r>
              <a:rPr lang="fa-IR" sz="2800" b="1" dirty="0">
                <a:solidFill>
                  <a:srgbClr val="0070C0"/>
                </a:solidFill>
                <a:latin typeface="Arabic Typesetting" panose="03020402040406030203" pitchFamily="66" charset="-78"/>
                <a:cs typeface="Arabic Typesetting" panose="03020402040406030203" pitchFamily="66" charset="-78"/>
              </a:rPr>
              <a:t>ها به ساحل </a:t>
            </a:r>
            <a:r>
              <a:rPr lang="fa-IR" sz="2800" b="1" dirty="0" smtClean="0">
                <a:solidFill>
                  <a:srgbClr val="0070C0"/>
                </a:solidFill>
                <a:latin typeface="Arabic Typesetting" panose="03020402040406030203" pitchFamily="66" charset="-78"/>
                <a:cs typeface="Arabic Typesetting" panose="03020402040406030203" pitchFamily="66" charset="-78"/>
              </a:rPr>
              <a:t>سعادت و </a:t>
            </a:r>
            <a:r>
              <a:rPr lang="fa-IR" sz="2800" b="1" dirty="0">
                <a:solidFill>
                  <a:srgbClr val="0070C0"/>
                </a:solidFill>
                <a:latin typeface="Arabic Typesetting" panose="03020402040406030203" pitchFamily="66" charset="-78"/>
                <a:cs typeface="Arabic Typesetting" panose="03020402040406030203" pitchFamily="66" charset="-78"/>
              </a:rPr>
              <a:t>کرامت </a:t>
            </a:r>
            <a:r>
              <a:rPr lang="fa-IR" sz="2800" b="1" dirty="0" smtClean="0">
                <a:solidFill>
                  <a:srgbClr val="0070C0"/>
                </a:solidFill>
                <a:latin typeface="Arabic Typesetting" panose="03020402040406030203" pitchFamily="66" charset="-78"/>
                <a:cs typeface="Arabic Typesetting" panose="03020402040406030203" pitchFamily="66" charset="-78"/>
              </a:rPr>
              <a:t>وبهشت </a:t>
            </a:r>
            <a:r>
              <a:rPr lang="fa-IR" sz="2800" b="1" dirty="0">
                <a:solidFill>
                  <a:srgbClr val="0070C0"/>
                </a:solidFill>
                <a:latin typeface="Arabic Typesetting" panose="03020402040406030203" pitchFamily="66" charset="-78"/>
                <a:cs typeface="Arabic Typesetting" panose="03020402040406030203" pitchFamily="66" charset="-78"/>
              </a:rPr>
              <a:t>های پهناور و نعمت های جاوید عبور می دهد. پس </a:t>
            </a:r>
            <a:r>
              <a:rPr lang="fa-IR" sz="2800" b="1" dirty="0" smtClean="0">
                <a:solidFill>
                  <a:srgbClr val="0070C0"/>
                </a:solidFill>
                <a:latin typeface="Arabic Typesetting" panose="03020402040406030203" pitchFamily="66" charset="-78"/>
                <a:cs typeface="Arabic Typesetting" panose="03020402040406030203" pitchFamily="66" charset="-78"/>
              </a:rPr>
              <a:t>کدام  </a:t>
            </a:r>
            <a:r>
              <a:rPr lang="fa-IR" sz="2800" b="1" dirty="0">
                <a:solidFill>
                  <a:srgbClr val="0070C0"/>
                </a:solidFill>
                <a:latin typeface="Arabic Typesetting" panose="03020402040406030203" pitchFamily="66" charset="-78"/>
                <a:cs typeface="Arabic Typesetting" panose="03020402040406030203" pitchFamily="66" charset="-78"/>
              </a:rPr>
              <a:t>یک از شما کراهت دارد که از </a:t>
            </a:r>
            <a:r>
              <a:rPr lang="fa-IR" sz="2800" b="1" dirty="0" smtClean="0">
                <a:solidFill>
                  <a:srgbClr val="0070C0"/>
                </a:solidFill>
                <a:latin typeface="Arabic Typesetting" panose="03020402040406030203" pitchFamily="66" charset="-78"/>
                <a:cs typeface="Arabic Typesetting" panose="03020402040406030203" pitchFamily="66" charset="-78"/>
              </a:rPr>
              <a:t>زندان به </a:t>
            </a:r>
            <a:r>
              <a:rPr lang="fa-IR" sz="2800" b="1" dirty="0">
                <a:solidFill>
                  <a:srgbClr val="0070C0"/>
                </a:solidFill>
                <a:latin typeface="Arabic Typesetting" panose="03020402040406030203" pitchFamily="66" charset="-78"/>
                <a:cs typeface="Arabic Typesetting" panose="03020402040406030203" pitchFamily="66" charset="-78"/>
              </a:rPr>
              <a:t>قصر منتقل شود؟</a:t>
            </a:r>
            <a:br>
              <a:rPr lang="fa-IR" sz="2800" b="1" dirty="0">
                <a:solidFill>
                  <a:srgbClr val="0070C0"/>
                </a:solidFill>
                <a:latin typeface="Arabic Typesetting" panose="03020402040406030203" pitchFamily="66" charset="-78"/>
                <a:cs typeface="Arabic Typesetting" panose="03020402040406030203" pitchFamily="66" charset="-78"/>
              </a:rPr>
            </a:br>
            <a:r>
              <a:rPr lang="fa-IR" sz="2400" dirty="0"/>
              <a:t/>
            </a:r>
            <a:br>
              <a:rPr lang="fa-IR" sz="2400" dirty="0"/>
            </a:br>
            <a:endParaRPr lang="en-US" sz="2400" dirty="0"/>
          </a:p>
        </p:txBody>
      </p:sp>
    </p:spTree>
    <p:extLst>
      <p:ext uri="{BB962C8B-B14F-4D97-AF65-F5344CB8AC3E}">
        <p14:creationId xmlns:p14="http://schemas.microsoft.com/office/powerpoint/2010/main" val="76412845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7298" y="-59267"/>
            <a:ext cx="4927535"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Rounded Rectangle 2"/>
          <p:cNvSpPr/>
          <p:nvPr/>
        </p:nvSpPr>
        <p:spPr>
          <a:xfrm>
            <a:off x="5914377" y="-110067"/>
            <a:ext cx="6341533" cy="690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fa-IR" sz="4800" dirty="0" smtClean="0">
                <a:solidFill>
                  <a:schemeClr val="tx1"/>
                </a:solidFill>
                <a:cs typeface="B Majid Shadow" panose="00000400000000000000" pitchFamily="2" charset="-78"/>
              </a:rPr>
              <a:t>زیبا همچون مرگ</a:t>
            </a:r>
            <a:r>
              <a:rPr lang="fa-IR" sz="4000" dirty="0" smtClean="0">
                <a:solidFill>
                  <a:schemeClr val="tx1"/>
                </a:solidFill>
                <a:cs typeface="B Majid Shadow" panose="00000400000000000000" pitchFamily="2" charset="-78"/>
              </a:rPr>
              <a:t>(بیشتر بدانیم)</a:t>
            </a:r>
          </a:p>
          <a:p>
            <a:pPr algn="r"/>
            <a:r>
              <a:rPr lang="fa-IR" sz="2000" dirty="0" smtClean="0">
                <a:solidFill>
                  <a:schemeClr val="tx1"/>
                </a:solidFill>
                <a:cs typeface="B Nazanin" panose="00000400000000000000" pitchFamily="2" charset="-78"/>
              </a:rPr>
              <a:t>ای خدایی که عشق تو، قلب مرا به لرزه درمی آورد و روحم را به پرواز وامی دارد. اینک پرواز به سوی تو را برگزیده ام. بال هایم را به واسطه بی لیاقت بودنم و به جرم گناهانم نسوزان. خدایامی خواهم به ملاقات تو بیایم و به ملاقات رسول تو که روحم فدای او باد. ای یار بی کسان، ای  دریابنده از خود بی خودشدگان. به خودت قسم که در این جهان دیگر نمی گنجم و منتظر رسیدنفرمان تو هستم. به خودت سوگند که در این جهان بدون تو بی کس و تنها و نا امیدم. همه چیزم تویی، امیدم تویی، هستی ام تویی، عشقم تویی. اینک کوله بار پرگناه خویش را بر دوش می گیرم و در انتظارم تا دعوت خدایم را لبیک گویم. مبادا دعوتم نکنی! می خواهم این قلب شکافته شود و پیکرم متلاشی گردد تا روحم از این قفس بیرون آید و به سوی تو پرواز کند. شهادت سرمایه ماست. شهادت پرواز عاشقان است. شهادت اوج ایمان است.</a:t>
            </a:r>
          </a:p>
          <a:p>
            <a:pPr algn="r"/>
            <a:r>
              <a:rPr lang="fa-IR" sz="2000" b="1" dirty="0" smtClean="0">
                <a:solidFill>
                  <a:schemeClr val="tx1"/>
                </a:solidFill>
                <a:cs typeface="B Nazanin" panose="00000400000000000000" pitchFamily="2" charset="-78"/>
              </a:rPr>
              <a:t>(برگزیده ای از دست نوشته های شهید سیدمحمود افتخاری)</a:t>
            </a:r>
            <a:endParaRPr lang="fa-IR" sz="2000" b="1" dirty="0">
              <a:solidFill>
                <a:schemeClr val="tx1"/>
              </a:solidFill>
              <a:cs typeface="B Nazanin" panose="00000400000000000000" pitchFamily="2" charset="-78"/>
            </a:endParaRPr>
          </a:p>
        </p:txBody>
      </p:sp>
      <p:sp>
        <p:nvSpPr>
          <p:cNvPr id="6" name="Action Button: Home 5">
            <a:hlinkClick r:id="rId3" action="ppaction://hlinksldjump" highlightClick="1"/>
          </p:cNvPr>
          <p:cNvSpPr/>
          <p:nvPr/>
        </p:nvSpPr>
        <p:spPr>
          <a:xfrm>
            <a:off x="8373534" y="5935134"/>
            <a:ext cx="1185334" cy="804333"/>
          </a:xfrm>
          <a:prstGeom prst="actionButtonHome">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15553956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plus(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horzBrick">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63135" y="494380"/>
            <a:ext cx="8596668" cy="539289"/>
          </a:xfrm>
        </p:spPr>
        <p:txBody>
          <a:bodyPr>
            <a:normAutofit fontScale="90000"/>
          </a:bodyPr>
          <a:lstStyle/>
          <a:p>
            <a:pPr algn="r"/>
            <a:r>
              <a:rPr lang="fa-IR" sz="3200" dirty="0">
                <a:solidFill>
                  <a:srgbClr val="FF0000"/>
                </a:solidFill>
                <a:latin typeface="Traditional Arabic" panose="02020603050405020304" pitchFamily="18" charset="-78"/>
                <a:cs typeface="B Titr" pitchFamily="2" charset="-78"/>
              </a:rPr>
              <a:t>زیبا همچون مرگ! (برگزیده ای از دست نوشته های شهید سیدمحمود افتخاری)</a:t>
            </a:r>
            <a:endParaRPr lang="en-US" sz="3200" dirty="0">
              <a:solidFill>
                <a:srgbClr val="FF0000"/>
              </a:solidFill>
              <a:latin typeface="Traditional Arabic" panose="02020603050405020304" pitchFamily="18" charset="-78"/>
              <a:cs typeface="B Titr" pitchFamily="2" charset="-78"/>
            </a:endParaRPr>
          </a:p>
        </p:txBody>
      </p:sp>
      <p:sp>
        <p:nvSpPr>
          <p:cNvPr id="3" name="Text Placeholder 2"/>
          <p:cNvSpPr>
            <a:spLocks noGrp="1"/>
          </p:cNvSpPr>
          <p:nvPr>
            <p:ph type="body" idx="1"/>
          </p:nvPr>
        </p:nvSpPr>
        <p:spPr>
          <a:xfrm>
            <a:off x="321245" y="1219199"/>
            <a:ext cx="11239384" cy="5178287"/>
          </a:xfrm>
        </p:spPr>
        <p:txBody>
          <a:bodyPr>
            <a:noAutofit/>
          </a:bodyPr>
          <a:lstStyle/>
          <a:p>
            <a:pPr algn="r" rtl="1"/>
            <a:r>
              <a:rPr lang="fa-IR" dirty="0" smtClean="0">
                <a:solidFill>
                  <a:schemeClr val="accent5">
                    <a:lumMod val="50000"/>
                  </a:schemeClr>
                </a:solidFill>
                <a:latin typeface="Arial" panose="020B0604020202020204" pitchFamily="34" charset="0"/>
                <a:cs typeface="Arial" panose="020B0604020202020204" pitchFamily="34" charset="0"/>
              </a:rPr>
              <a:t>       ای </a:t>
            </a:r>
            <a:r>
              <a:rPr lang="fa-IR" dirty="0">
                <a:solidFill>
                  <a:schemeClr val="accent5">
                    <a:lumMod val="50000"/>
                  </a:schemeClr>
                </a:solidFill>
                <a:latin typeface="Arial" panose="020B0604020202020204" pitchFamily="34" charset="0"/>
                <a:cs typeface="Arial" panose="020B0604020202020204" pitchFamily="34" charset="0"/>
              </a:rPr>
              <a:t>خدایی که عشق تو، قلب مرا به لرزه درمی آورد و روحم را به پرواز وامی دارد</a:t>
            </a:r>
            <a:r>
              <a:rPr lang="fa-IR" dirty="0" smtClean="0">
                <a:solidFill>
                  <a:schemeClr val="accent5">
                    <a:lumMod val="50000"/>
                  </a:schemeClr>
                </a:solidFill>
                <a:latin typeface="Arial" panose="020B0604020202020204" pitchFamily="34" charset="0"/>
                <a:cs typeface="Arial" panose="020B0604020202020204" pitchFamily="34" charset="0"/>
              </a:rPr>
              <a:t>.   اینک پرواز </a:t>
            </a:r>
            <a:r>
              <a:rPr lang="fa-IR" dirty="0">
                <a:solidFill>
                  <a:schemeClr val="accent5">
                    <a:lumMod val="50000"/>
                  </a:schemeClr>
                </a:solidFill>
                <a:latin typeface="Arial" panose="020B0604020202020204" pitchFamily="34" charset="0"/>
                <a:cs typeface="Arial" panose="020B0604020202020204" pitchFamily="34" charset="0"/>
              </a:rPr>
              <a:t>به </a:t>
            </a:r>
            <a:r>
              <a:rPr lang="fa-IR" dirty="0" smtClean="0">
                <a:solidFill>
                  <a:schemeClr val="accent5">
                    <a:lumMod val="50000"/>
                  </a:schemeClr>
                </a:solidFill>
                <a:latin typeface="Arial" panose="020B0604020202020204" pitchFamily="34" charset="0"/>
                <a:cs typeface="Arial" panose="020B0604020202020204" pitchFamily="34" charset="0"/>
              </a:rPr>
              <a:t>سـوی </a:t>
            </a:r>
            <a:r>
              <a:rPr lang="fa-IR" dirty="0">
                <a:solidFill>
                  <a:schemeClr val="accent5">
                    <a:lumMod val="50000"/>
                  </a:schemeClr>
                </a:solidFill>
                <a:latin typeface="Arial" panose="020B0604020202020204" pitchFamily="34" charset="0"/>
                <a:cs typeface="Arial" panose="020B0604020202020204" pitchFamily="34" charset="0"/>
              </a:rPr>
              <a:t>تو را </a:t>
            </a:r>
            <a:r>
              <a:rPr lang="fa-IR" dirty="0" smtClean="0">
                <a:solidFill>
                  <a:schemeClr val="accent5">
                    <a:lumMod val="50000"/>
                  </a:schemeClr>
                </a:solidFill>
                <a:latin typeface="Arial" panose="020B0604020202020204" pitchFamily="34" charset="0"/>
                <a:cs typeface="Arial" panose="020B0604020202020204" pitchFamily="34" charset="0"/>
              </a:rPr>
              <a:t>برگـزیـده </a:t>
            </a:r>
            <a:r>
              <a:rPr lang="fa-IR" dirty="0">
                <a:solidFill>
                  <a:schemeClr val="accent5">
                    <a:lumMod val="50000"/>
                  </a:schemeClr>
                </a:solidFill>
                <a:latin typeface="Arial" panose="020B0604020202020204" pitchFamily="34" charset="0"/>
                <a:cs typeface="Arial" panose="020B0604020202020204" pitchFamily="34" charset="0"/>
              </a:rPr>
              <a:t>ام. </a:t>
            </a:r>
            <a:r>
              <a:rPr lang="fa-IR" dirty="0" smtClean="0">
                <a:solidFill>
                  <a:schemeClr val="accent5">
                    <a:lumMod val="50000"/>
                  </a:schemeClr>
                </a:solidFill>
                <a:latin typeface="Arial" panose="020B0604020202020204" pitchFamily="34" charset="0"/>
                <a:cs typeface="Arial" panose="020B0604020202020204" pitchFamily="34" charset="0"/>
              </a:rPr>
              <a:t>بـال هـایـم </a:t>
            </a:r>
            <a:r>
              <a:rPr lang="fa-IR" dirty="0">
                <a:solidFill>
                  <a:schemeClr val="accent5">
                    <a:lumMod val="50000"/>
                  </a:schemeClr>
                </a:solidFill>
                <a:latin typeface="Arial" panose="020B0604020202020204" pitchFamily="34" charset="0"/>
                <a:cs typeface="Arial" panose="020B0604020202020204" pitchFamily="34" charset="0"/>
              </a:rPr>
              <a:t>را به </a:t>
            </a:r>
            <a:r>
              <a:rPr lang="fa-IR" dirty="0" smtClean="0">
                <a:solidFill>
                  <a:schemeClr val="accent5">
                    <a:lumMod val="50000"/>
                  </a:schemeClr>
                </a:solidFill>
                <a:latin typeface="Arial" panose="020B0604020202020204" pitchFamily="34" charset="0"/>
                <a:cs typeface="Arial" panose="020B0604020202020204" pitchFamily="34" charset="0"/>
              </a:rPr>
              <a:t>واسـطهٔ بـی لیـاقت بودنـم </a:t>
            </a:r>
            <a:r>
              <a:rPr lang="fa-IR" dirty="0">
                <a:solidFill>
                  <a:schemeClr val="accent5">
                    <a:lumMod val="50000"/>
                  </a:schemeClr>
                </a:solidFill>
                <a:latin typeface="Arial" panose="020B0604020202020204" pitchFamily="34" charset="0"/>
                <a:cs typeface="Arial" panose="020B0604020202020204" pitchFamily="34" charset="0"/>
              </a:rPr>
              <a:t>و </a:t>
            </a:r>
            <a:r>
              <a:rPr lang="fa-IR" dirty="0" smtClean="0">
                <a:solidFill>
                  <a:schemeClr val="accent5">
                    <a:lumMod val="50000"/>
                  </a:schemeClr>
                </a:solidFill>
                <a:latin typeface="Arial" panose="020B0604020202020204" pitchFamily="34" charset="0"/>
                <a:cs typeface="Arial" panose="020B0604020202020204" pitchFamily="34" charset="0"/>
              </a:rPr>
              <a:t>به   جرم گـنـاهـانم نـسوزان</a:t>
            </a:r>
            <a:r>
              <a:rPr lang="fa-IR" dirty="0">
                <a:solidFill>
                  <a:schemeClr val="accent5">
                    <a:lumMod val="50000"/>
                  </a:schemeClr>
                </a:solidFill>
                <a:latin typeface="Arial" panose="020B0604020202020204" pitchFamily="34" charset="0"/>
                <a:cs typeface="Arial" panose="020B0604020202020204" pitchFamily="34" charset="0"/>
              </a:rPr>
              <a:t>. </a:t>
            </a:r>
            <a:r>
              <a:rPr lang="fa-IR" dirty="0" smtClean="0">
                <a:solidFill>
                  <a:schemeClr val="accent5">
                    <a:lumMod val="50000"/>
                  </a:schemeClr>
                </a:solidFill>
                <a:latin typeface="Arial" panose="020B0604020202020204" pitchFamily="34" charset="0"/>
                <a:cs typeface="Arial" panose="020B0604020202020204" pitchFamily="34" charset="0"/>
              </a:rPr>
              <a:t>خـدایامی خواهــم </a:t>
            </a:r>
            <a:r>
              <a:rPr lang="fa-IR" dirty="0">
                <a:solidFill>
                  <a:schemeClr val="accent5">
                    <a:lumMod val="50000"/>
                  </a:schemeClr>
                </a:solidFill>
                <a:latin typeface="Arial" panose="020B0604020202020204" pitchFamily="34" charset="0"/>
                <a:cs typeface="Arial" panose="020B0604020202020204" pitchFamily="34" charset="0"/>
              </a:rPr>
              <a:t>به </a:t>
            </a:r>
            <a:r>
              <a:rPr lang="fa-IR" dirty="0" smtClean="0">
                <a:solidFill>
                  <a:schemeClr val="accent5">
                    <a:lumMod val="50000"/>
                  </a:schemeClr>
                </a:solidFill>
                <a:latin typeface="Arial" panose="020B0604020202020204" pitchFamily="34" charset="0"/>
                <a:cs typeface="Arial" panose="020B0604020202020204" pitchFamily="34" charset="0"/>
              </a:rPr>
              <a:t>ملاقـات </a:t>
            </a:r>
            <a:r>
              <a:rPr lang="fa-IR" dirty="0">
                <a:solidFill>
                  <a:schemeClr val="accent5">
                    <a:lumMod val="50000"/>
                  </a:schemeClr>
                </a:solidFill>
                <a:latin typeface="Arial" panose="020B0604020202020204" pitchFamily="34" charset="0"/>
                <a:cs typeface="Arial" panose="020B0604020202020204" pitchFamily="34" charset="0"/>
              </a:rPr>
              <a:t>تو بیایم و به </a:t>
            </a:r>
            <a:r>
              <a:rPr lang="fa-IR" dirty="0" smtClean="0">
                <a:solidFill>
                  <a:schemeClr val="accent5">
                    <a:lumMod val="50000"/>
                  </a:schemeClr>
                </a:solidFill>
                <a:latin typeface="Arial" panose="020B0604020202020204" pitchFamily="34" charset="0"/>
                <a:cs typeface="Arial" panose="020B0604020202020204" pitchFamily="34" charset="0"/>
              </a:rPr>
              <a:t>ملاقـات رسـول </a:t>
            </a:r>
            <a:r>
              <a:rPr lang="fa-IR" dirty="0">
                <a:solidFill>
                  <a:schemeClr val="accent5">
                    <a:lumMod val="50000"/>
                  </a:schemeClr>
                </a:solidFill>
                <a:latin typeface="Arial" panose="020B0604020202020204" pitchFamily="34" charset="0"/>
                <a:cs typeface="Arial" panose="020B0604020202020204" pitchFamily="34" charset="0"/>
              </a:rPr>
              <a:t>تو که </a:t>
            </a:r>
            <a:r>
              <a:rPr lang="fa-IR" dirty="0" smtClean="0">
                <a:solidFill>
                  <a:schemeClr val="accent5">
                    <a:lumMod val="50000"/>
                  </a:schemeClr>
                </a:solidFill>
                <a:latin typeface="Arial" panose="020B0604020202020204" pitchFamily="34" charset="0"/>
                <a:cs typeface="Arial" panose="020B0604020202020204" pitchFamily="34" charset="0"/>
              </a:rPr>
              <a:t>   روحم </a:t>
            </a:r>
            <a:r>
              <a:rPr lang="fa-IR" dirty="0">
                <a:solidFill>
                  <a:schemeClr val="accent5">
                    <a:lumMod val="50000"/>
                  </a:schemeClr>
                </a:solidFill>
                <a:latin typeface="Arial" panose="020B0604020202020204" pitchFamily="34" charset="0"/>
                <a:cs typeface="Arial" panose="020B0604020202020204" pitchFamily="34" charset="0"/>
              </a:rPr>
              <a:t>فدای او باد. </a:t>
            </a:r>
            <a:endParaRPr lang="fa-IR" dirty="0" smtClean="0">
              <a:solidFill>
                <a:schemeClr val="accent5">
                  <a:lumMod val="50000"/>
                </a:schemeClr>
              </a:solidFill>
              <a:latin typeface="Arial" panose="020B0604020202020204" pitchFamily="34" charset="0"/>
              <a:cs typeface="Arial" panose="020B0604020202020204" pitchFamily="34" charset="0"/>
            </a:endParaRPr>
          </a:p>
          <a:p>
            <a:pPr algn="r" rtl="1"/>
            <a:r>
              <a:rPr lang="fa-IR" dirty="0" smtClean="0">
                <a:solidFill>
                  <a:schemeClr val="accent5">
                    <a:lumMod val="50000"/>
                  </a:schemeClr>
                </a:solidFill>
                <a:latin typeface="Arial" panose="020B0604020202020204" pitchFamily="34" charset="0"/>
                <a:cs typeface="Arial" panose="020B0604020202020204" pitchFamily="34" charset="0"/>
              </a:rPr>
              <a:t>  ای </a:t>
            </a:r>
            <a:r>
              <a:rPr lang="fa-IR" dirty="0">
                <a:solidFill>
                  <a:schemeClr val="accent5">
                    <a:lumMod val="50000"/>
                  </a:schemeClr>
                </a:solidFill>
                <a:latin typeface="Arial" panose="020B0604020202020204" pitchFamily="34" charset="0"/>
                <a:cs typeface="Arial" panose="020B0604020202020204" pitchFamily="34" charset="0"/>
              </a:rPr>
              <a:t>یار بی کسان، </a:t>
            </a:r>
            <a:r>
              <a:rPr lang="fa-IR" dirty="0" smtClean="0">
                <a:solidFill>
                  <a:schemeClr val="accent5">
                    <a:lumMod val="50000"/>
                  </a:schemeClr>
                </a:solidFill>
                <a:latin typeface="Arial" panose="020B0604020202020204" pitchFamily="34" charset="0"/>
                <a:cs typeface="Arial" panose="020B0604020202020204" pitchFamily="34" charset="0"/>
              </a:rPr>
              <a:t>ای دریابندهٔ </a:t>
            </a:r>
            <a:r>
              <a:rPr lang="fa-IR" dirty="0">
                <a:solidFill>
                  <a:schemeClr val="accent5">
                    <a:lumMod val="50000"/>
                  </a:schemeClr>
                </a:solidFill>
                <a:latin typeface="Arial" panose="020B0604020202020204" pitchFamily="34" charset="0"/>
                <a:cs typeface="Arial" panose="020B0604020202020204" pitchFamily="34" charset="0"/>
              </a:rPr>
              <a:t>از خود بی خودشدگان</a:t>
            </a:r>
            <a:r>
              <a:rPr lang="fa-IR" dirty="0" smtClean="0">
                <a:solidFill>
                  <a:schemeClr val="accent5">
                    <a:lumMod val="50000"/>
                  </a:schemeClr>
                </a:solidFill>
                <a:latin typeface="Arial" panose="020B0604020202020204" pitchFamily="34" charset="0"/>
                <a:cs typeface="Arial" panose="020B0604020202020204" pitchFamily="34" charset="0"/>
              </a:rPr>
              <a:t>.  به خودت قسم </a:t>
            </a:r>
            <a:r>
              <a:rPr lang="fa-IR" dirty="0">
                <a:solidFill>
                  <a:schemeClr val="accent5">
                    <a:lumMod val="50000"/>
                  </a:schemeClr>
                </a:solidFill>
                <a:latin typeface="Arial" panose="020B0604020202020204" pitchFamily="34" charset="0"/>
                <a:cs typeface="Arial" panose="020B0604020202020204" pitchFamily="34" charset="0"/>
              </a:rPr>
              <a:t>که در این جهان دیگر نمی گنجم و </a:t>
            </a:r>
            <a:r>
              <a:rPr lang="fa-IR" dirty="0" smtClean="0">
                <a:solidFill>
                  <a:schemeClr val="accent5">
                    <a:lumMod val="50000"/>
                  </a:schemeClr>
                </a:solidFill>
                <a:latin typeface="Arial" panose="020B0604020202020204" pitchFamily="34" charset="0"/>
                <a:cs typeface="Arial" panose="020B0604020202020204" pitchFamily="34" charset="0"/>
              </a:rPr>
              <a:t>منتظر رسیدن فرمان </a:t>
            </a:r>
            <a:r>
              <a:rPr lang="fa-IR" dirty="0">
                <a:solidFill>
                  <a:schemeClr val="accent5">
                    <a:lumMod val="50000"/>
                  </a:schemeClr>
                </a:solidFill>
                <a:latin typeface="Arial" panose="020B0604020202020204" pitchFamily="34" charset="0"/>
                <a:cs typeface="Arial" panose="020B0604020202020204" pitchFamily="34" charset="0"/>
              </a:rPr>
              <a:t>تو هستم. به </a:t>
            </a:r>
            <a:r>
              <a:rPr lang="fa-IR" dirty="0" smtClean="0">
                <a:solidFill>
                  <a:schemeClr val="accent5">
                    <a:lumMod val="50000"/>
                  </a:schemeClr>
                </a:solidFill>
                <a:latin typeface="Arial" panose="020B0604020202020204" pitchFamily="34" charset="0"/>
                <a:cs typeface="Arial" panose="020B0604020202020204" pitchFamily="34" charset="0"/>
              </a:rPr>
              <a:t>خودت  سوگنـد که در </a:t>
            </a:r>
            <a:r>
              <a:rPr lang="fa-IR" dirty="0">
                <a:solidFill>
                  <a:schemeClr val="accent5">
                    <a:lumMod val="50000"/>
                  </a:schemeClr>
                </a:solidFill>
                <a:latin typeface="Arial" panose="020B0604020202020204" pitchFamily="34" charset="0"/>
                <a:cs typeface="Arial" panose="020B0604020202020204" pitchFamily="34" charset="0"/>
              </a:rPr>
              <a:t>این جهان </a:t>
            </a:r>
            <a:r>
              <a:rPr lang="fa-IR" dirty="0" smtClean="0">
                <a:solidFill>
                  <a:schemeClr val="accent5">
                    <a:lumMod val="50000"/>
                  </a:schemeClr>
                </a:solidFill>
                <a:latin typeface="Arial" panose="020B0604020202020204" pitchFamily="34" charset="0"/>
                <a:cs typeface="Arial" panose="020B0604020202020204" pitchFamily="34" charset="0"/>
              </a:rPr>
              <a:t>بـدون </a:t>
            </a:r>
            <a:r>
              <a:rPr lang="fa-IR" dirty="0">
                <a:solidFill>
                  <a:schemeClr val="accent5">
                    <a:lumMod val="50000"/>
                  </a:schemeClr>
                </a:solidFill>
                <a:latin typeface="Arial" panose="020B0604020202020204" pitchFamily="34" charset="0"/>
                <a:cs typeface="Arial" panose="020B0604020202020204" pitchFamily="34" charset="0"/>
              </a:rPr>
              <a:t>تو بی </a:t>
            </a:r>
            <a:r>
              <a:rPr lang="fa-IR" dirty="0" smtClean="0">
                <a:solidFill>
                  <a:schemeClr val="accent5">
                    <a:lumMod val="50000"/>
                  </a:schemeClr>
                </a:solidFill>
                <a:latin typeface="Arial" panose="020B0604020202020204" pitchFamily="34" charset="0"/>
                <a:cs typeface="Arial" panose="020B0604020202020204" pitchFamily="34" charset="0"/>
              </a:rPr>
              <a:t>کـس </a:t>
            </a:r>
            <a:r>
              <a:rPr lang="fa-IR" dirty="0">
                <a:solidFill>
                  <a:schemeClr val="accent5">
                    <a:lumMod val="50000"/>
                  </a:schemeClr>
                </a:solidFill>
                <a:latin typeface="Arial" panose="020B0604020202020204" pitchFamily="34" charset="0"/>
                <a:cs typeface="Arial" panose="020B0604020202020204" pitchFamily="34" charset="0"/>
              </a:rPr>
              <a:t>و </a:t>
            </a:r>
            <a:r>
              <a:rPr lang="fa-IR" dirty="0" smtClean="0">
                <a:solidFill>
                  <a:schemeClr val="accent5">
                    <a:lumMod val="50000"/>
                  </a:schemeClr>
                </a:solidFill>
                <a:latin typeface="Arial" panose="020B0604020202020204" pitchFamily="34" charset="0"/>
                <a:cs typeface="Arial" panose="020B0604020202020204" pitchFamily="34" charset="0"/>
              </a:rPr>
              <a:t>تنـها </a:t>
            </a:r>
            <a:r>
              <a:rPr lang="fa-IR" dirty="0">
                <a:solidFill>
                  <a:schemeClr val="accent5">
                    <a:lumMod val="50000"/>
                  </a:schemeClr>
                </a:solidFill>
                <a:latin typeface="Arial" panose="020B0604020202020204" pitchFamily="34" charset="0"/>
                <a:cs typeface="Arial" panose="020B0604020202020204" pitchFamily="34" charset="0"/>
              </a:rPr>
              <a:t>و نا </a:t>
            </a:r>
            <a:r>
              <a:rPr lang="fa-IR" dirty="0" smtClean="0">
                <a:solidFill>
                  <a:schemeClr val="accent5">
                    <a:lumMod val="50000"/>
                  </a:schemeClr>
                </a:solidFill>
                <a:latin typeface="Arial" panose="020B0604020202020204" pitchFamily="34" charset="0"/>
                <a:cs typeface="Arial" panose="020B0604020202020204" pitchFamily="34" charset="0"/>
              </a:rPr>
              <a:t>امـیدم</a:t>
            </a:r>
            <a:r>
              <a:rPr lang="fa-IR" dirty="0">
                <a:solidFill>
                  <a:schemeClr val="accent5">
                    <a:lumMod val="50000"/>
                  </a:schemeClr>
                </a:solidFill>
                <a:latin typeface="Arial" panose="020B0604020202020204" pitchFamily="34" charset="0"/>
                <a:cs typeface="Arial" panose="020B0604020202020204" pitchFamily="34" charset="0"/>
              </a:rPr>
              <a:t>. </a:t>
            </a:r>
            <a:r>
              <a:rPr lang="fa-IR" dirty="0">
                <a:solidFill>
                  <a:srgbClr val="FF0000"/>
                </a:solidFill>
                <a:latin typeface="Arial" panose="020B0604020202020204" pitchFamily="34" charset="0"/>
                <a:cs typeface="Arial" panose="020B0604020202020204" pitchFamily="34" charset="0"/>
              </a:rPr>
              <a:t>همه </a:t>
            </a:r>
            <a:r>
              <a:rPr lang="fa-IR" dirty="0" smtClean="0">
                <a:solidFill>
                  <a:srgbClr val="FF0000"/>
                </a:solidFill>
                <a:latin typeface="Arial" panose="020B0604020202020204" pitchFamily="34" charset="0"/>
                <a:cs typeface="Arial" panose="020B0604020202020204" pitchFamily="34" charset="0"/>
              </a:rPr>
              <a:t>چیزم تویی</a:t>
            </a:r>
            <a:r>
              <a:rPr lang="fa-IR" dirty="0">
                <a:solidFill>
                  <a:srgbClr val="FF0000"/>
                </a:solidFill>
                <a:latin typeface="Arial" panose="020B0604020202020204" pitchFamily="34" charset="0"/>
                <a:cs typeface="Arial" panose="020B0604020202020204" pitchFamily="34" charset="0"/>
              </a:rPr>
              <a:t>، امیدم تویی، </a:t>
            </a:r>
            <a:endParaRPr lang="fa-IR" dirty="0" smtClean="0">
              <a:solidFill>
                <a:srgbClr val="FF0000"/>
              </a:solidFill>
              <a:latin typeface="Arial" panose="020B0604020202020204" pitchFamily="34" charset="0"/>
              <a:cs typeface="Arial" panose="020B0604020202020204" pitchFamily="34" charset="0"/>
            </a:endParaRPr>
          </a:p>
          <a:p>
            <a:pPr algn="r" rtl="1"/>
            <a:r>
              <a:rPr lang="fa-IR" dirty="0" smtClean="0">
                <a:solidFill>
                  <a:srgbClr val="FF0000"/>
                </a:solidFill>
                <a:latin typeface="Arial" panose="020B0604020202020204" pitchFamily="34" charset="0"/>
                <a:cs typeface="Arial" panose="020B0604020202020204" pitchFamily="34" charset="0"/>
              </a:rPr>
              <a:t>  هستـی ام تویـی</a:t>
            </a:r>
            <a:r>
              <a:rPr lang="fa-IR" dirty="0">
                <a:solidFill>
                  <a:srgbClr val="FF0000"/>
                </a:solidFill>
                <a:latin typeface="Arial" panose="020B0604020202020204" pitchFamily="34" charset="0"/>
                <a:cs typeface="Arial" panose="020B0604020202020204" pitchFamily="34" charset="0"/>
              </a:rPr>
              <a:t>، </a:t>
            </a:r>
            <a:r>
              <a:rPr lang="fa-IR" dirty="0" smtClean="0">
                <a:solidFill>
                  <a:srgbClr val="FF0000"/>
                </a:solidFill>
                <a:latin typeface="Arial" panose="020B0604020202020204" pitchFamily="34" charset="0"/>
                <a:cs typeface="Arial" panose="020B0604020202020204" pitchFamily="34" charset="0"/>
              </a:rPr>
              <a:t>عشقـم </a:t>
            </a:r>
            <a:r>
              <a:rPr lang="fa-IR" dirty="0">
                <a:solidFill>
                  <a:srgbClr val="FF0000"/>
                </a:solidFill>
                <a:latin typeface="Arial" panose="020B0604020202020204" pitchFamily="34" charset="0"/>
                <a:cs typeface="Arial" panose="020B0604020202020204" pitchFamily="34" charset="0"/>
              </a:rPr>
              <a:t>تویی. </a:t>
            </a:r>
            <a:r>
              <a:rPr lang="fa-IR" dirty="0" smtClean="0">
                <a:solidFill>
                  <a:schemeClr val="accent5">
                    <a:lumMod val="50000"/>
                  </a:schemeClr>
                </a:solidFill>
                <a:latin typeface="Arial" panose="020B0604020202020204" pitchFamily="34" charset="0"/>
                <a:cs typeface="Arial" panose="020B0604020202020204" pitchFamily="34" charset="0"/>
              </a:rPr>
              <a:t>اینـک کـوله </a:t>
            </a:r>
            <a:r>
              <a:rPr lang="fa-IR" dirty="0">
                <a:solidFill>
                  <a:schemeClr val="accent5">
                    <a:lumMod val="50000"/>
                  </a:schemeClr>
                </a:solidFill>
                <a:latin typeface="Arial" panose="020B0604020202020204" pitchFamily="34" charset="0"/>
                <a:cs typeface="Arial" panose="020B0604020202020204" pitchFamily="34" charset="0"/>
              </a:rPr>
              <a:t>بار </a:t>
            </a:r>
            <a:r>
              <a:rPr lang="fa-IR" dirty="0" smtClean="0">
                <a:solidFill>
                  <a:schemeClr val="accent5">
                    <a:lumMod val="50000"/>
                  </a:schemeClr>
                </a:solidFill>
                <a:latin typeface="Arial" panose="020B0604020202020204" pitchFamily="34" charset="0"/>
                <a:cs typeface="Arial" panose="020B0604020202020204" pitchFamily="34" charset="0"/>
              </a:rPr>
              <a:t>پرگـنـاه خویـش </a:t>
            </a:r>
            <a:r>
              <a:rPr lang="fa-IR" dirty="0">
                <a:solidFill>
                  <a:schemeClr val="accent5">
                    <a:lumMod val="50000"/>
                  </a:schemeClr>
                </a:solidFill>
                <a:latin typeface="Arial" panose="020B0604020202020204" pitchFamily="34" charset="0"/>
                <a:cs typeface="Arial" panose="020B0604020202020204" pitchFamily="34" charset="0"/>
              </a:rPr>
              <a:t>را بر دوش </a:t>
            </a:r>
            <a:r>
              <a:rPr lang="fa-IR" dirty="0" smtClean="0">
                <a:solidFill>
                  <a:schemeClr val="accent5">
                    <a:lumMod val="50000"/>
                  </a:schemeClr>
                </a:solidFill>
                <a:latin typeface="Arial" panose="020B0604020202020204" pitchFamily="34" charset="0"/>
                <a:cs typeface="Arial" panose="020B0604020202020204" pitchFamily="34" charset="0"/>
              </a:rPr>
              <a:t>مـی گـیرم ودر   انتظارم تا </a:t>
            </a:r>
            <a:r>
              <a:rPr lang="fa-IR" dirty="0">
                <a:solidFill>
                  <a:schemeClr val="accent5">
                    <a:lumMod val="50000"/>
                  </a:schemeClr>
                </a:solidFill>
                <a:latin typeface="Arial" panose="020B0604020202020204" pitchFamily="34" charset="0"/>
                <a:cs typeface="Arial" panose="020B0604020202020204" pitchFamily="34" charset="0"/>
              </a:rPr>
              <a:t>دعوت خدایم را لبیک گویم. مبادا دعوتم نکنی! می خواهم این قلب شکافته </a:t>
            </a:r>
            <a:r>
              <a:rPr lang="fa-IR" dirty="0" smtClean="0">
                <a:solidFill>
                  <a:schemeClr val="accent5">
                    <a:lumMod val="50000"/>
                  </a:schemeClr>
                </a:solidFill>
                <a:latin typeface="Arial" panose="020B0604020202020204" pitchFamily="34" charset="0"/>
                <a:cs typeface="Arial" panose="020B0604020202020204" pitchFamily="34" charset="0"/>
              </a:rPr>
              <a:t>شود  وپیکرم </a:t>
            </a:r>
            <a:r>
              <a:rPr lang="fa-IR" dirty="0">
                <a:solidFill>
                  <a:schemeClr val="accent5">
                    <a:lumMod val="50000"/>
                  </a:schemeClr>
                </a:solidFill>
                <a:latin typeface="Arial" panose="020B0604020202020204" pitchFamily="34" charset="0"/>
                <a:cs typeface="Arial" panose="020B0604020202020204" pitchFamily="34" charset="0"/>
              </a:rPr>
              <a:t>متلاشی گردد تا روحم از این قفس بیرون آید و به سوی تو پرواز کند</a:t>
            </a:r>
            <a:r>
              <a:rPr lang="fa-IR" dirty="0" smtClean="0">
                <a:solidFill>
                  <a:schemeClr val="accent5">
                    <a:lumMod val="50000"/>
                  </a:schemeClr>
                </a:solidFill>
                <a:latin typeface="Arial" panose="020B0604020202020204" pitchFamily="34" charset="0"/>
                <a:cs typeface="Arial" panose="020B0604020202020204" pitchFamily="34" charset="0"/>
              </a:rPr>
              <a:t>.</a:t>
            </a:r>
          </a:p>
          <a:p>
            <a:pPr algn="r" rtl="1"/>
            <a:r>
              <a:rPr lang="fa-IR" sz="1800" b="1" dirty="0" smtClean="0">
                <a:solidFill>
                  <a:srgbClr val="00B0F0"/>
                </a:solidFill>
                <a:latin typeface="Arial" panose="020B0604020202020204" pitchFamily="34" charset="0"/>
                <a:cs typeface="Arial" panose="020B0604020202020204" pitchFamily="34" charset="0"/>
              </a:rPr>
              <a:t>         </a:t>
            </a:r>
            <a:r>
              <a:rPr lang="fa-IR" sz="2800" b="1" dirty="0" smtClean="0">
                <a:solidFill>
                  <a:srgbClr val="00B0F0"/>
                </a:solidFill>
                <a:latin typeface="Arabic Typesetting" panose="03020402040406030203" pitchFamily="66" charset="-78"/>
                <a:cs typeface="Arabic Typesetting" panose="03020402040406030203" pitchFamily="66" charset="-78"/>
              </a:rPr>
              <a:t>(شهادت </a:t>
            </a:r>
            <a:r>
              <a:rPr lang="fa-IR" sz="2800" b="1" dirty="0">
                <a:solidFill>
                  <a:srgbClr val="00B0F0"/>
                </a:solidFill>
                <a:latin typeface="Arabic Typesetting" panose="03020402040406030203" pitchFamily="66" charset="-78"/>
                <a:cs typeface="Arabic Typesetting" panose="03020402040406030203" pitchFamily="66" charset="-78"/>
              </a:rPr>
              <a:t>سرمایهٔ </a:t>
            </a:r>
            <a:r>
              <a:rPr lang="fa-IR" sz="2800" b="1" dirty="0" smtClean="0">
                <a:solidFill>
                  <a:srgbClr val="00B0F0"/>
                </a:solidFill>
                <a:latin typeface="Arabic Typesetting" panose="03020402040406030203" pitchFamily="66" charset="-78"/>
                <a:cs typeface="Arabic Typesetting" panose="03020402040406030203" pitchFamily="66" charset="-78"/>
              </a:rPr>
              <a:t>ماست.شهادت </a:t>
            </a:r>
            <a:r>
              <a:rPr lang="fa-IR" sz="2800" b="1" dirty="0">
                <a:solidFill>
                  <a:srgbClr val="00B0F0"/>
                </a:solidFill>
                <a:latin typeface="Arabic Typesetting" panose="03020402040406030203" pitchFamily="66" charset="-78"/>
                <a:cs typeface="Arabic Typesetting" panose="03020402040406030203" pitchFamily="66" charset="-78"/>
              </a:rPr>
              <a:t>پرواز عاشقان است. شهادت اوج ایمان </a:t>
            </a:r>
            <a:r>
              <a:rPr lang="fa-IR" sz="2800" b="1" dirty="0" smtClean="0">
                <a:solidFill>
                  <a:srgbClr val="00B0F0"/>
                </a:solidFill>
                <a:latin typeface="Arabic Typesetting" panose="03020402040406030203" pitchFamily="66" charset="-78"/>
                <a:cs typeface="Arabic Typesetting" panose="03020402040406030203" pitchFamily="66" charset="-78"/>
              </a:rPr>
              <a:t>است)</a:t>
            </a:r>
            <a:endParaRPr lang="en-US" sz="2800" b="1" dirty="0">
              <a:solidFill>
                <a:srgbClr val="00B0F0"/>
              </a:solidFill>
              <a:latin typeface="Arabic Typesetting" panose="03020402040406030203" pitchFamily="66" charset="-78"/>
              <a:cs typeface="Arabic Typesetting" panose="03020402040406030203" pitchFamily="66" charset="-78"/>
            </a:endParaRPr>
          </a:p>
        </p:txBody>
      </p:sp>
      <p:sp>
        <p:nvSpPr>
          <p:cNvPr id="4" name="7-Point Star 3"/>
          <p:cNvSpPr/>
          <p:nvPr/>
        </p:nvSpPr>
        <p:spPr>
          <a:xfrm>
            <a:off x="462844" y="270933"/>
            <a:ext cx="914400" cy="914400"/>
          </a:xfrm>
          <a:prstGeom prst="star7">
            <a:avLst>
              <a:gd name="adj" fmla="val 50000"/>
              <a:gd name="hf" fmla="val 102572"/>
              <a:gd name="vf" fmla="val 10521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dirty="0" smtClean="0">
                <a:solidFill>
                  <a:srgbClr val="FF0000"/>
                </a:solidFill>
              </a:rPr>
              <a:t>بیشتر بدانیم</a:t>
            </a:r>
            <a:endParaRPr lang="fa-IR" sz="1600" dirty="0">
              <a:solidFill>
                <a:srgbClr val="FF0000"/>
              </a:solidFill>
            </a:endParaRPr>
          </a:p>
        </p:txBody>
      </p:sp>
    </p:spTree>
    <p:extLst>
      <p:ext uri="{BB962C8B-B14F-4D97-AF65-F5344CB8AC3E}">
        <p14:creationId xmlns:p14="http://schemas.microsoft.com/office/powerpoint/2010/main" val="198632627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diagBrick">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5" y="300567"/>
            <a:ext cx="8596668" cy="808143"/>
          </a:xfrm>
        </p:spPr>
        <p:txBody>
          <a:bodyPr>
            <a:noAutofit/>
          </a:bodyPr>
          <a:lstStyle/>
          <a:p>
            <a:pPr algn="r" rtl="1"/>
            <a:r>
              <a:rPr lang="fa-IR" sz="5400" dirty="0" smtClean="0">
                <a:solidFill>
                  <a:srgbClr val="FF0000"/>
                </a:solidFill>
                <a:latin typeface="Arabic Typesetting" panose="03020402040406030203" pitchFamily="66" charset="-78"/>
                <a:cs typeface="Arabic Typesetting" panose="03020402040406030203" pitchFamily="66" charset="-78"/>
              </a:rPr>
              <a:t>٢. </a:t>
            </a:r>
            <a:r>
              <a:rPr lang="fa-IR" sz="5400" dirty="0">
                <a:solidFill>
                  <a:srgbClr val="FF0000"/>
                </a:solidFill>
                <a:latin typeface="Arabic Typesetting" panose="03020402040406030203" pitchFamily="66" charset="-78"/>
                <a:cs typeface="Arabic Typesetting" panose="03020402040406030203" pitchFamily="66" charset="-78"/>
              </a:rPr>
              <a:t>انکار معاد</a:t>
            </a:r>
            <a:endParaRPr lang="en-US" sz="5400" dirty="0">
              <a:solidFill>
                <a:srgbClr val="FF0000"/>
              </a:solidFill>
              <a:latin typeface="Arabic Typesetting" panose="03020402040406030203" pitchFamily="66" charset="-78"/>
              <a:cs typeface="Arabic Typesetting" panose="03020402040406030203" pitchFamily="66" charset="-78"/>
            </a:endParaRPr>
          </a:p>
        </p:txBody>
      </p:sp>
      <p:sp>
        <p:nvSpPr>
          <p:cNvPr id="3" name="Text Placeholder 2"/>
          <p:cNvSpPr>
            <a:spLocks noGrp="1"/>
          </p:cNvSpPr>
          <p:nvPr>
            <p:ph type="body" idx="1"/>
          </p:nvPr>
        </p:nvSpPr>
        <p:spPr>
          <a:xfrm>
            <a:off x="1328845" y="1017270"/>
            <a:ext cx="8596668" cy="4537710"/>
          </a:xfrm>
        </p:spPr>
        <p:txBody>
          <a:bodyPr>
            <a:normAutofit/>
          </a:bodyPr>
          <a:lstStyle/>
          <a:p>
            <a:pPr algn="r" rtl="1"/>
            <a:r>
              <a:rPr lang="fa-IR" dirty="0" smtClean="0">
                <a:solidFill>
                  <a:schemeClr val="accent4">
                    <a:lumMod val="50000"/>
                  </a:schemeClr>
                </a:solidFill>
                <a:latin typeface="Arial" panose="020B0604020202020204" pitchFamily="34" charset="0"/>
                <a:cs typeface="2  Badr" panose="00000700000000000000" pitchFamily="2" charset="-78"/>
              </a:rPr>
              <a:t>    گروهی </a:t>
            </a:r>
            <a:r>
              <a:rPr lang="fa-IR" dirty="0">
                <a:solidFill>
                  <a:srgbClr val="FF0000"/>
                </a:solidFill>
                <a:latin typeface="Arial" panose="020B0604020202020204" pitchFamily="34" charset="0"/>
                <a:cs typeface="2  Badr" panose="00000700000000000000" pitchFamily="2" charset="-78"/>
              </a:rPr>
              <a:t>وجود دنیای پس از مرگ را انکار </a:t>
            </a:r>
            <a:r>
              <a:rPr lang="fa-IR" dirty="0" smtClean="0">
                <a:solidFill>
                  <a:srgbClr val="FF0000"/>
                </a:solidFill>
                <a:latin typeface="Arial" panose="020B0604020202020204" pitchFamily="34" charset="0"/>
                <a:cs typeface="2  Badr" panose="00000700000000000000" pitchFamily="2" charset="-78"/>
              </a:rPr>
              <a:t>مـی </a:t>
            </a:r>
            <a:r>
              <a:rPr lang="fa-IR" dirty="0">
                <a:solidFill>
                  <a:srgbClr val="FF0000"/>
                </a:solidFill>
                <a:latin typeface="Arial" panose="020B0604020202020204" pitchFamily="34" charset="0"/>
                <a:cs typeface="2  Badr" panose="00000700000000000000" pitchFamily="2" charset="-78"/>
              </a:rPr>
              <a:t>کنند</a:t>
            </a:r>
            <a:r>
              <a:rPr lang="fa-IR" dirty="0">
                <a:solidFill>
                  <a:schemeClr val="accent4">
                    <a:lumMod val="50000"/>
                  </a:schemeClr>
                </a:solidFill>
                <a:latin typeface="Arial" panose="020B0604020202020204" pitchFamily="34" charset="0"/>
                <a:cs typeface="2  Badr" panose="00000700000000000000" pitchFamily="2" charset="-78"/>
              </a:rPr>
              <a:t>؛ این دسته که برای انسان حقیقتی جز جسم و</a:t>
            </a:r>
          </a:p>
          <a:p>
            <a:pPr algn="r" rtl="1"/>
            <a:r>
              <a:rPr lang="fa-IR" dirty="0" smtClean="0">
                <a:solidFill>
                  <a:schemeClr val="accent4">
                    <a:lumMod val="50000"/>
                  </a:schemeClr>
                </a:solidFill>
                <a:latin typeface="Arial" panose="020B0604020202020204" pitchFamily="34" charset="0"/>
                <a:cs typeface="2  Badr" panose="00000700000000000000" pitchFamily="2" charset="-78"/>
              </a:rPr>
              <a:t> تن </a:t>
            </a:r>
            <a:r>
              <a:rPr lang="fa-IR" dirty="0">
                <a:solidFill>
                  <a:schemeClr val="accent4">
                    <a:lumMod val="50000"/>
                  </a:schemeClr>
                </a:solidFill>
                <a:latin typeface="Arial" panose="020B0604020202020204" pitchFamily="34" charset="0"/>
                <a:cs typeface="2  Badr" panose="00000700000000000000" pitchFamily="2" charset="-78"/>
              </a:rPr>
              <a:t>او قائل نیستند، با فرا رسیدن مرگ انسان و نابودی جسم او، پرونده او را برای همیشه </a:t>
            </a:r>
            <a:r>
              <a:rPr lang="fa-IR" dirty="0" smtClean="0">
                <a:solidFill>
                  <a:schemeClr val="accent4">
                    <a:lumMod val="50000"/>
                  </a:schemeClr>
                </a:solidFill>
                <a:latin typeface="Arial" panose="020B0604020202020204" pitchFamily="34" charset="0"/>
                <a:cs typeface="2  Badr" panose="00000700000000000000" pitchFamily="2" charset="-78"/>
              </a:rPr>
              <a:t>می بـندند.</a:t>
            </a:r>
          </a:p>
          <a:p>
            <a:pPr algn="r" rtl="1"/>
            <a:r>
              <a:rPr lang="fa-IR" dirty="0" smtClean="0">
                <a:solidFill>
                  <a:schemeClr val="accent4">
                    <a:lumMod val="50000"/>
                  </a:schemeClr>
                </a:solidFill>
                <a:latin typeface="Arial" panose="020B0604020202020204" pitchFamily="34" charset="0"/>
                <a:cs typeface="2  Badr" panose="00000700000000000000" pitchFamily="2" charset="-78"/>
              </a:rPr>
              <a:t> دراین </a:t>
            </a:r>
            <a:r>
              <a:rPr lang="fa-IR" dirty="0">
                <a:solidFill>
                  <a:schemeClr val="accent4">
                    <a:lumMod val="50000"/>
                  </a:schemeClr>
                </a:solidFill>
                <a:latin typeface="Arial" panose="020B0604020202020204" pitchFamily="34" charset="0"/>
                <a:cs typeface="2  Badr" panose="00000700000000000000" pitchFamily="2" charset="-78"/>
              </a:rPr>
              <a:t>دیدگاه، </a:t>
            </a:r>
            <a:r>
              <a:rPr lang="fa-IR" dirty="0">
                <a:solidFill>
                  <a:srgbClr val="FF0000"/>
                </a:solidFill>
                <a:latin typeface="Arial" panose="020B0604020202020204" pitchFamily="34" charset="0"/>
                <a:cs typeface="2  Badr" panose="00000700000000000000" pitchFamily="2" charset="-78"/>
              </a:rPr>
              <a:t>مرگ پایان زندگی است </a:t>
            </a:r>
            <a:r>
              <a:rPr lang="fa-IR" dirty="0">
                <a:solidFill>
                  <a:schemeClr val="accent4">
                    <a:lumMod val="50000"/>
                  </a:schemeClr>
                </a:solidFill>
                <a:latin typeface="Arial" panose="020B0604020202020204" pitchFamily="34" charset="0"/>
                <a:cs typeface="2  Badr" panose="00000700000000000000" pitchFamily="2" charset="-78"/>
              </a:rPr>
              <a:t>و هر </a:t>
            </a:r>
            <a:r>
              <a:rPr lang="fa-IR" dirty="0" smtClean="0">
                <a:solidFill>
                  <a:schemeClr val="accent4">
                    <a:lumMod val="50000"/>
                  </a:schemeClr>
                </a:solidFill>
                <a:latin typeface="Arial" panose="020B0604020202020204" pitchFamily="34" charset="0"/>
                <a:cs typeface="2  Badr" panose="00000700000000000000" pitchFamily="2" charset="-78"/>
              </a:rPr>
              <a:t>انـسانی </a:t>
            </a:r>
            <a:r>
              <a:rPr lang="fa-IR" dirty="0">
                <a:solidFill>
                  <a:schemeClr val="accent4">
                    <a:lumMod val="50000"/>
                  </a:schemeClr>
                </a:solidFill>
                <a:latin typeface="Arial" panose="020B0604020202020204" pitchFamily="34" charset="0"/>
                <a:cs typeface="2  Badr" panose="00000700000000000000" pitchFamily="2" charset="-78"/>
              </a:rPr>
              <a:t>پس از مدتی زندگی در دنیا، دفتر عمرش </a:t>
            </a:r>
            <a:r>
              <a:rPr lang="fa-IR" dirty="0" smtClean="0">
                <a:solidFill>
                  <a:schemeClr val="accent4">
                    <a:lumMod val="50000"/>
                  </a:schemeClr>
                </a:solidFill>
                <a:latin typeface="Arial" panose="020B0604020202020204" pitchFamily="34" charset="0"/>
                <a:cs typeface="2  Badr" panose="00000700000000000000" pitchFamily="2" charset="-78"/>
              </a:rPr>
              <a:t>بسته</a:t>
            </a:r>
          </a:p>
          <a:p>
            <a:pPr algn="r" rtl="1"/>
            <a:r>
              <a:rPr lang="fa-IR" dirty="0" smtClean="0">
                <a:solidFill>
                  <a:schemeClr val="accent4">
                    <a:lumMod val="50000"/>
                  </a:schemeClr>
                </a:solidFill>
                <a:latin typeface="Arial" panose="020B0604020202020204" pitchFamily="34" charset="0"/>
                <a:cs typeface="2  Badr" panose="00000700000000000000" pitchFamily="2" charset="-78"/>
              </a:rPr>
              <a:t> می شود و حیات او پایان می یابد و </a:t>
            </a:r>
            <a:r>
              <a:rPr lang="fa-IR" dirty="0" smtClean="0">
                <a:solidFill>
                  <a:srgbClr val="FF0000"/>
                </a:solidFill>
                <a:latin typeface="Arial" panose="020B0604020202020204" pitchFamily="34" charset="0"/>
                <a:cs typeface="2  Badr" panose="00000700000000000000" pitchFamily="2" charset="-78"/>
              </a:rPr>
              <a:t>رهسپار نیستی </a:t>
            </a:r>
            <a:r>
              <a:rPr lang="fa-IR" dirty="0" smtClean="0">
                <a:solidFill>
                  <a:schemeClr val="accent4">
                    <a:lumMod val="50000"/>
                  </a:schemeClr>
                </a:solidFill>
                <a:latin typeface="Arial" panose="020B0604020202020204" pitchFamily="34" charset="0"/>
                <a:cs typeface="2  Badr" panose="00000700000000000000" pitchFamily="2" charset="-78"/>
              </a:rPr>
              <a:t>می گردد.</a:t>
            </a:r>
            <a:endParaRPr lang="en-US" dirty="0">
              <a:solidFill>
                <a:schemeClr val="accent4">
                  <a:lumMod val="50000"/>
                </a:schemeClr>
              </a:solidFill>
              <a:latin typeface="Arial" panose="020B0604020202020204" pitchFamily="34" charset="0"/>
              <a:cs typeface="2  Badr" panose="00000700000000000000" pitchFamily="2" charset="-78"/>
            </a:endParaRPr>
          </a:p>
        </p:txBody>
      </p:sp>
      <p:sp>
        <p:nvSpPr>
          <p:cNvPr id="5" name="Rectangle 4"/>
          <p:cNvSpPr/>
          <p:nvPr/>
        </p:nvSpPr>
        <p:spPr>
          <a:xfrm>
            <a:off x="-210639" y="4950207"/>
            <a:ext cx="11300460" cy="5755422"/>
          </a:xfrm>
          <a:prstGeom prst="rect">
            <a:avLst/>
          </a:prstGeom>
        </p:spPr>
        <p:txBody>
          <a:bodyPr wrap="square">
            <a:spAutoFit/>
          </a:bodyPr>
          <a:lstStyle/>
          <a:p>
            <a:pPr lvl="0" algn="r" rtl="1"/>
            <a:r>
              <a:rPr lang="fa-IR" sz="2000" b="1" dirty="0" smtClean="0">
                <a:solidFill>
                  <a:srgbClr val="000000"/>
                </a:solidFill>
                <a:latin typeface="Traditional Arabic" panose="02020603050405020304" pitchFamily="18" charset="-78"/>
                <a:cs typeface="0 Titr Bold" panose="00000700000000000000" pitchFamily="2" charset="-78"/>
              </a:rPr>
              <a:t>وَ قالوا ما هِیَ الّا حَیاتُنَا الدُّنیا           </a:t>
            </a:r>
            <a:r>
              <a:rPr lang="fa-IR" sz="2000" b="1" dirty="0" smtClean="0">
                <a:solidFill>
                  <a:srgbClr val="0070C0"/>
                </a:solidFill>
                <a:latin typeface="Traditional Arabic" panose="02020603050405020304" pitchFamily="18" charset="-78"/>
                <a:cs typeface="0 Titr Bold" panose="00000700000000000000" pitchFamily="2" charset="-78"/>
              </a:rPr>
              <a:t>(کافران)گفتند</a:t>
            </a:r>
            <a:r>
              <a:rPr lang="fa-IR" sz="2000" b="1" dirty="0">
                <a:solidFill>
                  <a:srgbClr val="0070C0"/>
                </a:solidFill>
                <a:latin typeface="Traditional Arabic" panose="02020603050405020304" pitchFamily="18" charset="-78"/>
                <a:cs typeface="0 Titr Bold" panose="00000700000000000000" pitchFamily="2" charset="-78"/>
              </a:rPr>
              <a:t>: زندگی و حیاتی جز </a:t>
            </a:r>
            <a:r>
              <a:rPr lang="fa-IR" sz="2000" b="1" dirty="0" smtClean="0">
                <a:solidFill>
                  <a:srgbClr val="0070C0"/>
                </a:solidFill>
                <a:latin typeface="Traditional Arabic" panose="02020603050405020304" pitchFamily="18" charset="-78"/>
                <a:cs typeface="0 Titr Bold" panose="00000700000000000000" pitchFamily="2" charset="-78"/>
              </a:rPr>
              <a:t>همین زندگی </a:t>
            </a:r>
            <a:r>
              <a:rPr lang="fa-IR" sz="2000" b="1" dirty="0">
                <a:solidFill>
                  <a:srgbClr val="0070C0"/>
                </a:solidFill>
                <a:latin typeface="Traditional Arabic" panose="02020603050405020304" pitchFamily="18" charset="-78"/>
                <a:cs typeface="0 Titr Bold" panose="00000700000000000000" pitchFamily="2" charset="-78"/>
              </a:rPr>
              <a:t>و حیات دنیایی ما </a:t>
            </a:r>
            <a:r>
              <a:rPr lang="fa-IR" sz="2000" b="1" dirty="0" smtClean="0">
                <a:solidFill>
                  <a:srgbClr val="0070C0"/>
                </a:solidFill>
                <a:latin typeface="Traditional Arabic" panose="02020603050405020304" pitchFamily="18" charset="-78"/>
                <a:cs typeface="0 Titr Bold" panose="00000700000000000000" pitchFamily="2" charset="-78"/>
              </a:rPr>
              <a:t>نیست. </a:t>
            </a:r>
          </a:p>
          <a:p>
            <a:pPr algn="r" rtl="1"/>
            <a:r>
              <a:rPr lang="fa-IR" sz="2000" b="1" dirty="0">
                <a:solidFill>
                  <a:srgbClr val="0070C0"/>
                </a:solidFill>
                <a:latin typeface="Traditional Arabic" panose="02020603050405020304" pitchFamily="18" charset="-78"/>
                <a:cs typeface="0 Titr Bold" panose="00000700000000000000" pitchFamily="2" charset="-78"/>
              </a:rPr>
              <a:t> </a:t>
            </a:r>
            <a:r>
              <a:rPr lang="fa-IR" sz="2000" b="1" dirty="0" smtClean="0">
                <a:solidFill>
                  <a:srgbClr val="0070C0"/>
                </a:solidFill>
                <a:latin typeface="Traditional Arabic" panose="02020603050405020304" pitchFamily="18" charset="-78"/>
                <a:cs typeface="0 Titr Bold" panose="00000700000000000000" pitchFamily="2" charset="-78"/>
              </a:rPr>
              <a:t>        </a:t>
            </a:r>
            <a:r>
              <a:rPr lang="fa-IR" sz="2000" b="1" dirty="0">
                <a:solidFill>
                  <a:srgbClr val="000000"/>
                </a:solidFill>
                <a:latin typeface="Traditional Arabic" panose="02020603050405020304" pitchFamily="18" charset="-78"/>
                <a:cs typeface="0 Titr Bold" panose="00000700000000000000" pitchFamily="2" charset="-78"/>
              </a:rPr>
              <a:t>نَموتُ </a:t>
            </a:r>
            <a:r>
              <a:rPr lang="fa-IR" sz="2000" b="1" dirty="0" smtClean="0">
                <a:solidFill>
                  <a:srgbClr val="000000"/>
                </a:solidFill>
                <a:latin typeface="Traditional Arabic" panose="02020603050405020304" pitchFamily="18" charset="-78"/>
                <a:cs typeface="0 Titr Bold" panose="00000700000000000000" pitchFamily="2" charset="-78"/>
              </a:rPr>
              <a:t>وَنَحیا                               </a:t>
            </a:r>
            <a:r>
              <a:rPr lang="fa-IR" sz="2000" b="1" dirty="0" smtClean="0">
                <a:solidFill>
                  <a:srgbClr val="0070C0"/>
                </a:solidFill>
                <a:latin typeface="Traditional Arabic" panose="02020603050405020304" pitchFamily="18" charset="-78"/>
                <a:cs typeface="0 Titr Bold" panose="00000700000000000000" pitchFamily="2" charset="-78"/>
              </a:rPr>
              <a:t>همواره (گروهی </a:t>
            </a:r>
            <a:r>
              <a:rPr lang="fa-IR" sz="2000" b="1" dirty="0">
                <a:solidFill>
                  <a:srgbClr val="0070C0"/>
                </a:solidFill>
                <a:latin typeface="Traditional Arabic" panose="02020603050405020304" pitchFamily="18" charset="-78"/>
                <a:cs typeface="0 Titr Bold" panose="00000700000000000000" pitchFamily="2" charset="-78"/>
              </a:rPr>
              <a:t>از </a:t>
            </a:r>
            <a:r>
              <a:rPr lang="fa-IR" sz="2000" b="1" dirty="0" smtClean="0">
                <a:solidFill>
                  <a:srgbClr val="0070C0"/>
                </a:solidFill>
                <a:latin typeface="Traditional Arabic" panose="02020603050405020304" pitchFamily="18" charset="-78"/>
                <a:cs typeface="0 Titr Bold" panose="00000700000000000000" pitchFamily="2" charset="-78"/>
              </a:rPr>
              <a:t>ما) </a:t>
            </a:r>
            <a:r>
              <a:rPr lang="fa-IR" sz="2000" b="1" dirty="0">
                <a:solidFill>
                  <a:srgbClr val="0070C0"/>
                </a:solidFill>
                <a:latin typeface="Traditional Arabic" panose="02020603050405020304" pitchFamily="18" charset="-78"/>
                <a:cs typeface="0 Titr Bold" panose="00000700000000000000" pitchFamily="2" charset="-78"/>
              </a:rPr>
              <a:t>می میریم و (</a:t>
            </a:r>
            <a:r>
              <a:rPr lang="fa-IR" sz="2000" b="1" dirty="0" smtClean="0">
                <a:solidFill>
                  <a:srgbClr val="0070C0"/>
                </a:solidFill>
                <a:latin typeface="Traditional Arabic" panose="02020603050405020304" pitchFamily="18" charset="-78"/>
                <a:cs typeface="0 Titr Bold" panose="00000700000000000000" pitchFamily="2" charset="-78"/>
              </a:rPr>
              <a:t>گروهی)زنده </a:t>
            </a:r>
            <a:r>
              <a:rPr lang="fa-IR" sz="2000" b="1" dirty="0">
                <a:solidFill>
                  <a:srgbClr val="0070C0"/>
                </a:solidFill>
                <a:latin typeface="Traditional Arabic" panose="02020603050405020304" pitchFamily="18" charset="-78"/>
                <a:cs typeface="0 Titr Bold" panose="00000700000000000000" pitchFamily="2" charset="-78"/>
              </a:rPr>
              <a:t>می </a:t>
            </a:r>
            <a:r>
              <a:rPr lang="fa-IR" sz="2000" b="1" dirty="0" smtClean="0">
                <a:solidFill>
                  <a:srgbClr val="0070C0"/>
                </a:solidFill>
                <a:latin typeface="Traditional Arabic" panose="02020603050405020304" pitchFamily="18" charset="-78"/>
                <a:cs typeface="0 Titr Bold" panose="00000700000000000000" pitchFamily="2" charset="-78"/>
              </a:rPr>
              <a:t>شویم.</a:t>
            </a:r>
            <a:endParaRPr lang="fa-IR" sz="2000" b="1" dirty="0">
              <a:solidFill>
                <a:srgbClr val="0070C0"/>
              </a:solidFill>
              <a:latin typeface="Traditional Arabic" panose="02020603050405020304" pitchFamily="18" charset="-78"/>
              <a:cs typeface="0 Titr Bold" panose="00000700000000000000" pitchFamily="2" charset="-78"/>
            </a:endParaRPr>
          </a:p>
          <a:p>
            <a:pPr algn="r" rtl="1"/>
            <a:r>
              <a:rPr lang="fa-IR" sz="2000" b="1" dirty="0" smtClean="0">
                <a:solidFill>
                  <a:srgbClr val="000000"/>
                </a:solidFill>
                <a:latin typeface="Traditional Arabic" panose="02020603050405020304" pitchFamily="18" charset="-78"/>
                <a:cs typeface="0 Titr Bold" panose="00000700000000000000" pitchFamily="2" charset="-78"/>
              </a:rPr>
              <a:t>   وَ </a:t>
            </a:r>
            <a:r>
              <a:rPr lang="fa-IR" sz="2000" b="1" dirty="0">
                <a:solidFill>
                  <a:srgbClr val="000000"/>
                </a:solidFill>
                <a:latin typeface="Traditional Arabic" panose="02020603050405020304" pitchFamily="18" charset="-78"/>
                <a:cs typeface="0 Titr Bold" panose="00000700000000000000" pitchFamily="2" charset="-78"/>
              </a:rPr>
              <a:t>ما یُهِلکُنا الَّ </a:t>
            </a:r>
            <a:r>
              <a:rPr lang="fa-IR" sz="2000" b="1" dirty="0" smtClean="0">
                <a:solidFill>
                  <a:srgbClr val="000000"/>
                </a:solidFill>
                <a:latin typeface="Traditional Arabic" panose="02020603050405020304" pitchFamily="18" charset="-78"/>
                <a:cs typeface="0 Titr Bold" panose="00000700000000000000" pitchFamily="2" charset="-78"/>
              </a:rPr>
              <a:t>الدَّهرُ                    </a:t>
            </a:r>
            <a:r>
              <a:rPr lang="fa-IR" sz="2000" b="1" dirty="0" smtClean="0">
                <a:solidFill>
                  <a:srgbClr val="0070C0"/>
                </a:solidFill>
                <a:latin typeface="Traditional Arabic" panose="02020603050405020304" pitchFamily="18" charset="-78"/>
                <a:cs typeface="0 Titr Bold" panose="00000700000000000000" pitchFamily="2" charset="-78"/>
              </a:rPr>
              <a:t>و </a:t>
            </a:r>
            <a:r>
              <a:rPr lang="fa-IR" sz="2000" b="1" dirty="0">
                <a:solidFill>
                  <a:srgbClr val="0070C0"/>
                </a:solidFill>
                <a:latin typeface="Traditional Arabic" panose="02020603050405020304" pitchFamily="18" charset="-78"/>
                <a:cs typeface="0 Titr Bold" panose="00000700000000000000" pitchFamily="2" charset="-78"/>
              </a:rPr>
              <a:t>ما را فقط گذشت روزگار نابود می کند.</a:t>
            </a:r>
          </a:p>
          <a:p>
            <a:pPr algn="r" rtl="1"/>
            <a:r>
              <a:rPr lang="fa-IR" sz="2000" b="1" dirty="0" smtClean="0">
                <a:solidFill>
                  <a:srgbClr val="000000"/>
                </a:solidFill>
                <a:latin typeface="Traditional Arabic" panose="02020603050405020304" pitchFamily="18" charset="-78"/>
                <a:cs typeface="0 Titr Bold" panose="00000700000000000000" pitchFamily="2" charset="-78"/>
              </a:rPr>
              <a:t>  وَ </a:t>
            </a:r>
            <a:r>
              <a:rPr lang="fa-IR" sz="2000" b="1" dirty="0">
                <a:solidFill>
                  <a:srgbClr val="000000"/>
                </a:solidFill>
                <a:latin typeface="Traditional Arabic" panose="02020603050405020304" pitchFamily="18" charset="-78"/>
                <a:cs typeface="0 Titr Bold" panose="00000700000000000000" pitchFamily="2" charset="-78"/>
              </a:rPr>
              <a:t>ما لَهُم بِذٰلِكَ مِن </a:t>
            </a:r>
            <a:r>
              <a:rPr lang="fa-IR" sz="2000" b="1" dirty="0" smtClean="0">
                <a:solidFill>
                  <a:srgbClr val="000000"/>
                </a:solidFill>
                <a:latin typeface="Traditional Arabic" panose="02020603050405020304" pitchFamily="18" charset="-78"/>
                <a:cs typeface="0 Titr Bold" panose="00000700000000000000" pitchFamily="2" charset="-78"/>
              </a:rPr>
              <a:t>عِلمٍ                 </a:t>
            </a:r>
            <a:r>
              <a:rPr lang="fa-IR" sz="2000" b="1" dirty="0" smtClean="0">
                <a:solidFill>
                  <a:srgbClr val="0070C0"/>
                </a:solidFill>
                <a:latin typeface="Traditional Arabic" panose="02020603050405020304" pitchFamily="18" charset="-78"/>
                <a:cs typeface="0 Titr Bold" panose="00000700000000000000" pitchFamily="2" charset="-78"/>
              </a:rPr>
              <a:t>البته </a:t>
            </a:r>
            <a:r>
              <a:rPr lang="fa-IR" sz="2000" b="1" dirty="0">
                <a:solidFill>
                  <a:srgbClr val="0070C0"/>
                </a:solidFill>
                <a:latin typeface="Traditional Arabic" panose="02020603050405020304" pitchFamily="18" charset="-78"/>
                <a:cs typeface="0 Titr Bold" panose="00000700000000000000" pitchFamily="2" charset="-78"/>
              </a:rPr>
              <a:t>این سخن را از روی علم نمی گویند بلکه</a:t>
            </a:r>
          </a:p>
          <a:p>
            <a:pPr algn="r" rtl="1"/>
            <a:r>
              <a:rPr lang="fa-IR" sz="2000" b="1" dirty="0" smtClean="0">
                <a:solidFill>
                  <a:srgbClr val="000000"/>
                </a:solidFill>
                <a:latin typeface="Traditional Arabic" panose="02020603050405020304" pitchFamily="18" charset="-78"/>
                <a:cs typeface="0 Titr Bold" panose="00000700000000000000" pitchFamily="2" charset="-78"/>
              </a:rPr>
              <a:t>      اِن </a:t>
            </a:r>
            <a:r>
              <a:rPr lang="fa-IR" sz="2000" b="1" dirty="0">
                <a:solidFill>
                  <a:srgbClr val="000000"/>
                </a:solidFill>
                <a:latin typeface="Traditional Arabic" panose="02020603050405020304" pitchFamily="18" charset="-78"/>
                <a:cs typeface="0 Titr Bold" panose="00000700000000000000" pitchFamily="2" charset="-78"/>
              </a:rPr>
              <a:t>همُ اِلّ </a:t>
            </a:r>
            <a:r>
              <a:rPr lang="fa-IR" sz="2000" b="1" dirty="0" smtClean="0">
                <a:solidFill>
                  <a:srgbClr val="000000"/>
                </a:solidFill>
                <a:latin typeface="Traditional Arabic" panose="02020603050405020304" pitchFamily="18" charset="-78"/>
                <a:cs typeface="0 Titr Bold" panose="00000700000000000000" pitchFamily="2" charset="-78"/>
              </a:rPr>
              <a:t>یَظُنوّن                                </a:t>
            </a:r>
            <a:r>
              <a:rPr lang="fa-IR" sz="2000" b="1" dirty="0" smtClean="0">
                <a:solidFill>
                  <a:srgbClr val="0070C0"/>
                </a:solidFill>
                <a:latin typeface="Traditional Arabic" panose="02020603050405020304" pitchFamily="18" charset="-78"/>
                <a:cs typeface="0 Titr Bold" panose="00000700000000000000" pitchFamily="2" charset="-78"/>
              </a:rPr>
              <a:t>فقط </a:t>
            </a:r>
            <a:r>
              <a:rPr lang="fa-IR" sz="2000" b="1" dirty="0">
                <a:solidFill>
                  <a:srgbClr val="0070C0"/>
                </a:solidFill>
                <a:latin typeface="Traditional Arabic" panose="02020603050405020304" pitchFamily="18" charset="-78"/>
                <a:cs typeface="0 Titr Bold" panose="00000700000000000000" pitchFamily="2" charset="-78"/>
              </a:rPr>
              <a:t>ظن و خیال آنان است.</a:t>
            </a:r>
            <a:endParaRPr lang="en-US" sz="2000" b="1" dirty="0">
              <a:solidFill>
                <a:srgbClr val="0070C0"/>
              </a:solidFill>
              <a:latin typeface="Traditional Arabic" panose="02020603050405020304" pitchFamily="18" charset="-78"/>
              <a:cs typeface="0 Titr Bold" panose="00000700000000000000" pitchFamily="2" charset="-78"/>
            </a:endParaRPr>
          </a:p>
          <a:p>
            <a:pPr algn="r" rtl="1"/>
            <a:endParaRPr lang="fa-IR" sz="2800" b="1" dirty="0">
              <a:solidFill>
                <a:srgbClr val="000000"/>
              </a:solidFill>
              <a:latin typeface="Traditional Arabic" panose="02020603050405020304" pitchFamily="18" charset="-78"/>
              <a:cs typeface="Traditional Arabic" panose="02020603050405020304" pitchFamily="18" charset="-78"/>
            </a:endParaRPr>
          </a:p>
          <a:p>
            <a:pPr algn="r" rtl="1"/>
            <a:r>
              <a:rPr lang="fa-IR" sz="2800" b="1" dirty="0" smtClean="0">
                <a:solidFill>
                  <a:srgbClr val="000000"/>
                </a:solidFill>
                <a:latin typeface="Traditional Arabic" panose="02020603050405020304" pitchFamily="18" charset="-78"/>
                <a:cs typeface="Traditional Arabic" panose="02020603050405020304" pitchFamily="18" charset="-78"/>
              </a:rPr>
              <a:t>                                                                                        جاثیه</a:t>
            </a:r>
            <a:r>
              <a:rPr lang="fa-IR" sz="2800" b="1" dirty="0">
                <a:solidFill>
                  <a:srgbClr val="000000"/>
                </a:solidFill>
                <a:latin typeface="Traditional Arabic" panose="02020603050405020304" pitchFamily="18" charset="-78"/>
                <a:cs typeface="Traditional Arabic" panose="02020603050405020304" pitchFamily="18" charset="-78"/>
              </a:rPr>
              <a:t>، 24</a:t>
            </a:r>
          </a:p>
          <a:p>
            <a:pPr algn="r" rtl="1"/>
            <a:endParaRPr lang="fa-IR" sz="2800" b="1" dirty="0">
              <a:solidFill>
                <a:srgbClr val="000000"/>
              </a:solidFill>
              <a:latin typeface="Traditional Arabic" panose="02020603050405020304" pitchFamily="18" charset="-78"/>
              <a:cs typeface="Traditional Arabic" panose="02020603050405020304" pitchFamily="18" charset="-78"/>
            </a:endParaRPr>
          </a:p>
          <a:p>
            <a:pPr algn="r" rtl="1"/>
            <a:endParaRPr lang="fa-IR" sz="2800" b="1" dirty="0">
              <a:solidFill>
                <a:srgbClr val="000000"/>
              </a:solidFill>
              <a:latin typeface="Traditional Arabic" panose="02020603050405020304" pitchFamily="18" charset="-78"/>
              <a:cs typeface="Traditional Arabic" panose="02020603050405020304" pitchFamily="18" charset="-78"/>
            </a:endParaRPr>
          </a:p>
          <a:p>
            <a:pPr algn="r" rtl="1"/>
            <a:endParaRPr lang="fa-IR" sz="2800" b="1" dirty="0" smtClean="0">
              <a:solidFill>
                <a:srgbClr val="000000"/>
              </a:solidFill>
              <a:latin typeface="Traditional Arabic" panose="02020603050405020304" pitchFamily="18" charset="-78"/>
              <a:cs typeface="Traditional Arabic" panose="02020603050405020304" pitchFamily="18" charset="-78"/>
            </a:endParaRPr>
          </a:p>
          <a:p>
            <a:pPr lvl="0" algn="r" rtl="1"/>
            <a:r>
              <a:rPr lang="fa-IR" sz="2800" b="1" dirty="0" smtClean="0">
                <a:solidFill>
                  <a:srgbClr val="0070C0"/>
                </a:solidFill>
                <a:latin typeface="Traditional Arabic" panose="02020603050405020304" pitchFamily="18" charset="-78"/>
                <a:cs typeface="Traditional Arabic" panose="02020603050405020304" pitchFamily="18" charset="-78"/>
              </a:rPr>
              <a:t>                   </a:t>
            </a:r>
          </a:p>
        </p:txBody>
      </p:sp>
    </p:spTree>
    <p:extLst>
      <p:ext uri="{BB962C8B-B14F-4D97-AF65-F5344CB8AC3E}">
        <p14:creationId xmlns:p14="http://schemas.microsoft.com/office/powerpoint/2010/main" val="32313505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pattFill prst="lgGrid">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98172" y="-222395"/>
            <a:ext cx="9679578" cy="1171453"/>
          </a:xfrm>
        </p:spPr>
        <p:txBody>
          <a:bodyPr>
            <a:noAutofit/>
          </a:bodyPr>
          <a:lstStyle/>
          <a:p>
            <a:r>
              <a:rPr lang="fa-IR" sz="4400" b="1" dirty="0" smtClean="0">
                <a:solidFill>
                  <a:schemeClr val="tx1"/>
                </a:solidFill>
                <a:latin typeface="Arabic Typesetting" panose="03020402040406030203" pitchFamily="66" charset="-78"/>
                <a:cs typeface="0 Titr Bold" panose="00000700000000000000" pitchFamily="2" charset="-78"/>
              </a:rPr>
              <a:t>پیامد های انکار معاد</a:t>
            </a:r>
            <a:endParaRPr lang="en-US" sz="4400" b="1" dirty="0">
              <a:solidFill>
                <a:schemeClr val="tx1"/>
              </a:solidFill>
              <a:latin typeface="Arabic Typesetting" panose="03020402040406030203" pitchFamily="66" charset="-78"/>
              <a:cs typeface="0 Titr Bold" panose="00000700000000000000" pitchFamily="2" charset="-78"/>
            </a:endParaRPr>
          </a:p>
        </p:txBody>
      </p:sp>
      <p:sp>
        <p:nvSpPr>
          <p:cNvPr id="3" name="Text Placeholder 2"/>
          <p:cNvSpPr>
            <a:spLocks noGrp="1"/>
          </p:cNvSpPr>
          <p:nvPr>
            <p:ph type="body" idx="1"/>
          </p:nvPr>
        </p:nvSpPr>
        <p:spPr>
          <a:xfrm>
            <a:off x="548640" y="1651187"/>
            <a:ext cx="11325497" cy="5189220"/>
          </a:xfrm>
        </p:spPr>
        <p:txBody>
          <a:bodyPr>
            <a:noAutofit/>
          </a:bodyPr>
          <a:lstStyle/>
          <a:p>
            <a:pPr algn="r" rtl="1"/>
            <a:r>
              <a:rPr lang="fa-IR" b="1" dirty="0">
                <a:solidFill>
                  <a:schemeClr val="accent4">
                    <a:lumMod val="50000"/>
                  </a:schemeClr>
                </a:solidFill>
                <a:latin typeface="Arial" panose="020B0604020202020204" pitchFamily="34" charset="0"/>
                <a:cs typeface="2  Badr" panose="00000700000000000000" pitchFamily="2" charset="-78"/>
              </a:rPr>
              <a:t>از پیامدهای مهم این نگرش برای انسانی که گرایش به جاودانگی </a:t>
            </a:r>
            <a:r>
              <a:rPr lang="fa-IR" b="1" dirty="0" smtClean="0">
                <a:solidFill>
                  <a:schemeClr val="accent4">
                    <a:lumMod val="50000"/>
                  </a:schemeClr>
                </a:solidFill>
                <a:latin typeface="Arial" panose="020B0604020202020204" pitchFamily="34" charset="0"/>
                <a:cs typeface="2  Badr" panose="00000700000000000000" pitchFamily="2" charset="-78"/>
              </a:rPr>
              <a:t>دارد،این </a:t>
            </a:r>
            <a:r>
              <a:rPr lang="fa-IR" b="1" dirty="0">
                <a:solidFill>
                  <a:schemeClr val="accent4">
                    <a:lumMod val="50000"/>
                  </a:schemeClr>
                </a:solidFill>
                <a:latin typeface="Arial" panose="020B0604020202020204" pitchFamily="34" charset="0"/>
                <a:cs typeface="2  Badr" panose="00000700000000000000" pitchFamily="2" charset="-78"/>
              </a:rPr>
              <a:t>است که </a:t>
            </a:r>
            <a:r>
              <a:rPr lang="fa-IR" b="1" dirty="0" smtClean="0">
                <a:solidFill>
                  <a:srgbClr val="FF0000"/>
                </a:solidFill>
                <a:latin typeface="Arial" panose="020B0604020202020204" pitchFamily="34" charset="0"/>
                <a:cs typeface="2  Badr" panose="00000700000000000000" pitchFamily="2" charset="-78"/>
              </a:rPr>
              <a:t>همین </a:t>
            </a:r>
            <a:r>
              <a:rPr lang="fa-IR" b="1" dirty="0">
                <a:solidFill>
                  <a:srgbClr val="FF0000"/>
                </a:solidFill>
                <a:latin typeface="Arial" panose="020B0604020202020204" pitchFamily="34" charset="0"/>
                <a:cs typeface="2  Badr" panose="00000700000000000000" pitchFamily="2" charset="-78"/>
              </a:rPr>
              <a:t>زندگی چندروزه نیز برایش </a:t>
            </a:r>
            <a:r>
              <a:rPr lang="fa-IR" b="1" dirty="0" smtClean="0">
                <a:solidFill>
                  <a:srgbClr val="FF0000"/>
                </a:solidFill>
                <a:latin typeface="Arial" panose="020B0604020202020204" pitchFamily="34" charset="0"/>
                <a:cs typeface="2  Badr" panose="00000700000000000000" pitchFamily="2" charset="-78"/>
              </a:rPr>
              <a:t>بی ارزش می شود</a:t>
            </a:r>
            <a:r>
              <a:rPr lang="fa-IR" b="1" dirty="0">
                <a:solidFill>
                  <a:schemeClr val="accent4">
                    <a:lumMod val="50000"/>
                  </a:schemeClr>
                </a:solidFill>
                <a:latin typeface="Arial" panose="020B0604020202020204" pitchFamily="34" charset="0"/>
                <a:cs typeface="2  Badr" panose="00000700000000000000" pitchFamily="2" charset="-78"/>
              </a:rPr>
              <a:t>؛ در نتیجه به یأس و </a:t>
            </a:r>
            <a:r>
              <a:rPr lang="fa-IR" b="1" dirty="0" smtClean="0">
                <a:solidFill>
                  <a:schemeClr val="accent4">
                    <a:lumMod val="50000"/>
                  </a:schemeClr>
                </a:solidFill>
                <a:latin typeface="Arial" panose="020B0604020202020204" pitchFamily="34" charset="0"/>
                <a:cs typeface="2  Badr" panose="00000700000000000000" pitchFamily="2" charset="-78"/>
              </a:rPr>
              <a:t>نا امـیدی  دچـارمی شـود </a:t>
            </a:r>
            <a:r>
              <a:rPr lang="fa-IR" b="1" dirty="0">
                <a:solidFill>
                  <a:schemeClr val="accent4">
                    <a:lumMod val="50000"/>
                  </a:schemeClr>
                </a:solidFill>
                <a:latin typeface="Arial" panose="020B0604020202020204" pitchFamily="34" charset="0"/>
                <a:cs typeface="2  Badr" panose="00000700000000000000" pitchFamily="2" charset="-78"/>
              </a:rPr>
              <a:t>و </a:t>
            </a:r>
            <a:r>
              <a:rPr lang="fa-IR" b="1" dirty="0" smtClean="0">
                <a:solidFill>
                  <a:srgbClr val="FF0000"/>
                </a:solidFill>
                <a:latin typeface="Arial" panose="020B0604020202020204" pitchFamily="34" charset="0"/>
                <a:cs typeface="2  Badr" panose="00000700000000000000" pitchFamily="2" charset="-78"/>
              </a:rPr>
              <a:t>شادابـی </a:t>
            </a:r>
            <a:r>
              <a:rPr lang="fa-IR" b="1" dirty="0">
                <a:solidFill>
                  <a:srgbClr val="FF0000"/>
                </a:solidFill>
                <a:latin typeface="Arial" panose="020B0604020202020204" pitchFamily="34" charset="0"/>
                <a:cs typeface="2  Badr" panose="00000700000000000000" pitchFamily="2" charset="-78"/>
              </a:rPr>
              <a:t>و </a:t>
            </a:r>
            <a:r>
              <a:rPr lang="fa-IR" b="1" dirty="0" smtClean="0">
                <a:solidFill>
                  <a:srgbClr val="FF0000"/>
                </a:solidFill>
                <a:latin typeface="Arial" panose="020B0604020202020204" pitchFamily="34" charset="0"/>
                <a:cs typeface="2  Badr" panose="00000700000000000000" pitchFamily="2" charset="-78"/>
              </a:rPr>
              <a:t>نشـاط زنـدگی </a:t>
            </a:r>
            <a:r>
              <a:rPr lang="fa-IR" b="1" dirty="0">
                <a:solidFill>
                  <a:srgbClr val="FF0000"/>
                </a:solidFill>
                <a:latin typeface="Arial" panose="020B0604020202020204" pitchFamily="34" charset="0"/>
                <a:cs typeface="2  Badr" panose="00000700000000000000" pitchFamily="2" charset="-78"/>
              </a:rPr>
              <a:t>را از </a:t>
            </a:r>
            <a:r>
              <a:rPr lang="fa-IR" b="1" dirty="0" smtClean="0">
                <a:solidFill>
                  <a:srgbClr val="FF0000"/>
                </a:solidFill>
                <a:latin typeface="Arial" panose="020B0604020202020204" pitchFamily="34" charset="0"/>
                <a:cs typeface="2  Badr" panose="00000700000000000000" pitchFamily="2" charset="-78"/>
              </a:rPr>
              <a:t>دسـت </a:t>
            </a:r>
            <a:r>
              <a:rPr lang="fa-IR" b="1" dirty="0">
                <a:solidFill>
                  <a:srgbClr val="FF0000"/>
                </a:solidFill>
                <a:latin typeface="Arial" panose="020B0604020202020204" pitchFamily="34" charset="0"/>
                <a:cs typeface="2  Badr" panose="00000700000000000000" pitchFamily="2" charset="-78"/>
              </a:rPr>
              <a:t>می </a:t>
            </a:r>
            <a:r>
              <a:rPr lang="fa-IR" b="1" dirty="0" smtClean="0">
                <a:solidFill>
                  <a:srgbClr val="FF0000"/>
                </a:solidFill>
                <a:latin typeface="Arial" panose="020B0604020202020204" pitchFamily="34" charset="0"/>
                <a:cs typeface="2  Badr" panose="00000700000000000000" pitchFamily="2" charset="-78"/>
              </a:rPr>
              <a:t>دهـد</a:t>
            </a:r>
            <a:r>
              <a:rPr lang="fa-IR" b="1" dirty="0">
                <a:solidFill>
                  <a:schemeClr val="accent4">
                    <a:lumMod val="50000"/>
                  </a:schemeClr>
                </a:solidFill>
                <a:latin typeface="Arial" panose="020B0604020202020204" pitchFamily="34" charset="0"/>
                <a:cs typeface="2  Badr" panose="00000700000000000000" pitchFamily="2" charset="-78"/>
              </a:rPr>
              <a:t>؛ از </a:t>
            </a:r>
            <a:r>
              <a:rPr lang="fa-IR" b="1" dirty="0" smtClean="0">
                <a:solidFill>
                  <a:schemeClr val="accent4">
                    <a:lumMod val="50000"/>
                  </a:schemeClr>
                </a:solidFill>
                <a:latin typeface="Arial" panose="020B0604020202020204" pitchFamily="34" charset="0"/>
                <a:cs typeface="2  Badr" panose="00000700000000000000" pitchFamily="2" charset="-78"/>
              </a:rPr>
              <a:t>دیـگران </a:t>
            </a:r>
            <a:r>
              <a:rPr lang="fa-IR" b="1" dirty="0">
                <a:solidFill>
                  <a:schemeClr val="accent4">
                    <a:lumMod val="50000"/>
                  </a:schemeClr>
                </a:solidFill>
                <a:latin typeface="Arial" panose="020B0604020202020204" pitchFamily="34" charset="0"/>
                <a:cs typeface="2  Badr" panose="00000700000000000000" pitchFamily="2" charset="-78"/>
              </a:rPr>
              <a:t>کناره </a:t>
            </a:r>
            <a:r>
              <a:rPr lang="fa-IR" b="1" dirty="0" smtClean="0">
                <a:solidFill>
                  <a:schemeClr val="accent4">
                    <a:lumMod val="50000"/>
                  </a:schemeClr>
                </a:solidFill>
                <a:latin typeface="Arial" panose="020B0604020202020204" pitchFamily="34" charset="0"/>
                <a:cs typeface="2  Badr" panose="00000700000000000000" pitchFamily="2" charset="-78"/>
              </a:rPr>
              <a:t>می گیرد </a:t>
            </a:r>
            <a:r>
              <a:rPr lang="fa-IR" b="1" dirty="0">
                <a:solidFill>
                  <a:schemeClr val="accent4">
                    <a:lumMod val="50000"/>
                  </a:schemeClr>
                </a:solidFill>
                <a:latin typeface="Arial" panose="020B0604020202020204" pitchFamily="34" charset="0"/>
                <a:cs typeface="2  Badr" panose="00000700000000000000" pitchFamily="2" charset="-78"/>
              </a:rPr>
              <a:t>و به انواع بیماری </a:t>
            </a:r>
            <a:r>
              <a:rPr lang="fa-IR" b="1" dirty="0" smtClean="0">
                <a:solidFill>
                  <a:schemeClr val="accent4">
                    <a:lumMod val="50000"/>
                  </a:schemeClr>
                </a:solidFill>
                <a:latin typeface="Arial" panose="020B0604020202020204" pitchFamily="34" charset="0"/>
                <a:cs typeface="2  Badr" panose="00000700000000000000" pitchFamily="2" charset="-78"/>
              </a:rPr>
              <a:t>های روحی </a:t>
            </a:r>
            <a:r>
              <a:rPr lang="fa-IR" b="1" dirty="0">
                <a:solidFill>
                  <a:schemeClr val="accent4">
                    <a:lumMod val="50000"/>
                  </a:schemeClr>
                </a:solidFill>
                <a:latin typeface="Arial" panose="020B0604020202020204" pitchFamily="34" charset="0"/>
                <a:cs typeface="2  Badr" panose="00000700000000000000" pitchFamily="2" charset="-78"/>
              </a:rPr>
              <a:t>دچار </a:t>
            </a:r>
            <a:r>
              <a:rPr lang="fa-IR" b="1" dirty="0" smtClean="0">
                <a:solidFill>
                  <a:schemeClr val="accent4">
                    <a:lumMod val="50000"/>
                  </a:schemeClr>
                </a:solidFill>
                <a:latin typeface="Arial" panose="020B0604020202020204" pitchFamily="34" charset="0"/>
                <a:cs typeface="2  Badr" panose="00000700000000000000" pitchFamily="2" charset="-78"/>
              </a:rPr>
              <a:t>می شود</a:t>
            </a:r>
            <a:r>
              <a:rPr lang="fa-IR" b="1" dirty="0">
                <a:solidFill>
                  <a:schemeClr val="accent4">
                    <a:lumMod val="50000"/>
                  </a:schemeClr>
                </a:solidFill>
                <a:latin typeface="Arial" panose="020B0604020202020204" pitchFamily="34" charset="0"/>
                <a:cs typeface="2  Badr" panose="00000700000000000000" pitchFamily="2" charset="-78"/>
              </a:rPr>
              <a:t>. گاهی نیز برای تسکین </a:t>
            </a:r>
            <a:r>
              <a:rPr lang="fa-IR" b="1" dirty="0" smtClean="0">
                <a:solidFill>
                  <a:schemeClr val="accent4">
                    <a:lumMod val="50000"/>
                  </a:schemeClr>
                </a:solidFill>
                <a:latin typeface="Arial" panose="020B0604020202020204" pitchFamily="34" charset="0"/>
                <a:cs typeface="2  Badr" panose="00000700000000000000" pitchFamily="2" charset="-78"/>
              </a:rPr>
              <a:t>خود </a:t>
            </a:r>
            <a:r>
              <a:rPr lang="fa-IR" b="1" dirty="0">
                <a:solidFill>
                  <a:schemeClr val="accent4">
                    <a:lumMod val="50000"/>
                  </a:schemeClr>
                </a:solidFill>
                <a:latin typeface="Arial" panose="020B0604020202020204" pitchFamily="34" charset="0"/>
                <a:cs typeface="2  Badr" panose="00000700000000000000" pitchFamily="2" charset="-78"/>
              </a:rPr>
              <a:t>و فرار از </a:t>
            </a:r>
            <a:r>
              <a:rPr lang="fa-IR" b="1" dirty="0" smtClean="0">
                <a:solidFill>
                  <a:schemeClr val="accent4">
                    <a:lumMod val="50000"/>
                  </a:schemeClr>
                </a:solidFill>
                <a:latin typeface="Arial" panose="020B0604020202020204" pitchFamily="34" charset="0"/>
                <a:cs typeface="2  Badr" panose="00000700000000000000" pitchFamily="2" charset="-78"/>
              </a:rPr>
              <a:t>ناراحـتی</a:t>
            </a:r>
            <a:r>
              <a:rPr lang="fa-IR" b="1" dirty="0">
                <a:solidFill>
                  <a:schemeClr val="accent4">
                    <a:lumMod val="50000"/>
                  </a:schemeClr>
                </a:solidFill>
                <a:latin typeface="Arial" panose="020B0604020202020204" pitchFamily="34" charset="0"/>
                <a:cs typeface="2  Badr" panose="00000700000000000000" pitchFamily="2" charset="-78"/>
              </a:rPr>
              <a:t>، در </a:t>
            </a:r>
            <a:r>
              <a:rPr lang="fa-IR" b="1" dirty="0" smtClean="0">
                <a:solidFill>
                  <a:schemeClr val="accent4">
                    <a:lumMod val="50000"/>
                  </a:schemeClr>
                </a:solidFill>
                <a:latin typeface="Arial" panose="020B0604020202020204" pitchFamily="34" charset="0"/>
                <a:cs typeface="2  Badr" panose="00000700000000000000" pitchFamily="2" charset="-78"/>
              </a:rPr>
              <a:t>راه هایـی قـدم می گـذارد </a:t>
            </a:r>
            <a:r>
              <a:rPr lang="fa-IR" b="1" dirty="0">
                <a:solidFill>
                  <a:schemeClr val="accent4">
                    <a:lumMod val="50000"/>
                  </a:schemeClr>
                </a:solidFill>
                <a:latin typeface="Arial" panose="020B0604020202020204" pitchFamily="34" charset="0"/>
                <a:cs typeface="2  Badr" panose="00000700000000000000" pitchFamily="2" charset="-78"/>
              </a:rPr>
              <a:t>که </a:t>
            </a:r>
            <a:r>
              <a:rPr lang="fa-IR" b="1" dirty="0" smtClean="0">
                <a:solidFill>
                  <a:schemeClr val="accent4">
                    <a:lumMod val="50000"/>
                  </a:schemeClr>
                </a:solidFill>
                <a:latin typeface="Arial" panose="020B0604020202020204" pitchFamily="34" charset="0"/>
                <a:cs typeface="2  Badr" panose="00000700000000000000" pitchFamily="2" charset="-78"/>
              </a:rPr>
              <a:t>روزبه </a:t>
            </a:r>
            <a:r>
              <a:rPr lang="fa-IR" b="1" dirty="0">
                <a:solidFill>
                  <a:schemeClr val="accent4">
                    <a:lumMod val="50000"/>
                  </a:schemeClr>
                </a:solidFill>
                <a:latin typeface="Arial" panose="020B0604020202020204" pitchFamily="34" charset="0"/>
                <a:cs typeface="2  Badr" panose="00000700000000000000" pitchFamily="2" charset="-78"/>
              </a:rPr>
              <a:t>روز بر </a:t>
            </a:r>
            <a:r>
              <a:rPr lang="fa-IR" b="1" dirty="0" smtClean="0">
                <a:solidFill>
                  <a:schemeClr val="accent4">
                    <a:lumMod val="50000"/>
                  </a:schemeClr>
                </a:solidFill>
                <a:latin typeface="Arial" panose="020B0604020202020204" pitchFamily="34" charset="0"/>
                <a:cs typeface="2  Badr" panose="00000700000000000000" pitchFamily="2" charset="-78"/>
              </a:rPr>
              <a:t>سـرگردانی </a:t>
            </a:r>
            <a:r>
              <a:rPr lang="fa-IR" b="1" dirty="0">
                <a:solidFill>
                  <a:schemeClr val="accent4">
                    <a:lumMod val="50000"/>
                  </a:schemeClr>
                </a:solidFill>
                <a:latin typeface="Arial" panose="020B0604020202020204" pitchFamily="34" charset="0"/>
                <a:cs typeface="2  Badr" panose="00000700000000000000" pitchFamily="2" charset="-78"/>
              </a:rPr>
              <a:t>و </a:t>
            </a:r>
            <a:r>
              <a:rPr lang="fa-IR" b="1" dirty="0" smtClean="0">
                <a:solidFill>
                  <a:schemeClr val="accent4">
                    <a:lumMod val="50000"/>
                  </a:schemeClr>
                </a:solidFill>
                <a:latin typeface="Arial" panose="020B0604020202020204" pitchFamily="34" charset="0"/>
                <a:cs typeface="2  Badr" panose="00000700000000000000" pitchFamily="2" charset="-78"/>
              </a:rPr>
              <a:t>یأس </a:t>
            </a:r>
            <a:r>
              <a:rPr lang="fa-IR" b="1" dirty="0">
                <a:solidFill>
                  <a:schemeClr val="accent4">
                    <a:lumMod val="50000"/>
                  </a:schemeClr>
                </a:solidFill>
                <a:latin typeface="Arial" panose="020B0604020202020204" pitchFamily="34" charset="0"/>
                <a:cs typeface="2  Badr" panose="00000700000000000000" pitchFamily="2" charset="-78"/>
              </a:rPr>
              <a:t>او می </a:t>
            </a:r>
            <a:r>
              <a:rPr lang="fa-IR" b="1" dirty="0" smtClean="0">
                <a:solidFill>
                  <a:schemeClr val="accent4">
                    <a:lumMod val="50000"/>
                  </a:schemeClr>
                </a:solidFill>
                <a:latin typeface="Arial" panose="020B0604020202020204" pitchFamily="34" charset="0"/>
                <a:cs typeface="2  Badr" panose="00000700000000000000" pitchFamily="2" charset="-78"/>
              </a:rPr>
              <a:t>افزاید.</a:t>
            </a:r>
          </a:p>
          <a:p>
            <a:pPr algn="r" rtl="1"/>
            <a:r>
              <a:rPr lang="fa-IR" b="1" dirty="0" smtClean="0">
                <a:solidFill>
                  <a:srgbClr val="FF0000"/>
                </a:solidFill>
                <a:latin typeface="Arial" panose="020B0604020202020204" pitchFamily="34" charset="0"/>
                <a:cs typeface="2  Badr" panose="00000700000000000000" pitchFamily="2" charset="-78"/>
              </a:rPr>
              <a:t>گروهی </a:t>
            </a:r>
            <a:r>
              <a:rPr lang="fa-IR" b="1" dirty="0">
                <a:solidFill>
                  <a:srgbClr val="FF0000"/>
                </a:solidFill>
                <a:latin typeface="Arial" panose="020B0604020202020204" pitchFamily="34" charset="0"/>
                <a:cs typeface="2  Badr" panose="00000700000000000000" pitchFamily="2" charset="-78"/>
              </a:rPr>
              <a:t>نیز </a:t>
            </a:r>
            <a:r>
              <a:rPr lang="fa-IR" b="1" dirty="0" smtClean="0">
                <a:solidFill>
                  <a:srgbClr val="FF0000"/>
                </a:solidFill>
                <a:latin typeface="Arial" panose="020B0604020202020204" pitchFamily="34" charset="0"/>
                <a:cs typeface="2  Badr" panose="00000700000000000000" pitchFamily="2" charset="-78"/>
              </a:rPr>
              <a:t>می کوشند </a:t>
            </a:r>
            <a:r>
              <a:rPr lang="fa-IR" b="1" dirty="0">
                <a:solidFill>
                  <a:srgbClr val="FF0000"/>
                </a:solidFill>
                <a:latin typeface="Arial" panose="020B0604020202020204" pitchFamily="34" charset="0"/>
                <a:cs typeface="2  Badr" panose="00000700000000000000" pitchFamily="2" charset="-78"/>
              </a:rPr>
              <a:t>که راه فراموش کردن و غفلت از مرگ </a:t>
            </a:r>
            <a:r>
              <a:rPr lang="fa-IR" b="1" dirty="0" smtClean="0">
                <a:solidFill>
                  <a:srgbClr val="FF0000"/>
                </a:solidFill>
                <a:latin typeface="Arial" panose="020B0604020202020204" pitchFamily="34" charset="0"/>
                <a:cs typeface="2  Badr" panose="00000700000000000000" pitchFamily="2" charset="-78"/>
              </a:rPr>
              <a:t>را </a:t>
            </a:r>
            <a:r>
              <a:rPr lang="fa-IR" b="1" dirty="0">
                <a:solidFill>
                  <a:srgbClr val="FF0000"/>
                </a:solidFill>
                <a:latin typeface="Arial" panose="020B0604020202020204" pitchFamily="34" charset="0"/>
                <a:cs typeface="2  Badr" panose="00000700000000000000" pitchFamily="2" charset="-78"/>
              </a:rPr>
              <a:t>پیش </a:t>
            </a:r>
            <a:r>
              <a:rPr lang="fa-IR" b="1" dirty="0" smtClean="0">
                <a:solidFill>
                  <a:srgbClr val="FF0000"/>
                </a:solidFill>
                <a:latin typeface="Arial" panose="020B0604020202020204" pitchFamily="34" charset="0"/>
                <a:cs typeface="2  Badr" panose="00000700000000000000" pitchFamily="2" charset="-78"/>
              </a:rPr>
              <a:t>بگیرند </a:t>
            </a:r>
            <a:r>
              <a:rPr lang="fa-IR" b="1" dirty="0" smtClean="0">
                <a:solidFill>
                  <a:schemeClr val="accent4">
                    <a:lumMod val="50000"/>
                  </a:schemeClr>
                </a:solidFill>
                <a:latin typeface="Arial" panose="020B0604020202020204" pitchFamily="34" charset="0"/>
                <a:cs typeface="2  Badr" panose="00000700000000000000" pitchFamily="2" charset="-78"/>
              </a:rPr>
              <a:t>وخود </a:t>
            </a:r>
            <a:r>
              <a:rPr lang="fa-IR" b="1" dirty="0">
                <a:solidFill>
                  <a:schemeClr val="accent4">
                    <a:lumMod val="50000"/>
                  </a:schemeClr>
                </a:solidFill>
                <a:latin typeface="Arial" panose="020B0604020202020204" pitchFamily="34" charset="0"/>
                <a:cs typeface="2  Badr" panose="00000700000000000000" pitchFamily="2" charset="-78"/>
              </a:rPr>
              <a:t>را به </a:t>
            </a:r>
            <a:r>
              <a:rPr lang="fa-IR" b="1" dirty="0" smtClean="0">
                <a:solidFill>
                  <a:schemeClr val="accent4">
                    <a:lumMod val="50000"/>
                  </a:schemeClr>
                </a:solidFill>
                <a:latin typeface="Arial" panose="020B0604020202020204" pitchFamily="34" charset="0"/>
                <a:cs typeface="2  Badr" panose="00000700000000000000" pitchFamily="2" charset="-78"/>
              </a:rPr>
              <a:t>هرکاری سرگرم می سازند </a:t>
            </a:r>
            <a:r>
              <a:rPr lang="fa-IR" b="1" dirty="0">
                <a:solidFill>
                  <a:schemeClr val="accent4">
                    <a:lumMod val="50000"/>
                  </a:schemeClr>
                </a:solidFill>
                <a:latin typeface="Arial" panose="020B0604020202020204" pitchFamily="34" charset="0"/>
                <a:cs typeface="2  Badr" panose="00000700000000000000" pitchFamily="2" charset="-78"/>
              </a:rPr>
              <a:t>تا آیندهٔ تلخی را که </a:t>
            </a:r>
            <a:r>
              <a:rPr lang="fa-IR" b="1" dirty="0" smtClean="0">
                <a:solidFill>
                  <a:schemeClr val="accent4">
                    <a:lumMod val="50000"/>
                  </a:schemeClr>
                </a:solidFill>
                <a:latin typeface="Arial" panose="020B0604020202020204" pitchFamily="34" charset="0"/>
                <a:cs typeface="2  Badr" panose="00000700000000000000" pitchFamily="2" charset="-78"/>
              </a:rPr>
              <a:t>درانتظار دارند، </a:t>
            </a:r>
            <a:r>
              <a:rPr lang="fa-IR" b="1" dirty="0">
                <a:solidFill>
                  <a:schemeClr val="accent4">
                    <a:lumMod val="50000"/>
                  </a:schemeClr>
                </a:solidFill>
                <a:latin typeface="Arial" panose="020B0604020202020204" pitchFamily="34" charset="0"/>
                <a:cs typeface="2  Badr" panose="00000700000000000000" pitchFamily="2" charset="-78"/>
              </a:rPr>
              <a:t>فراموش کنند</a:t>
            </a:r>
            <a:r>
              <a:rPr lang="fa-IR" b="1" dirty="0" smtClean="0">
                <a:solidFill>
                  <a:schemeClr val="accent4">
                    <a:lumMod val="50000"/>
                  </a:schemeClr>
                </a:solidFill>
                <a:latin typeface="Arial" panose="020B0604020202020204" pitchFamily="34" charset="0"/>
                <a:cs typeface="2  Badr" panose="00000700000000000000" pitchFamily="2" charset="-78"/>
              </a:rPr>
              <a:t>.   </a:t>
            </a:r>
            <a:r>
              <a:rPr lang="fa-IR" b="1" dirty="0" smtClean="0">
                <a:solidFill>
                  <a:srgbClr val="FF0000"/>
                </a:solidFill>
                <a:latin typeface="Arial" panose="020B0604020202020204" pitchFamily="34" charset="0"/>
                <a:cs typeface="2  Badr" panose="00000700000000000000" pitchFamily="2" charset="-78"/>
              </a:rPr>
              <a:t>البته </a:t>
            </a:r>
            <a:r>
              <a:rPr lang="fa-IR" b="1" dirty="0">
                <a:solidFill>
                  <a:srgbClr val="FF0000"/>
                </a:solidFill>
                <a:latin typeface="Arial" panose="020B0604020202020204" pitchFamily="34" charset="0"/>
                <a:cs typeface="2  Badr" panose="00000700000000000000" pitchFamily="2" charset="-78"/>
              </a:rPr>
              <a:t>این آثار و پیامدها، گریبان کسانی را نیز که معاد را قبول </a:t>
            </a:r>
            <a:r>
              <a:rPr lang="fa-IR" b="1" dirty="0" smtClean="0">
                <a:solidFill>
                  <a:srgbClr val="FF0000"/>
                </a:solidFill>
                <a:latin typeface="Arial" panose="020B0604020202020204" pitchFamily="34" charset="0"/>
                <a:cs typeface="2  Badr" panose="00000700000000000000" pitchFamily="2" charset="-78"/>
              </a:rPr>
              <a:t>دارند</a:t>
            </a:r>
            <a:r>
              <a:rPr lang="fa-IR" b="1" dirty="0">
                <a:solidFill>
                  <a:srgbClr val="FF0000"/>
                </a:solidFill>
                <a:latin typeface="Arial" panose="020B0604020202020204" pitchFamily="34" charset="0"/>
                <a:cs typeface="2  Badr" panose="00000700000000000000" pitchFamily="2" charset="-78"/>
              </a:rPr>
              <a:t>، اما این قبول </a:t>
            </a:r>
            <a:r>
              <a:rPr lang="fa-IR" b="1" dirty="0" smtClean="0">
                <a:solidFill>
                  <a:srgbClr val="FF0000"/>
                </a:solidFill>
                <a:latin typeface="Arial" panose="020B0604020202020204" pitchFamily="34" charset="0"/>
                <a:cs typeface="2  Badr" panose="00000700000000000000" pitchFamily="2" charset="-78"/>
              </a:rPr>
              <a:t>داشتن </a:t>
            </a:r>
            <a:r>
              <a:rPr lang="fa-IR" b="1" dirty="0">
                <a:solidFill>
                  <a:srgbClr val="FF0000"/>
                </a:solidFill>
                <a:latin typeface="Arial" panose="020B0604020202020204" pitchFamily="34" charset="0"/>
                <a:cs typeface="2  Badr" panose="00000700000000000000" pitchFamily="2" charset="-78"/>
              </a:rPr>
              <a:t>به </a:t>
            </a:r>
            <a:r>
              <a:rPr lang="fa-IR" b="1" dirty="0" smtClean="0">
                <a:solidFill>
                  <a:srgbClr val="FF0000"/>
                </a:solidFill>
                <a:latin typeface="Arial" panose="020B0604020202020204" pitchFamily="34" charset="0"/>
                <a:cs typeface="2  Badr" panose="00000700000000000000" pitchFamily="2" charset="-78"/>
              </a:rPr>
              <a:t>ایمان و </a:t>
            </a:r>
            <a:r>
              <a:rPr lang="fa-IR" b="1" dirty="0">
                <a:solidFill>
                  <a:srgbClr val="FF0000"/>
                </a:solidFill>
                <a:latin typeface="Arial" panose="020B0604020202020204" pitchFamily="34" charset="0"/>
                <a:cs typeface="2  Badr" panose="00000700000000000000" pitchFamily="2" charset="-78"/>
              </a:rPr>
              <a:t>باور قلبی </a:t>
            </a:r>
            <a:r>
              <a:rPr lang="fa-IR" b="1" dirty="0" smtClean="0">
                <a:solidFill>
                  <a:srgbClr val="FF0000"/>
                </a:solidFill>
                <a:latin typeface="Arial" panose="020B0604020202020204" pitchFamily="34" charset="0"/>
                <a:cs typeface="2  Badr" panose="00000700000000000000" pitchFamily="2" charset="-78"/>
              </a:rPr>
              <a:t>تبدیـل نـشده </a:t>
            </a:r>
            <a:r>
              <a:rPr lang="fa-IR" b="1" dirty="0">
                <a:solidFill>
                  <a:srgbClr val="FF0000"/>
                </a:solidFill>
                <a:latin typeface="Arial" panose="020B0604020202020204" pitchFamily="34" charset="0"/>
                <a:cs typeface="2  Badr" panose="00000700000000000000" pitchFamily="2" charset="-78"/>
              </a:rPr>
              <a:t>است، می گیرد</a:t>
            </a:r>
            <a:r>
              <a:rPr lang="fa-IR" b="1" dirty="0">
                <a:solidFill>
                  <a:schemeClr val="accent4">
                    <a:lumMod val="50000"/>
                  </a:schemeClr>
                </a:solidFill>
                <a:latin typeface="Arial" panose="020B0604020202020204" pitchFamily="34" charset="0"/>
                <a:cs typeface="2  Badr" panose="00000700000000000000" pitchFamily="2" charset="-78"/>
              </a:rPr>
              <a:t>. این افراد به </a:t>
            </a:r>
            <a:r>
              <a:rPr lang="fa-IR" b="1" dirty="0" smtClean="0">
                <a:solidFill>
                  <a:schemeClr val="accent4">
                    <a:lumMod val="50000"/>
                  </a:schemeClr>
                </a:solidFill>
                <a:latin typeface="Arial" panose="020B0604020202020204" pitchFamily="34" charset="0"/>
                <a:cs typeface="2  Badr" panose="00000700000000000000" pitchFamily="2" charset="-78"/>
              </a:rPr>
              <a:t>دلـیل </a:t>
            </a:r>
            <a:r>
              <a:rPr lang="fa-IR" b="1" dirty="0">
                <a:solidFill>
                  <a:schemeClr val="accent4">
                    <a:lumMod val="50000"/>
                  </a:schemeClr>
                </a:solidFill>
                <a:latin typeface="Arial" panose="020B0604020202020204" pitchFamily="34" charset="0"/>
                <a:cs typeface="2  Badr" panose="00000700000000000000" pitchFamily="2" charset="-78"/>
              </a:rPr>
              <a:t>فرو </a:t>
            </a:r>
            <a:r>
              <a:rPr lang="fa-IR" b="1" dirty="0" smtClean="0">
                <a:solidFill>
                  <a:schemeClr val="accent4">
                    <a:lumMod val="50000"/>
                  </a:schemeClr>
                </a:solidFill>
                <a:latin typeface="Arial" panose="020B0604020202020204" pitchFamily="34" charset="0"/>
                <a:cs typeface="2  Badr" panose="00000700000000000000" pitchFamily="2" charset="-78"/>
              </a:rPr>
              <a:t>رفتن </a:t>
            </a:r>
            <a:r>
              <a:rPr lang="fa-IR" b="1" dirty="0">
                <a:solidFill>
                  <a:schemeClr val="accent4">
                    <a:lumMod val="50000"/>
                  </a:schemeClr>
                </a:solidFill>
                <a:latin typeface="Arial" panose="020B0604020202020204" pitchFamily="34" charset="0"/>
                <a:cs typeface="2  Badr" panose="00000700000000000000" pitchFamily="2" charset="-78"/>
              </a:rPr>
              <a:t>در هوس </a:t>
            </a:r>
            <a:r>
              <a:rPr lang="fa-IR" b="1" dirty="0" smtClean="0">
                <a:solidFill>
                  <a:schemeClr val="accent4">
                    <a:lumMod val="50000"/>
                  </a:schemeClr>
                </a:solidFill>
                <a:latin typeface="Arial" panose="020B0604020202020204" pitchFamily="34" charset="0"/>
                <a:cs typeface="2  Badr" panose="00000700000000000000" pitchFamily="2" charset="-78"/>
              </a:rPr>
              <a:t>ها،دنیا </a:t>
            </a:r>
            <a:r>
              <a:rPr lang="fa-IR" b="1" dirty="0">
                <a:solidFill>
                  <a:schemeClr val="accent4">
                    <a:lumMod val="50000"/>
                  </a:schemeClr>
                </a:solidFill>
                <a:latin typeface="Arial" panose="020B0604020202020204" pitchFamily="34" charset="0"/>
                <a:cs typeface="2  Badr" panose="00000700000000000000" pitchFamily="2" charset="-78"/>
              </a:rPr>
              <a:t>را معبود </a:t>
            </a:r>
            <a:r>
              <a:rPr lang="fa-IR" b="1" dirty="0" smtClean="0">
                <a:solidFill>
                  <a:schemeClr val="accent4">
                    <a:lumMod val="50000"/>
                  </a:schemeClr>
                </a:solidFill>
                <a:latin typeface="Arial" panose="020B0604020202020204" pitchFamily="34" charset="0"/>
                <a:cs typeface="2  Badr" panose="00000700000000000000" pitchFamily="2" charset="-78"/>
              </a:rPr>
              <a:t>وهدف خود </a:t>
            </a:r>
            <a:r>
              <a:rPr lang="fa-IR" b="1" dirty="0">
                <a:solidFill>
                  <a:schemeClr val="accent4">
                    <a:lumMod val="50000"/>
                  </a:schemeClr>
                </a:solidFill>
                <a:latin typeface="Arial" panose="020B0604020202020204" pitchFamily="34" charset="0"/>
                <a:cs typeface="2  Badr" panose="00000700000000000000" pitchFamily="2" charset="-78"/>
              </a:rPr>
              <a:t>قرار می دهند و از </a:t>
            </a:r>
            <a:r>
              <a:rPr lang="fa-IR" b="1" dirty="0">
                <a:solidFill>
                  <a:srgbClr val="FF0000"/>
                </a:solidFill>
                <a:latin typeface="Arial" panose="020B0604020202020204" pitchFamily="34" charset="0"/>
                <a:cs typeface="2  Badr" panose="00000700000000000000" pitchFamily="2" charset="-78"/>
              </a:rPr>
              <a:t>یاد آخرت غافل می شوند </a:t>
            </a:r>
            <a:endParaRPr lang="fa-IR" b="1" dirty="0" smtClean="0">
              <a:solidFill>
                <a:srgbClr val="FF0000"/>
              </a:solidFill>
              <a:latin typeface="Arial" panose="020B0604020202020204" pitchFamily="34" charset="0"/>
              <a:cs typeface="2  Badr" panose="00000700000000000000" pitchFamily="2" charset="-78"/>
            </a:endParaRPr>
          </a:p>
          <a:p>
            <a:pPr algn="r" rtl="1"/>
            <a:r>
              <a:rPr lang="fa-IR" b="1" dirty="0" smtClean="0">
                <a:solidFill>
                  <a:schemeClr val="accent4">
                    <a:lumMod val="50000"/>
                  </a:schemeClr>
                </a:solidFill>
                <a:latin typeface="Arial" panose="020B0604020202020204" pitchFamily="34" charset="0"/>
                <a:cs typeface="2  Badr" panose="00000700000000000000" pitchFamily="2" charset="-78"/>
              </a:rPr>
              <a:t>و </a:t>
            </a:r>
            <a:r>
              <a:rPr lang="fa-IR" b="1" dirty="0">
                <a:solidFill>
                  <a:schemeClr val="accent4">
                    <a:lumMod val="50000"/>
                  </a:schemeClr>
                </a:solidFill>
                <a:latin typeface="Arial" panose="020B0604020202020204" pitchFamily="34" charset="0"/>
                <a:cs typeface="2  Badr" panose="00000700000000000000" pitchFamily="2" charset="-78"/>
              </a:rPr>
              <a:t>از این رو، </a:t>
            </a:r>
            <a:r>
              <a:rPr lang="fa-IR" b="1" dirty="0">
                <a:solidFill>
                  <a:srgbClr val="FF0000"/>
                </a:solidFill>
                <a:latin typeface="Arial" panose="020B0604020202020204" pitchFamily="34" charset="0"/>
                <a:cs typeface="2  Badr" panose="00000700000000000000" pitchFamily="2" charset="-78"/>
              </a:rPr>
              <a:t>زندگی و رفتار آنان به گونه ای </a:t>
            </a:r>
            <a:r>
              <a:rPr lang="fa-IR" b="1" dirty="0" smtClean="0">
                <a:solidFill>
                  <a:srgbClr val="FF0000"/>
                </a:solidFill>
                <a:latin typeface="Arial" panose="020B0604020202020204" pitchFamily="34" charset="0"/>
                <a:cs typeface="2  Badr" panose="00000700000000000000" pitchFamily="2" charset="-78"/>
              </a:rPr>
              <a:t>اسـت که تـفاوتی </a:t>
            </a:r>
            <a:r>
              <a:rPr lang="fa-IR" b="1" dirty="0">
                <a:solidFill>
                  <a:srgbClr val="FF0000"/>
                </a:solidFill>
                <a:latin typeface="Arial" panose="020B0604020202020204" pitchFamily="34" charset="0"/>
                <a:cs typeface="2  Badr" panose="00000700000000000000" pitchFamily="2" charset="-78"/>
              </a:rPr>
              <a:t>با منکران معاد ندارد.</a:t>
            </a:r>
            <a:endParaRPr lang="en-US" b="1" dirty="0">
              <a:solidFill>
                <a:srgbClr val="FF0000"/>
              </a:solidFill>
              <a:latin typeface="Arial" panose="020B0604020202020204" pitchFamily="34" charset="0"/>
              <a:cs typeface="2  Badr" panose="00000700000000000000" pitchFamily="2" charset="-78"/>
            </a:endParaRPr>
          </a:p>
        </p:txBody>
      </p:sp>
    </p:spTree>
    <p:extLst>
      <p:ext uri="{BB962C8B-B14F-4D97-AF65-F5344CB8AC3E}">
        <p14:creationId xmlns:p14="http://schemas.microsoft.com/office/powerpoint/2010/main" val="124660811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6400" y="2006600"/>
            <a:ext cx="6299200" cy="2844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9779855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path" presetSubtype="0" accel="50000" decel="50000" fill="hold" nodeType="clickEffect">
                                  <p:stCondLst>
                                    <p:cond delay="0"/>
                                  </p:stCondLst>
                                  <p:childTnLst>
                                    <p:animMotion origin="layout" path="M 0 0 L 0.125 0.216 L -0.125 0.216 L 0 0 Z" pathEditMode="relative" ptsTypes="">
                                      <p:cBhvr>
                                        <p:cTn id="6"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014085" cy="6731000"/>
          </a:xfrm>
          <a:prstGeom prst="rect">
            <a:avLst/>
          </a:prstGeom>
        </p:spPr>
      </p:pic>
    </p:spTree>
    <p:extLst>
      <p:ext uri="{BB962C8B-B14F-4D97-AF65-F5344CB8AC3E}">
        <p14:creationId xmlns:p14="http://schemas.microsoft.com/office/powerpoint/2010/main" val="118895483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pattFill prst="plaid">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0692" y="-705273"/>
            <a:ext cx="8596668" cy="1826581"/>
          </a:xfrm>
        </p:spPr>
        <p:txBody>
          <a:bodyPr>
            <a:normAutofit/>
          </a:bodyPr>
          <a:lstStyle/>
          <a:p>
            <a:pPr algn="r" rtl="1"/>
            <a:r>
              <a:rPr lang="fa-IR" sz="6000" dirty="0" smtClean="0">
                <a:solidFill>
                  <a:srgbClr val="FF0000"/>
                </a:solidFill>
                <a:latin typeface="Andalus" panose="02020603050405020304" pitchFamily="18" charset="-78"/>
                <a:cs typeface="Andalus" panose="02020603050405020304" pitchFamily="18" charset="-78"/>
              </a:rPr>
              <a:t>سوالات</a:t>
            </a:r>
            <a:endParaRPr lang="en-US" sz="6000" dirty="0">
              <a:solidFill>
                <a:srgbClr val="FF0000"/>
              </a:solidFill>
              <a:latin typeface="Andalus" panose="02020603050405020304" pitchFamily="18" charset="-78"/>
              <a:cs typeface="Andalus" panose="02020603050405020304" pitchFamily="18" charset="-78"/>
            </a:endParaRPr>
          </a:p>
        </p:txBody>
      </p:sp>
      <p:sp>
        <p:nvSpPr>
          <p:cNvPr id="3" name="Text Placeholder 2"/>
          <p:cNvSpPr>
            <a:spLocks noGrp="1"/>
          </p:cNvSpPr>
          <p:nvPr>
            <p:ph type="body" idx="1"/>
          </p:nvPr>
        </p:nvSpPr>
        <p:spPr>
          <a:xfrm>
            <a:off x="222069" y="960120"/>
            <a:ext cx="11430000" cy="5600700"/>
          </a:xfrm>
        </p:spPr>
        <p:txBody>
          <a:bodyPr>
            <a:noAutofit/>
          </a:bodyPr>
          <a:lstStyle/>
          <a:p>
            <a:pPr algn="r"/>
            <a:r>
              <a:rPr lang="fa-IR" dirty="0" smtClean="0">
                <a:solidFill>
                  <a:schemeClr val="tx1"/>
                </a:solidFill>
                <a:latin typeface="Arial" panose="020B0604020202020204" pitchFamily="34" charset="0"/>
                <a:cs typeface="2  Badr" panose="00000700000000000000" pitchFamily="2" charset="-78"/>
              </a:rPr>
              <a:t>کتاب </a:t>
            </a:r>
          </a:p>
          <a:p>
            <a:pPr algn="r"/>
            <a:r>
              <a:rPr lang="fa-IR" dirty="0">
                <a:solidFill>
                  <a:schemeClr val="tx1"/>
                </a:solidFill>
                <a:latin typeface="Arial" panose="020B0604020202020204" pitchFamily="34" charset="0"/>
                <a:cs typeface="2  Badr" panose="00000700000000000000" pitchFamily="2" charset="-78"/>
              </a:rPr>
              <a:t>1. چرا برخی از افراد با اینکه می گویند آخرت را قبول دارند و از لحاظ فکری آن را</a:t>
            </a:r>
          </a:p>
          <a:p>
            <a:pPr algn="r"/>
            <a:r>
              <a:rPr lang="fa-IR" dirty="0">
                <a:solidFill>
                  <a:schemeClr val="tx1"/>
                </a:solidFill>
                <a:latin typeface="Arial" panose="020B0604020202020204" pitchFamily="34" charset="0"/>
                <a:cs typeface="2  Badr" panose="00000700000000000000" pitchFamily="2" charset="-78"/>
              </a:rPr>
              <a:t>پذیرفته اند، تلاش چندانی برای آن جهان نمی کنند و در زندگی خود به </a:t>
            </a:r>
            <a:r>
              <a:rPr lang="fa-IR" dirty="0" smtClean="0">
                <a:solidFill>
                  <a:schemeClr val="tx1"/>
                </a:solidFill>
                <a:latin typeface="Arial" panose="020B0604020202020204" pitchFamily="34" charset="0"/>
                <a:cs typeface="2  Badr" panose="00000700000000000000" pitchFamily="2" charset="-78"/>
              </a:rPr>
              <a:t>گونـــه </a:t>
            </a:r>
            <a:r>
              <a:rPr lang="fa-IR" dirty="0">
                <a:solidFill>
                  <a:schemeClr val="tx1"/>
                </a:solidFill>
                <a:latin typeface="Arial" panose="020B0604020202020204" pitchFamily="34" charset="0"/>
                <a:cs typeface="2  Badr" panose="00000700000000000000" pitchFamily="2" charset="-78"/>
              </a:rPr>
              <a:t>ای عمل </a:t>
            </a:r>
            <a:endParaRPr lang="fa-IR" dirty="0" smtClean="0">
              <a:solidFill>
                <a:schemeClr val="tx1"/>
              </a:solidFill>
              <a:latin typeface="Arial" panose="020B0604020202020204" pitchFamily="34" charset="0"/>
              <a:cs typeface="2  Badr" panose="00000700000000000000" pitchFamily="2" charset="-78"/>
            </a:endParaRPr>
          </a:p>
          <a:p>
            <a:pPr algn="r"/>
            <a:r>
              <a:rPr lang="fa-IR" dirty="0" smtClean="0">
                <a:solidFill>
                  <a:schemeClr val="tx1"/>
                </a:solidFill>
                <a:latin typeface="Arial" panose="020B0604020202020204" pitchFamily="34" charset="0"/>
                <a:cs typeface="2  Badr" panose="00000700000000000000" pitchFamily="2" charset="-78"/>
              </a:rPr>
              <a:t>می </a:t>
            </a:r>
            <a:r>
              <a:rPr lang="fa-IR" dirty="0">
                <a:solidFill>
                  <a:schemeClr val="tx1"/>
                </a:solidFill>
                <a:latin typeface="Arial" panose="020B0604020202020204" pitchFamily="34" charset="0"/>
                <a:cs typeface="2  Badr" panose="00000700000000000000" pitchFamily="2" charset="-78"/>
              </a:rPr>
              <a:t>کنند که </a:t>
            </a:r>
            <a:r>
              <a:rPr lang="fa-IR" dirty="0" smtClean="0">
                <a:solidFill>
                  <a:schemeClr val="tx1"/>
                </a:solidFill>
                <a:latin typeface="Arial" panose="020B0604020202020204" pitchFamily="34" charset="0"/>
                <a:cs typeface="2  Badr" panose="00000700000000000000" pitchFamily="2" charset="-78"/>
              </a:rPr>
              <a:t>گویی آخرتی </a:t>
            </a:r>
            <a:r>
              <a:rPr lang="fa-IR" dirty="0">
                <a:solidFill>
                  <a:schemeClr val="tx1"/>
                </a:solidFill>
                <a:latin typeface="Arial" panose="020B0604020202020204" pitchFamily="34" charset="0"/>
                <a:cs typeface="2  Badr" panose="00000700000000000000" pitchFamily="2" charset="-78"/>
              </a:rPr>
              <a:t>در پیش نیست؟</a:t>
            </a:r>
          </a:p>
          <a:p>
            <a:pPr lvl="0" algn="r" rtl="1">
              <a:buClr>
                <a:srgbClr val="90C226"/>
              </a:buClr>
            </a:pPr>
            <a:r>
              <a:rPr lang="fa-IR" dirty="0" smtClean="0">
                <a:solidFill>
                  <a:schemeClr val="tx1"/>
                </a:solidFill>
                <a:latin typeface="Arial" panose="020B0604020202020204" pitchFamily="34" charset="0"/>
                <a:cs typeface="2  Badr" panose="00000700000000000000" pitchFamily="2" charset="-78"/>
              </a:rPr>
              <a:t>ج.</a:t>
            </a:r>
            <a:r>
              <a:rPr lang="fa-IR" dirty="0">
                <a:solidFill>
                  <a:schemeClr val="tx1"/>
                </a:solidFill>
                <a:latin typeface="Arial" panose="020B0604020202020204" pitchFamily="34" charset="0"/>
                <a:cs typeface="2  Badr" panose="00000700000000000000" pitchFamily="2" charset="-78"/>
              </a:rPr>
              <a:t> این افراد به دلـیل فرو </a:t>
            </a:r>
            <a:r>
              <a:rPr lang="fa-IR" dirty="0" smtClean="0">
                <a:solidFill>
                  <a:schemeClr val="tx1"/>
                </a:solidFill>
                <a:latin typeface="Arial" panose="020B0604020202020204" pitchFamily="34" charset="0"/>
                <a:cs typeface="2  Badr" panose="00000700000000000000" pitchFamily="2" charset="-78"/>
              </a:rPr>
              <a:t>رفتن در </a:t>
            </a:r>
            <a:r>
              <a:rPr lang="fa-IR" dirty="0">
                <a:solidFill>
                  <a:schemeClr val="tx1"/>
                </a:solidFill>
                <a:latin typeface="Arial" panose="020B0604020202020204" pitchFamily="34" charset="0"/>
                <a:cs typeface="2  Badr" panose="00000700000000000000" pitchFamily="2" charset="-78"/>
              </a:rPr>
              <a:t>هوس ها،دنیا را معبود وهدف خود قرار می دهند و از یاد آخرت غافل می شوند </a:t>
            </a:r>
            <a:r>
              <a:rPr lang="fa-IR" dirty="0" smtClean="0">
                <a:solidFill>
                  <a:schemeClr val="tx1"/>
                </a:solidFill>
                <a:latin typeface="Arial" panose="020B0604020202020204" pitchFamily="34" charset="0"/>
                <a:cs typeface="2  Badr" panose="00000700000000000000" pitchFamily="2" charset="-78"/>
              </a:rPr>
              <a:t>و </a:t>
            </a:r>
            <a:r>
              <a:rPr lang="fa-IR" dirty="0">
                <a:solidFill>
                  <a:schemeClr val="tx1"/>
                </a:solidFill>
                <a:latin typeface="Arial" panose="020B0604020202020204" pitchFamily="34" charset="0"/>
                <a:cs typeface="2  Badr" panose="00000700000000000000" pitchFamily="2" charset="-78"/>
              </a:rPr>
              <a:t>از این رو، زندگی و رفتار آنان به گونه ای اسـت که تـفاوتی با منکران معاد ندارد</a:t>
            </a:r>
            <a:r>
              <a:rPr lang="fa-IR" dirty="0" smtClean="0">
                <a:solidFill>
                  <a:schemeClr val="tx1"/>
                </a:solidFill>
                <a:latin typeface="Arial" panose="020B0604020202020204" pitchFamily="34" charset="0"/>
                <a:cs typeface="2  Badr" panose="00000700000000000000" pitchFamily="2" charset="-78"/>
              </a:rPr>
              <a:t>.</a:t>
            </a:r>
          </a:p>
          <a:p>
            <a:pPr lvl="0" algn="r" rtl="1">
              <a:buClr>
                <a:srgbClr val="90C226"/>
              </a:buClr>
            </a:pPr>
            <a:r>
              <a:rPr lang="fa-IR" dirty="0" smtClean="0">
                <a:solidFill>
                  <a:schemeClr val="tx1"/>
                </a:solidFill>
                <a:latin typeface="Arial" panose="020B0604020202020204" pitchFamily="34" charset="0"/>
                <a:cs typeface="2  Badr" panose="00000700000000000000" pitchFamily="2" charset="-78"/>
              </a:rPr>
              <a:t>2.</a:t>
            </a:r>
            <a:r>
              <a:rPr lang="fa-IR" dirty="0">
                <a:solidFill>
                  <a:schemeClr val="tx1"/>
                </a:solidFill>
                <a:latin typeface="Arial" panose="020B0604020202020204" pitchFamily="34" charset="0"/>
                <a:cs typeface="2  Badr" panose="00000700000000000000" pitchFamily="2" charset="-78"/>
              </a:rPr>
              <a:t> آیا توجه به آخرت، لزوماً بی توجهی به دنیا و عقب ماندگی را در پی دارد</a:t>
            </a:r>
            <a:r>
              <a:rPr lang="fa-IR" dirty="0" smtClean="0">
                <a:solidFill>
                  <a:schemeClr val="tx1"/>
                </a:solidFill>
                <a:latin typeface="Arial" panose="020B0604020202020204" pitchFamily="34" charset="0"/>
                <a:cs typeface="2  Badr" panose="00000700000000000000" pitchFamily="2" charset="-78"/>
              </a:rPr>
              <a:t>؟</a:t>
            </a:r>
          </a:p>
          <a:p>
            <a:pPr lvl="0" algn="r" rtl="1">
              <a:buClr>
                <a:srgbClr val="90C226"/>
              </a:buClr>
            </a:pPr>
            <a:r>
              <a:rPr lang="fa-IR" dirty="0" smtClean="0">
                <a:solidFill>
                  <a:schemeClr val="tx1"/>
                </a:solidFill>
                <a:latin typeface="Arial" panose="020B0604020202020204" pitchFamily="34" charset="0"/>
                <a:cs typeface="2  Badr" panose="00000700000000000000" pitchFamily="2" charset="-78"/>
              </a:rPr>
              <a:t>ج.خیر زیرا کسانی که به آخرت </a:t>
            </a:r>
            <a:r>
              <a:rPr lang="fa-IR" dirty="0">
                <a:solidFill>
                  <a:schemeClr val="tx1"/>
                </a:solidFill>
                <a:latin typeface="Arial" panose="020B0604020202020204" pitchFamily="34" charset="0"/>
                <a:cs typeface="2  Badr" panose="00000700000000000000" pitchFamily="2" charset="-78"/>
              </a:rPr>
              <a:t>ایمان دارنداز خداوند عمر طولانی می خواهند تا بتوانند در این جهان با تـلاش در راه خدا </a:t>
            </a:r>
            <a:r>
              <a:rPr lang="fa-IR" dirty="0" smtClean="0">
                <a:solidFill>
                  <a:schemeClr val="tx1"/>
                </a:solidFill>
                <a:latin typeface="Arial" panose="020B0604020202020204" pitchFamily="34" charset="0"/>
                <a:cs typeface="2  Badr" panose="00000700000000000000" pitchFamily="2" charset="-78"/>
              </a:rPr>
              <a:t>وخدمت </a:t>
            </a:r>
            <a:r>
              <a:rPr lang="fa-IR" dirty="0">
                <a:solidFill>
                  <a:schemeClr val="tx1"/>
                </a:solidFill>
                <a:latin typeface="Arial" panose="020B0604020202020204" pitchFamily="34" charset="0"/>
                <a:cs typeface="2  Badr" panose="00000700000000000000" pitchFamily="2" charset="-78"/>
              </a:rPr>
              <a:t>به انسانها، با اندوخته ای کامل تر خدا را ملاقات کنند و به درجات برتر</a:t>
            </a:r>
            <a:br>
              <a:rPr lang="fa-IR" dirty="0">
                <a:solidFill>
                  <a:schemeClr val="tx1"/>
                </a:solidFill>
                <a:latin typeface="Arial" panose="020B0604020202020204" pitchFamily="34" charset="0"/>
                <a:cs typeface="2  Badr" panose="00000700000000000000" pitchFamily="2" charset="-78"/>
              </a:rPr>
            </a:br>
            <a:r>
              <a:rPr lang="fa-IR" dirty="0">
                <a:solidFill>
                  <a:schemeClr val="tx1"/>
                </a:solidFill>
                <a:latin typeface="Arial" panose="020B0604020202020204" pitchFamily="34" charset="0"/>
                <a:cs typeface="2  Badr" panose="00000700000000000000" pitchFamily="2" charset="-78"/>
              </a:rPr>
              <a:t>بهشت نائل شوند.</a:t>
            </a:r>
            <a:br>
              <a:rPr lang="fa-IR" dirty="0">
                <a:solidFill>
                  <a:schemeClr val="tx1"/>
                </a:solidFill>
                <a:latin typeface="Arial" panose="020B0604020202020204" pitchFamily="34" charset="0"/>
                <a:cs typeface="2  Badr" panose="00000700000000000000" pitchFamily="2" charset="-78"/>
              </a:rPr>
            </a:br>
            <a:endParaRPr lang="en-US" dirty="0">
              <a:solidFill>
                <a:schemeClr val="tx1"/>
              </a:solidFill>
              <a:latin typeface="Arial" panose="020B0604020202020204" pitchFamily="34" charset="0"/>
              <a:cs typeface="2  Badr" panose="00000700000000000000" pitchFamily="2" charset="-78"/>
            </a:endParaRPr>
          </a:p>
          <a:p>
            <a:pPr algn="r"/>
            <a:endParaRPr lang="fa-IR" dirty="0">
              <a:solidFill>
                <a:schemeClr val="tx1"/>
              </a:solidFill>
              <a:latin typeface="Arial" panose="020B0604020202020204" pitchFamily="34" charset="0"/>
              <a:cs typeface="2  Badr" panose="00000700000000000000" pitchFamily="2" charset="-78"/>
            </a:endParaRPr>
          </a:p>
        </p:txBody>
      </p:sp>
    </p:spTree>
    <p:extLst>
      <p:ext uri="{BB962C8B-B14F-4D97-AF65-F5344CB8AC3E}">
        <p14:creationId xmlns:p14="http://schemas.microsoft.com/office/powerpoint/2010/main" val="260655408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heel(1)">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heel(1)">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heel(1)">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heel(1)">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heel(1)">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heel(1)">
                                      <p:cBhvr>
                                        <p:cTn id="4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pattFill prst="pct60">
          <a:fgClr>
            <a:schemeClr val="accent1"/>
          </a:fgClr>
          <a:bgClr>
            <a:schemeClr val="bg1"/>
          </a:bgClr>
        </a:patt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77334" y="274320"/>
            <a:ext cx="10961672" cy="6115050"/>
          </a:xfrm>
        </p:spPr>
        <p:txBody>
          <a:bodyPr>
            <a:normAutofit fontScale="92500" lnSpcReduction="20000"/>
          </a:bodyPr>
          <a:lstStyle/>
          <a:p>
            <a:pPr algn="r" rtl="1"/>
            <a:r>
              <a:rPr lang="fa-IR" sz="2800" b="1" dirty="0" smtClean="0">
                <a:solidFill>
                  <a:schemeClr val="accent4">
                    <a:lumMod val="50000"/>
                  </a:schemeClr>
                </a:solidFill>
                <a:latin typeface="Arial" panose="020B0604020202020204" pitchFamily="34" charset="0"/>
                <a:cs typeface="0 Titr Bold" panose="00000700000000000000" pitchFamily="2" charset="-78"/>
              </a:rPr>
              <a:t>     سوالات متن</a:t>
            </a:r>
            <a:endParaRPr lang="fa-IR" b="1" dirty="0">
              <a:solidFill>
                <a:schemeClr val="accent4">
                  <a:lumMod val="50000"/>
                </a:schemeClr>
              </a:solidFill>
              <a:latin typeface="Arial" panose="020B0604020202020204" pitchFamily="34" charset="0"/>
              <a:cs typeface="0 Titr Bold" panose="00000700000000000000" pitchFamily="2" charset="-78"/>
            </a:endParaRPr>
          </a:p>
          <a:p>
            <a:pPr algn="r" rtl="1"/>
            <a:r>
              <a:rPr lang="fa-IR" b="1" dirty="0" smtClean="0">
                <a:solidFill>
                  <a:schemeClr val="accent4">
                    <a:lumMod val="50000"/>
                  </a:schemeClr>
                </a:solidFill>
                <a:latin typeface="Arial" panose="020B0604020202020204" pitchFamily="34" charset="0"/>
                <a:cs typeface="0 Titr Bold" panose="00000700000000000000" pitchFamily="2" charset="-78"/>
              </a:rPr>
              <a:t>1.انسان ها در برخورد با مرگ چه دیدگاهی دارند؟</a:t>
            </a:r>
            <a:r>
              <a:rPr lang="fa-IR" b="1" dirty="0" smtClean="0">
                <a:solidFill>
                  <a:srgbClr val="0070C0"/>
                </a:solidFill>
                <a:latin typeface="Arial" panose="020B0604020202020204" pitchFamily="34" charset="0"/>
                <a:cs typeface="0 Titr Bold" panose="00000700000000000000" pitchFamily="2" charset="-78"/>
              </a:rPr>
              <a:t>1 اعتقاد به معاد 2 انکار معاد</a:t>
            </a:r>
          </a:p>
          <a:p>
            <a:pPr algn="r" rtl="1"/>
            <a:r>
              <a:rPr lang="fa-IR" b="1" dirty="0" smtClean="0">
                <a:solidFill>
                  <a:schemeClr val="accent4">
                    <a:lumMod val="50000"/>
                  </a:schemeClr>
                </a:solidFill>
                <a:latin typeface="Arial" panose="020B0604020202020204" pitchFamily="34" charset="0"/>
                <a:cs typeface="0 Titr Bold" panose="00000700000000000000" pitchFamily="2" charset="-78"/>
              </a:rPr>
              <a:t>2.انسان دارای چند بعد است؟ </a:t>
            </a:r>
            <a:r>
              <a:rPr lang="fa-IR" b="1" dirty="0" smtClean="0">
                <a:solidFill>
                  <a:srgbClr val="0070C0"/>
                </a:solidFill>
                <a:latin typeface="Arial" panose="020B0604020202020204" pitchFamily="34" charset="0"/>
                <a:cs typeface="0 Titr Bold" panose="00000700000000000000" pitchFamily="2" charset="-78"/>
              </a:rPr>
              <a:t>دو بعد 1جسمانی 2روحانی</a:t>
            </a:r>
          </a:p>
          <a:p>
            <a:pPr algn="r" rtl="1"/>
            <a:r>
              <a:rPr lang="fa-IR" b="1" dirty="0" smtClean="0">
                <a:solidFill>
                  <a:schemeClr val="accent4">
                    <a:lumMod val="50000"/>
                  </a:schemeClr>
                </a:solidFill>
                <a:latin typeface="Arial" panose="020B0604020202020204" pitchFamily="34" charset="0"/>
                <a:cs typeface="0 Titr Bold" panose="00000700000000000000" pitchFamily="2" charset="-78"/>
              </a:rPr>
              <a:t>3.برای بعد های روحانی وجسمانی را به اختصار توضیح دهید؟ </a:t>
            </a:r>
            <a:r>
              <a:rPr lang="fa-IR" b="1" dirty="0" smtClean="0">
                <a:solidFill>
                  <a:srgbClr val="0070C0"/>
                </a:solidFill>
                <a:latin typeface="Arial" panose="020B0604020202020204" pitchFamily="34" charset="0"/>
                <a:cs typeface="0 Titr Bold" panose="00000700000000000000" pitchFamily="2" charset="-78"/>
              </a:rPr>
              <a:t>بعد جسمانی مانندسایر اجسام و مواد</a:t>
            </a:r>
          </a:p>
          <a:p>
            <a:pPr algn="r" rtl="1"/>
            <a:r>
              <a:rPr lang="fa-IR" b="1" dirty="0" smtClean="0">
                <a:solidFill>
                  <a:srgbClr val="0070C0"/>
                </a:solidFill>
                <a:latin typeface="Arial" panose="020B0604020202020204" pitchFamily="34" charset="0"/>
                <a:cs typeface="0 Titr Bold" panose="00000700000000000000" pitchFamily="2" charset="-78"/>
              </a:rPr>
              <a:t>دایم در حال تغییر و دگرگونی است و سرانجام متلاشی میشود در مقابل در بعد روحانی انسان دچار </a:t>
            </a:r>
          </a:p>
          <a:p>
            <a:pPr algn="r" rtl="1"/>
            <a:r>
              <a:rPr lang="fa-IR" b="1" dirty="0" smtClean="0">
                <a:solidFill>
                  <a:srgbClr val="0070C0"/>
                </a:solidFill>
                <a:latin typeface="Arial" panose="020B0604020202020204" pitchFamily="34" charset="0"/>
                <a:cs typeface="0 Titr Bold" panose="00000700000000000000" pitchFamily="2" charset="-78"/>
              </a:rPr>
              <a:t>تجزیه و ومتلاشی نمی شودو بعد از مرگ باقی میماند و آگاهی وحیات خود را از دست نمیدهد.</a:t>
            </a:r>
          </a:p>
          <a:p>
            <a:pPr algn="r" rtl="1"/>
            <a:r>
              <a:rPr lang="fa-IR" b="1" dirty="0" smtClean="0">
                <a:solidFill>
                  <a:schemeClr val="accent4">
                    <a:lumMod val="50000"/>
                  </a:schemeClr>
                </a:solidFill>
                <a:latin typeface="Arial" panose="020B0604020202020204" pitchFamily="34" charset="0"/>
                <a:cs typeface="0 Titr Bold" panose="00000700000000000000" pitchFamily="2" charset="-78"/>
              </a:rPr>
              <a:t>4.رسول اکرم(ص) در مورد مرگ چه فرمودند؟ </a:t>
            </a:r>
            <a:r>
              <a:rPr lang="fa-IR" b="1" dirty="0" smtClean="0">
                <a:solidFill>
                  <a:srgbClr val="0070C0"/>
                </a:solidFill>
                <a:latin typeface="Arial" panose="020B0604020202020204" pitchFamily="34" charset="0"/>
                <a:cs typeface="0 Titr Bold" panose="00000700000000000000" pitchFamily="2" charset="-78"/>
              </a:rPr>
              <a:t>برای نابودی و فنا افریده نشدید بلکه برای بقا افریده </a:t>
            </a:r>
          </a:p>
          <a:p>
            <a:pPr algn="r" rtl="1"/>
            <a:r>
              <a:rPr lang="fa-IR" b="1" dirty="0" smtClean="0">
                <a:solidFill>
                  <a:srgbClr val="0070C0"/>
                </a:solidFill>
                <a:latin typeface="Arial" panose="020B0604020202020204" pitchFamily="34" charset="0"/>
                <a:cs typeface="0 Titr Bold" panose="00000700000000000000" pitchFamily="2" charset="-78"/>
              </a:rPr>
              <a:t>و با مرگ تنها از جهانی به جهان دیگر منتقل می شوید.</a:t>
            </a:r>
          </a:p>
          <a:p>
            <a:pPr algn="r" rtl="1"/>
            <a:r>
              <a:rPr lang="fa-IR" b="1" dirty="0" smtClean="0">
                <a:solidFill>
                  <a:schemeClr val="accent4">
                    <a:lumMod val="50000"/>
                  </a:schemeClr>
                </a:solidFill>
                <a:latin typeface="Arial" panose="020B0604020202020204" pitchFamily="34" charset="0"/>
                <a:cs typeface="0 Titr Bold" panose="00000700000000000000" pitchFamily="2" charset="-78"/>
              </a:rPr>
              <a:t>5.امام حسین(ع) در مورد مرگ چه فرمود</a:t>
            </a:r>
            <a:r>
              <a:rPr lang="fa-IR" b="1" dirty="0" smtClean="0">
                <a:solidFill>
                  <a:srgbClr val="0070C0"/>
                </a:solidFill>
                <a:latin typeface="Arial" panose="020B0604020202020204" pitchFamily="34" charset="0"/>
                <a:cs typeface="0 Titr Bold" panose="00000700000000000000" pitchFamily="2" charset="-78"/>
              </a:rPr>
              <a:t>؟ من مرگ را جزسعادت وزندگی با ظالمان را جزننگ و </a:t>
            </a:r>
          </a:p>
          <a:p>
            <a:pPr algn="r" rtl="1"/>
            <a:r>
              <a:rPr lang="fa-IR" b="1" dirty="0" smtClean="0">
                <a:solidFill>
                  <a:srgbClr val="0070C0"/>
                </a:solidFill>
                <a:latin typeface="Arial" panose="020B0604020202020204" pitchFamily="34" charset="0"/>
                <a:cs typeface="0 Titr Bold" panose="00000700000000000000" pitchFamily="2" charset="-78"/>
              </a:rPr>
              <a:t>خواری نمی بینم.</a:t>
            </a:r>
          </a:p>
          <a:p>
            <a:pPr algn="r" rtl="1"/>
            <a:r>
              <a:rPr lang="fa-IR" b="1" dirty="0" smtClean="0">
                <a:solidFill>
                  <a:schemeClr val="accent4">
                    <a:lumMod val="50000"/>
                  </a:schemeClr>
                </a:solidFill>
                <a:latin typeface="Arial" panose="020B0604020202020204" pitchFamily="34" charset="0"/>
                <a:cs typeface="0 Titr Bold" panose="00000700000000000000" pitchFamily="2" charset="-78"/>
              </a:rPr>
              <a:t>6.قرآن کریم در سوره عنکبوت درباره زندگیدنیوی و حقیقی بودن زندگیدر آخرت چه میفرمایند؟</a:t>
            </a:r>
          </a:p>
          <a:p>
            <a:pPr algn="r" rtl="1"/>
            <a:r>
              <a:rPr lang="fa-IR" b="1" dirty="0" smtClean="0">
                <a:solidFill>
                  <a:srgbClr val="0070C0"/>
                </a:solidFill>
                <a:latin typeface="Arial" panose="020B0604020202020204" pitchFamily="34" charset="0"/>
                <a:cs typeface="0 Titr Bold" panose="00000700000000000000" pitchFamily="2" charset="-78"/>
              </a:rPr>
              <a:t>این زندگی دنیا جز سرگرمی و بازی نیست و سرای آخرت زندگی حقیقی است اگر می دانستید.</a:t>
            </a:r>
          </a:p>
        </p:txBody>
      </p:sp>
    </p:spTree>
    <p:extLst>
      <p:ext uri="{BB962C8B-B14F-4D97-AF65-F5344CB8AC3E}">
        <p14:creationId xmlns:p14="http://schemas.microsoft.com/office/powerpoint/2010/main" val="238372500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1)">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heel(1)">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heel(1)">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heel(1)">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heel(1)">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heel(1)">
                                      <p:cBhvr>
                                        <p:cTn id="52" dur="20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wheel(1)">
                                      <p:cBhvr>
                                        <p:cTn id="57" dur="20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wheel(1)">
                                      <p:cBhvr>
                                        <p:cTn id="62"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878799"/>
            <a:ext cx="6904876" cy="1033128"/>
          </a:xfrm>
          <a:ln>
            <a:solidFill>
              <a:srgbClr val="CCFFCC"/>
            </a:solidFill>
          </a:ln>
        </p:spPr>
        <p:txBody>
          <a:bodyPr/>
          <a:lstStyle/>
          <a:p>
            <a:pPr marL="571500" indent="-571500" algn="r" rtl="1">
              <a:buClr>
                <a:schemeClr val="accent6">
                  <a:lumMod val="50000"/>
                </a:schemeClr>
              </a:buClr>
              <a:buFont typeface="Wingdings" panose="05000000000000000000" pitchFamily="2" charset="2"/>
              <a:buChar char="v"/>
            </a:pPr>
            <a:r>
              <a:rPr lang="fa-IR" dirty="0" smtClean="0">
                <a:solidFill>
                  <a:srgbClr val="FF0000"/>
                </a:solidFill>
                <a:latin typeface="Andalus" panose="02020603050405020304" pitchFamily="18" charset="-78"/>
                <a:cs typeface="Andalus" panose="02020603050405020304" pitchFamily="18" charset="-78"/>
              </a:rPr>
              <a:t>دین و زندگی 1</a:t>
            </a:r>
            <a:endParaRPr lang="en-US" dirty="0">
              <a:solidFill>
                <a:srgbClr val="FF0000"/>
              </a:solidFill>
              <a:latin typeface="Andalus" panose="02020603050405020304" pitchFamily="18" charset="-78"/>
              <a:cs typeface="Andalus" panose="02020603050405020304" pitchFamily="18" charset="-78"/>
            </a:endParaRPr>
          </a:p>
        </p:txBody>
      </p:sp>
      <p:sp>
        <p:nvSpPr>
          <p:cNvPr id="3" name="Text Placeholder 2"/>
          <p:cNvSpPr>
            <a:spLocks noGrp="1"/>
          </p:cNvSpPr>
          <p:nvPr>
            <p:ph type="body" sz="quarter" idx="13"/>
          </p:nvPr>
        </p:nvSpPr>
        <p:spPr>
          <a:xfrm>
            <a:off x="0" y="2389908"/>
            <a:ext cx="6909955" cy="810491"/>
          </a:xfrm>
          <a:ln>
            <a:solidFill>
              <a:srgbClr val="CCFFCC"/>
            </a:solidFill>
          </a:ln>
        </p:spPr>
        <p:txBody>
          <a:bodyPr/>
          <a:lstStyle/>
          <a:p>
            <a:pPr marL="571500" indent="-571500" algn="r" rtl="1">
              <a:buClr>
                <a:schemeClr val="accent6">
                  <a:lumMod val="50000"/>
                </a:schemeClr>
              </a:buClr>
              <a:buSzPct val="100000"/>
              <a:buFont typeface="Wingdings" panose="05000000000000000000" pitchFamily="2" charset="2"/>
              <a:buChar char="v"/>
            </a:pPr>
            <a:r>
              <a:rPr lang="fa-IR" sz="4400" dirty="0" smtClean="0">
                <a:solidFill>
                  <a:srgbClr val="FF0000"/>
                </a:solidFill>
                <a:latin typeface="Andalus" panose="02020603050405020304" pitchFamily="18" charset="-78"/>
                <a:cs typeface="Andalus" panose="02020603050405020304" pitchFamily="18" charset="-78"/>
              </a:rPr>
              <a:t>پایه دهم</a:t>
            </a:r>
            <a:endParaRPr lang="en-US" sz="4400" dirty="0" smtClean="0">
              <a:solidFill>
                <a:srgbClr val="FF0000"/>
              </a:solidFill>
              <a:latin typeface="Andalus" panose="02020603050405020304" pitchFamily="18" charset="-78"/>
              <a:cs typeface="Andalus" panose="02020603050405020304" pitchFamily="18" charset="-78"/>
            </a:endParaRPr>
          </a:p>
        </p:txBody>
      </p:sp>
      <p:sp>
        <p:nvSpPr>
          <p:cNvPr id="4" name="Text Placeholder 3"/>
          <p:cNvSpPr>
            <a:spLocks noGrp="1"/>
          </p:cNvSpPr>
          <p:nvPr>
            <p:ph type="body" idx="1"/>
          </p:nvPr>
        </p:nvSpPr>
        <p:spPr>
          <a:xfrm>
            <a:off x="0" y="3716956"/>
            <a:ext cx="6930736" cy="865435"/>
          </a:xfrm>
          <a:ln>
            <a:solidFill>
              <a:srgbClr val="CCFFCC"/>
            </a:solidFill>
          </a:ln>
        </p:spPr>
        <p:txBody>
          <a:bodyPr>
            <a:normAutofit/>
          </a:bodyPr>
          <a:lstStyle/>
          <a:p>
            <a:pPr marL="285750" indent="-285750" algn="r" rtl="1">
              <a:buClr>
                <a:schemeClr val="accent6">
                  <a:lumMod val="50000"/>
                </a:schemeClr>
              </a:buClr>
              <a:buSzPct val="100000"/>
              <a:buFont typeface="Wingdings" panose="05000000000000000000" pitchFamily="2" charset="2"/>
              <a:buChar char="v"/>
            </a:pPr>
            <a:r>
              <a:rPr lang="fa-IR" sz="4400" dirty="0" smtClean="0">
                <a:solidFill>
                  <a:srgbClr val="FF0000"/>
                </a:solidFill>
                <a:latin typeface="Andalus" panose="02020603050405020304" pitchFamily="18" charset="-78"/>
                <a:cs typeface="Andalus" panose="02020603050405020304" pitchFamily="18" charset="-78"/>
              </a:rPr>
              <a:t>پنجره ای به روشنایی</a:t>
            </a:r>
            <a:endParaRPr lang="en-US" sz="4400" dirty="0">
              <a:solidFill>
                <a:srgbClr val="FF0000"/>
              </a:solidFill>
              <a:latin typeface="Andalus" panose="02020603050405020304" pitchFamily="18" charset="-78"/>
              <a:cs typeface="Andalus" panose="02020603050405020304" pitchFamily="18" charset="-78"/>
            </a:endParaRPr>
          </a:p>
        </p:txBody>
      </p:sp>
      <p:pic>
        <p:nvPicPr>
          <p:cNvPr id="5" name="Picture 4"/>
          <p:cNvPicPr>
            <a:picLocks noChangeAspect="1"/>
          </p:cNvPicPr>
          <p:nvPr/>
        </p:nvPicPr>
        <p:blipFill>
          <a:blip r:embed="rId3"/>
          <a:stretch>
            <a:fillRect/>
          </a:stretch>
        </p:blipFill>
        <p:spPr>
          <a:xfrm>
            <a:off x="7128165" y="0"/>
            <a:ext cx="5673898" cy="6857999"/>
          </a:xfrm>
          <a:prstGeom prst="rect">
            <a:avLst/>
          </a:prstGeom>
        </p:spPr>
      </p:pic>
    </p:spTree>
    <p:extLst>
      <p:ext uri="{BB962C8B-B14F-4D97-AF65-F5344CB8AC3E}">
        <p14:creationId xmlns:p14="http://schemas.microsoft.com/office/powerpoint/2010/main" val="129939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randombar(horizontal)">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4">
                                            <p:bg/>
                                          </p:spTgt>
                                        </p:tgtEl>
                                        <p:attrNameLst>
                                          <p:attrName>style.visibility</p:attrName>
                                        </p:attrNameLst>
                                      </p:cBhvr>
                                      <p:to>
                                        <p:strVal val="visible"/>
                                      </p:to>
                                    </p:set>
                                    <p:anim calcmode="lin" valueType="num">
                                      <p:cBhvr>
                                        <p:cTn id="22" dur="1000" fill="hold"/>
                                        <p:tgtEl>
                                          <p:spTgt spid="4">
                                            <p:bg/>
                                          </p:spTgt>
                                        </p:tgtEl>
                                        <p:attrNameLst>
                                          <p:attrName>ppt_w</p:attrName>
                                        </p:attrNameLst>
                                      </p:cBhvr>
                                      <p:tavLst>
                                        <p:tav tm="0">
                                          <p:val>
                                            <p:fltVal val="0"/>
                                          </p:val>
                                        </p:tav>
                                        <p:tav tm="100000">
                                          <p:val>
                                            <p:strVal val="#ppt_w"/>
                                          </p:val>
                                        </p:tav>
                                      </p:tavLst>
                                    </p:anim>
                                    <p:anim calcmode="lin" valueType="num">
                                      <p:cBhvr>
                                        <p:cTn id="23" dur="1000" fill="hold"/>
                                        <p:tgtEl>
                                          <p:spTgt spid="4">
                                            <p:bg/>
                                          </p:spTgt>
                                        </p:tgtEl>
                                        <p:attrNameLst>
                                          <p:attrName>ppt_h</p:attrName>
                                        </p:attrNameLst>
                                      </p:cBhvr>
                                      <p:tavLst>
                                        <p:tav tm="0">
                                          <p:val>
                                            <p:fltVal val="0"/>
                                          </p:val>
                                        </p:tav>
                                        <p:tav tm="100000">
                                          <p:val>
                                            <p:strVal val="#ppt_h"/>
                                          </p:val>
                                        </p:tav>
                                      </p:tavLst>
                                    </p:anim>
                                    <p:anim calcmode="lin" valueType="num">
                                      <p:cBhvr>
                                        <p:cTn id="24" dur="1000" fill="hold"/>
                                        <p:tgtEl>
                                          <p:spTgt spid="4">
                                            <p:bg/>
                                          </p:spTgt>
                                        </p:tgtEl>
                                        <p:attrNameLst>
                                          <p:attrName>style.rotation</p:attrName>
                                        </p:attrNameLst>
                                      </p:cBhvr>
                                      <p:tavLst>
                                        <p:tav tm="0">
                                          <p:val>
                                            <p:fltVal val="90"/>
                                          </p:val>
                                        </p:tav>
                                        <p:tav tm="100000">
                                          <p:val>
                                            <p:fltVal val="0"/>
                                          </p:val>
                                        </p:tav>
                                      </p:tavLst>
                                    </p:anim>
                                    <p:animEffect transition="in" filter="fade">
                                      <p:cBhvr>
                                        <p:cTn id="25" dur="1000"/>
                                        <p:tgtEl>
                                          <p:spTgt spid="4">
                                            <p:bg/>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 calcmode="lin" valueType="num">
                                      <p:cBhvr>
                                        <p:cTn id="30"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31"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32"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33" dur="1000"/>
                                        <p:tgtEl>
                                          <p:spTgt spid="4">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down)">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4"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pattFill prst="ltHorz">
          <a:fgClr>
            <a:schemeClr val="accent1"/>
          </a:fgClr>
          <a:bgClr>
            <a:schemeClr val="bg1"/>
          </a:bgClr>
        </a:patt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77334" y="400050"/>
            <a:ext cx="10073397" cy="5657850"/>
          </a:xfrm>
        </p:spPr>
        <p:txBody>
          <a:bodyPr>
            <a:normAutofit fontScale="92500" lnSpcReduction="20000"/>
          </a:bodyPr>
          <a:lstStyle/>
          <a:p>
            <a:pPr algn="r" rtl="1"/>
            <a:r>
              <a:rPr lang="fa-IR" b="1" dirty="0">
                <a:solidFill>
                  <a:schemeClr val="accent4">
                    <a:lumMod val="50000"/>
                  </a:schemeClr>
                </a:solidFill>
                <a:latin typeface="Arial" panose="020B0604020202020204" pitchFamily="34" charset="0"/>
                <a:cs typeface="0 Titr Bold" panose="00000700000000000000" pitchFamily="2" charset="-78"/>
              </a:rPr>
              <a:t>7.پیامد های اعتقاد به معاد </a:t>
            </a:r>
            <a:r>
              <a:rPr lang="fa-IR" b="1" dirty="0" smtClean="0">
                <a:solidFill>
                  <a:schemeClr val="accent4">
                    <a:lumMod val="50000"/>
                  </a:schemeClr>
                </a:solidFill>
                <a:latin typeface="Arial" panose="020B0604020202020204" pitchFamily="34" charset="0"/>
                <a:cs typeface="0 Titr Bold" panose="00000700000000000000" pitchFamily="2" charset="-78"/>
              </a:rPr>
              <a:t> یک مورد را </a:t>
            </a:r>
            <a:r>
              <a:rPr lang="fa-IR" b="1" dirty="0">
                <a:solidFill>
                  <a:schemeClr val="accent4">
                    <a:lumMod val="50000"/>
                  </a:schemeClr>
                </a:solidFill>
                <a:latin typeface="Arial" panose="020B0604020202020204" pitchFamily="34" charset="0"/>
                <a:cs typeface="0 Titr Bold" panose="00000700000000000000" pitchFamily="2" charset="-78"/>
              </a:rPr>
              <a:t>بنویسید؟ </a:t>
            </a:r>
            <a:r>
              <a:rPr lang="fa-IR" b="1" dirty="0">
                <a:solidFill>
                  <a:srgbClr val="0070C0"/>
                </a:solidFill>
                <a:latin typeface="Arial" panose="020B0604020202020204" pitchFamily="34" charset="0"/>
                <a:cs typeface="0 Titr Bold" panose="00000700000000000000" pitchFamily="2" charset="-78"/>
              </a:rPr>
              <a:t>1 با این دیدگاه، زندگی از بن بست بیرون می آید و پنجرهٔ امید و روشنایی به روی انسان </a:t>
            </a:r>
            <a:r>
              <a:rPr lang="fa-IR" b="1" dirty="0" smtClean="0">
                <a:solidFill>
                  <a:srgbClr val="0070C0"/>
                </a:solidFill>
                <a:latin typeface="Arial" panose="020B0604020202020204" pitchFamily="34" charset="0"/>
                <a:cs typeface="0 Titr Bold" panose="00000700000000000000" pitchFamily="2" charset="-78"/>
              </a:rPr>
              <a:t>بازمی </a:t>
            </a:r>
            <a:r>
              <a:rPr lang="fa-IR" b="1" dirty="0">
                <a:solidFill>
                  <a:srgbClr val="0070C0"/>
                </a:solidFill>
                <a:latin typeface="Arial" panose="020B0604020202020204" pitchFamily="34" charset="0"/>
                <a:cs typeface="0 Titr Bold" panose="00000700000000000000" pitchFamily="2" charset="-78"/>
              </a:rPr>
              <a:t>شود و شور و نشاط و انگیزهٔ فعالیت و کار، زندگی را فرا می </a:t>
            </a:r>
            <a:r>
              <a:rPr lang="fa-IR" b="1" dirty="0" smtClean="0">
                <a:solidFill>
                  <a:srgbClr val="0070C0"/>
                </a:solidFill>
                <a:latin typeface="Arial" panose="020B0604020202020204" pitchFamily="34" charset="0"/>
                <a:cs typeface="0 Titr Bold" panose="00000700000000000000" pitchFamily="2" charset="-78"/>
              </a:rPr>
              <a:t>گیرد 2چنین </a:t>
            </a:r>
            <a:r>
              <a:rPr lang="fa-IR" b="1" dirty="0">
                <a:solidFill>
                  <a:srgbClr val="0070C0"/>
                </a:solidFill>
                <a:latin typeface="Arial" panose="020B0604020202020204" pitchFamily="34" charset="0"/>
                <a:cs typeface="0 Titr Bold" panose="00000700000000000000" pitchFamily="2" charset="-78"/>
              </a:rPr>
              <a:t>انسانی دارای انرژی فو قالعاده و همت خستگ یناپذیر است و از کار خود لذت م یبرد. </a:t>
            </a:r>
            <a:r>
              <a:rPr lang="fa-IR" b="1" dirty="0" smtClean="0">
                <a:solidFill>
                  <a:srgbClr val="0070C0"/>
                </a:solidFill>
                <a:latin typeface="Arial" panose="020B0604020202020204" pitchFamily="34" charset="0"/>
                <a:cs typeface="0 Titr Bold" panose="00000700000000000000" pitchFamily="2" charset="-78"/>
              </a:rPr>
              <a:t>اوبا </a:t>
            </a:r>
            <a:r>
              <a:rPr lang="fa-IR" b="1" dirty="0">
                <a:solidFill>
                  <a:srgbClr val="0070C0"/>
                </a:solidFill>
                <a:latin typeface="Arial" panose="020B0604020202020204" pitchFamily="34" charset="0"/>
                <a:cs typeface="0 Titr Bold" panose="00000700000000000000" pitchFamily="2" charset="-78"/>
              </a:rPr>
              <a:t>تلاش و توان بسیار در انجام کارهای نیک و خدمت به خلق خدا می کوشد و می داند که هرچه </a:t>
            </a:r>
            <a:r>
              <a:rPr lang="fa-IR" b="1" dirty="0" smtClean="0">
                <a:solidFill>
                  <a:srgbClr val="0070C0"/>
                </a:solidFill>
                <a:latin typeface="Arial" panose="020B0604020202020204" pitchFamily="34" charset="0"/>
                <a:cs typeface="0 Titr Bold" panose="00000700000000000000" pitchFamily="2" charset="-78"/>
              </a:rPr>
              <a:t>بیشتردر </a:t>
            </a:r>
            <a:r>
              <a:rPr lang="fa-IR" b="1" dirty="0">
                <a:solidFill>
                  <a:srgbClr val="0070C0"/>
                </a:solidFill>
                <a:latin typeface="Arial" panose="020B0604020202020204" pitchFamily="34" charset="0"/>
                <a:cs typeface="0 Titr Bold" panose="00000700000000000000" pitchFamily="2" charset="-78"/>
              </a:rPr>
              <a:t>این راه گام بردارد، آخرت او زیباتر خواهد </a:t>
            </a:r>
            <a:r>
              <a:rPr lang="fa-IR" b="1" dirty="0" smtClean="0">
                <a:solidFill>
                  <a:srgbClr val="0070C0"/>
                </a:solidFill>
                <a:latin typeface="Arial" panose="020B0604020202020204" pitchFamily="34" charset="0"/>
                <a:cs typeface="0 Titr Bold" panose="00000700000000000000" pitchFamily="2" charset="-78"/>
              </a:rPr>
              <a:t>بود.</a:t>
            </a:r>
          </a:p>
          <a:p>
            <a:pPr algn="r" rtl="1"/>
            <a:r>
              <a:rPr lang="fa-IR" b="1" dirty="0" smtClean="0">
                <a:solidFill>
                  <a:schemeClr val="accent5">
                    <a:lumMod val="50000"/>
                  </a:schemeClr>
                </a:solidFill>
                <a:latin typeface="Arial" panose="020B0604020202020204" pitchFamily="34" charset="0"/>
                <a:cs typeface="0 Titr Bold" panose="00000700000000000000" pitchFamily="2" charset="-78"/>
              </a:rPr>
              <a:t>8.مرگ برای چه کسانی ترسناک است؟</a:t>
            </a:r>
            <a:r>
              <a:rPr lang="fa-IR" b="1" dirty="0" smtClean="0">
                <a:solidFill>
                  <a:srgbClr val="0070C0"/>
                </a:solidFill>
                <a:latin typeface="Arial" panose="020B0604020202020204" pitchFamily="34" charset="0"/>
                <a:cs typeface="0 Titr Bold" panose="00000700000000000000" pitchFamily="2" charset="-78"/>
              </a:rPr>
              <a:t>مرگ برای کسانی ترسناک است که زندگی را محدود به دنیا</a:t>
            </a:r>
          </a:p>
          <a:p>
            <a:pPr algn="r" rtl="1"/>
            <a:r>
              <a:rPr lang="fa-IR" b="1" dirty="0" smtClean="0">
                <a:solidFill>
                  <a:srgbClr val="0070C0"/>
                </a:solidFill>
                <a:latin typeface="Arial" panose="020B0604020202020204" pitchFamily="34" charset="0"/>
                <a:cs typeface="0 Titr Bold" panose="00000700000000000000" pitchFamily="2" charset="-78"/>
              </a:rPr>
              <a:t>می بینند و با کوله باریاز گناه با آن مواجه می شوند.</a:t>
            </a:r>
          </a:p>
          <a:p>
            <a:pPr algn="r" rtl="1"/>
            <a:r>
              <a:rPr lang="fa-IR" b="1" dirty="0" smtClean="0">
                <a:solidFill>
                  <a:schemeClr val="accent5">
                    <a:lumMod val="50000"/>
                  </a:schemeClr>
                </a:solidFill>
                <a:latin typeface="Arial" panose="020B0604020202020204" pitchFamily="34" charset="0"/>
                <a:cs typeface="0 Titr Bold" panose="00000700000000000000" pitchFamily="2" charset="-78"/>
              </a:rPr>
              <a:t>9.چه کسانی با منکران معاد تفاوت </a:t>
            </a:r>
            <a:r>
              <a:rPr lang="fa-IR" b="1" dirty="0">
                <a:solidFill>
                  <a:schemeClr val="accent5">
                    <a:lumMod val="50000"/>
                  </a:schemeClr>
                </a:solidFill>
                <a:latin typeface="Arial" panose="020B0604020202020204" pitchFamily="34" charset="0"/>
                <a:cs typeface="0 Titr Bold" panose="00000700000000000000" pitchFamily="2" charset="-78"/>
              </a:rPr>
              <a:t>ندارند؟ </a:t>
            </a:r>
            <a:r>
              <a:rPr lang="fa-IR" b="1" dirty="0">
                <a:solidFill>
                  <a:srgbClr val="0070C0"/>
                </a:solidFill>
                <a:latin typeface="Arial" panose="020B0604020202020204" pitchFamily="34" charset="0"/>
                <a:cs typeface="0 Titr Bold" panose="00000700000000000000" pitchFamily="2" charset="-78"/>
              </a:rPr>
              <a:t>این آثار و پیامدها، گریبان کسانی را نیز که معاد را قبول دارند، اما این قبول </a:t>
            </a:r>
            <a:r>
              <a:rPr lang="fa-IR" b="1" dirty="0" smtClean="0">
                <a:solidFill>
                  <a:srgbClr val="0070C0"/>
                </a:solidFill>
                <a:latin typeface="Arial" panose="020B0604020202020204" pitchFamily="34" charset="0"/>
                <a:cs typeface="0 Titr Bold" panose="00000700000000000000" pitchFamily="2" charset="-78"/>
              </a:rPr>
              <a:t>داشتن </a:t>
            </a:r>
            <a:r>
              <a:rPr lang="fa-IR" b="1" dirty="0">
                <a:solidFill>
                  <a:srgbClr val="0070C0"/>
                </a:solidFill>
                <a:latin typeface="Arial" panose="020B0604020202020204" pitchFamily="34" charset="0"/>
                <a:cs typeface="0 Titr Bold" panose="00000700000000000000" pitchFamily="2" charset="-78"/>
              </a:rPr>
              <a:t>به ایمان و باور قلبی تبدیـل نـشده است، می گیرد. این افراد به دلـیل فرو </a:t>
            </a:r>
          </a:p>
          <a:p>
            <a:pPr algn="r" rtl="1"/>
            <a:r>
              <a:rPr lang="fa-IR" b="1" dirty="0" smtClean="0">
                <a:solidFill>
                  <a:srgbClr val="0070C0"/>
                </a:solidFill>
                <a:latin typeface="Arial" panose="020B0604020202020204" pitchFamily="34" charset="0"/>
                <a:cs typeface="0 Titr Bold" panose="00000700000000000000" pitchFamily="2" charset="-78"/>
              </a:rPr>
              <a:t>رفتن </a:t>
            </a:r>
            <a:r>
              <a:rPr lang="fa-IR" b="1" dirty="0">
                <a:solidFill>
                  <a:srgbClr val="0070C0"/>
                </a:solidFill>
                <a:latin typeface="Arial" panose="020B0604020202020204" pitchFamily="34" charset="0"/>
                <a:cs typeface="0 Titr Bold" panose="00000700000000000000" pitchFamily="2" charset="-78"/>
              </a:rPr>
              <a:t>در هوس ها،دنیا را معبود وهدف خود قرار می دهند و از یاد آخرت غافل می شوند </a:t>
            </a:r>
            <a:r>
              <a:rPr lang="fa-IR" b="1" dirty="0" smtClean="0">
                <a:solidFill>
                  <a:srgbClr val="0070C0"/>
                </a:solidFill>
                <a:latin typeface="Arial" panose="020B0604020202020204" pitchFamily="34" charset="0"/>
                <a:cs typeface="0 Titr Bold" panose="00000700000000000000" pitchFamily="2" charset="-78"/>
              </a:rPr>
              <a:t>و </a:t>
            </a:r>
            <a:r>
              <a:rPr lang="fa-IR" b="1" dirty="0">
                <a:solidFill>
                  <a:srgbClr val="0070C0"/>
                </a:solidFill>
                <a:latin typeface="Arial" panose="020B0604020202020204" pitchFamily="34" charset="0"/>
                <a:cs typeface="0 Titr Bold" panose="00000700000000000000" pitchFamily="2" charset="-78"/>
              </a:rPr>
              <a:t>از </a:t>
            </a:r>
            <a:r>
              <a:rPr lang="fa-IR" b="1" dirty="0" smtClean="0">
                <a:solidFill>
                  <a:srgbClr val="0070C0"/>
                </a:solidFill>
                <a:latin typeface="Arial" panose="020B0604020202020204" pitchFamily="34" charset="0"/>
                <a:cs typeface="0 Titr Bold" panose="00000700000000000000" pitchFamily="2" charset="-78"/>
              </a:rPr>
              <a:t>این</a:t>
            </a:r>
          </a:p>
          <a:p>
            <a:pPr algn="r" rtl="1"/>
            <a:r>
              <a:rPr lang="fa-IR" b="1" dirty="0" smtClean="0">
                <a:solidFill>
                  <a:srgbClr val="0070C0"/>
                </a:solidFill>
                <a:latin typeface="Arial" panose="020B0604020202020204" pitchFamily="34" charset="0"/>
                <a:cs typeface="0 Titr Bold" panose="00000700000000000000" pitchFamily="2" charset="-78"/>
              </a:rPr>
              <a:t> </a:t>
            </a:r>
            <a:r>
              <a:rPr lang="fa-IR" b="1" dirty="0">
                <a:solidFill>
                  <a:srgbClr val="0070C0"/>
                </a:solidFill>
                <a:latin typeface="Arial" panose="020B0604020202020204" pitchFamily="34" charset="0"/>
                <a:cs typeface="0 Titr Bold" panose="00000700000000000000" pitchFamily="2" charset="-78"/>
              </a:rPr>
              <a:t>رو، زندگی و رفتار آنان به گونه ای اسـت که تـفاوتی با منکران معاد ندارد</a:t>
            </a:r>
            <a:r>
              <a:rPr lang="fa-IR" b="1" dirty="0" smtClean="0">
                <a:solidFill>
                  <a:srgbClr val="0070C0"/>
                </a:solidFill>
                <a:latin typeface="Arial" panose="020B0604020202020204" pitchFamily="34" charset="0"/>
                <a:cs typeface="0 Titr Bold" panose="00000700000000000000" pitchFamily="2" charset="-78"/>
              </a:rPr>
              <a:t>.</a:t>
            </a:r>
          </a:p>
          <a:p>
            <a:pPr algn="r" rtl="1"/>
            <a:r>
              <a:rPr lang="fa-IR" b="1" dirty="0" smtClean="0">
                <a:solidFill>
                  <a:schemeClr val="accent5">
                    <a:lumMod val="50000"/>
                  </a:schemeClr>
                </a:solidFill>
                <a:latin typeface="Arial" panose="020B0604020202020204" pitchFamily="34" charset="0"/>
                <a:cs typeface="0 Titr Bold" panose="00000700000000000000" pitchFamily="2" charset="-78"/>
              </a:rPr>
              <a:t>10.پیامبر در مورد زندگی در دنیا چه فرمود؟</a:t>
            </a:r>
            <a:r>
              <a:rPr lang="fa-IR" b="1" dirty="0" smtClean="0">
                <a:solidFill>
                  <a:srgbClr val="0070C0"/>
                </a:solidFill>
                <a:latin typeface="Arial" panose="020B0604020202020204" pitchFamily="34" charset="0"/>
                <a:cs typeface="0 Titr Bold" panose="00000700000000000000" pitchFamily="2" charset="-78"/>
              </a:rPr>
              <a:t>مردم در این دنیا در خواب هستند و هنگامی که میمیرند بیدار میشوند.</a:t>
            </a:r>
            <a:endParaRPr lang="en-US" b="1" dirty="0">
              <a:solidFill>
                <a:schemeClr val="accent5">
                  <a:lumMod val="50000"/>
                </a:schemeClr>
              </a:solidFill>
              <a:latin typeface="Arial" panose="020B0604020202020204" pitchFamily="34" charset="0"/>
              <a:cs typeface="0 Titr Bold" panose="00000700000000000000" pitchFamily="2" charset="-78"/>
            </a:endParaRPr>
          </a:p>
        </p:txBody>
      </p:sp>
    </p:spTree>
    <p:extLst>
      <p:ext uri="{BB962C8B-B14F-4D97-AF65-F5344CB8AC3E}">
        <p14:creationId xmlns:p14="http://schemas.microsoft.com/office/powerpoint/2010/main" val="38438172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010453"/>
            <a:ext cx="7766936" cy="1096899"/>
          </a:xfrm>
        </p:spPr>
        <p:txBody>
          <a:bodyPr>
            <a:noAutofit/>
          </a:bodyPr>
          <a:lstStyle/>
          <a:p>
            <a:r>
              <a:rPr lang="fa-IR" sz="23900" dirty="0" smtClean="0">
                <a:solidFill>
                  <a:srgbClr val="00B050"/>
                </a:solidFill>
                <a:latin typeface="Andalus" panose="02020603050405020304" pitchFamily="18" charset="-78"/>
                <a:cs typeface="Andalus" panose="02020603050405020304" pitchFamily="18" charset="-78"/>
              </a:rPr>
              <a:t>پایان</a:t>
            </a:r>
            <a:endParaRPr lang="en-US" sz="23900" dirty="0">
              <a:solidFill>
                <a:srgbClr val="00B050"/>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85945250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artisticLightScreen/>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4" y="962891"/>
            <a:ext cx="8596668" cy="1320800"/>
          </a:xfrm>
        </p:spPr>
        <p:txBody>
          <a:bodyPr>
            <a:normAutofit/>
          </a:bodyPr>
          <a:lstStyle/>
          <a:p>
            <a:pPr algn="ctr"/>
            <a:r>
              <a:rPr lang="fa-IR" dirty="0" smtClean="0">
                <a:solidFill>
                  <a:srgbClr val="FF0000"/>
                </a:solidFill>
                <a:latin typeface="Arial" panose="020B0604020202020204" pitchFamily="34" charset="0"/>
                <a:cs typeface="Arial" panose="020B0604020202020204" pitchFamily="34" charset="0"/>
              </a:rPr>
              <a:t>شناسنامه اشخاص</a:t>
            </a:r>
            <a:endParaRPr lang="en-US"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algn="r" rtl="1"/>
            <a:r>
              <a:rPr lang="fa-IR" sz="2800" dirty="0" smtClean="0">
                <a:solidFill>
                  <a:schemeClr val="accent2">
                    <a:lumMod val="50000"/>
                  </a:schemeClr>
                </a:solidFill>
                <a:latin typeface="Arial" panose="020B0604020202020204" pitchFamily="34" charset="0"/>
                <a:cs typeface="Arial" panose="020B0604020202020204" pitchFamily="34" charset="0"/>
              </a:rPr>
              <a:t>اعضای گروه:مهدی گچ گر.محمد آتش.محمدمهدی امیدبخش</a:t>
            </a:r>
          </a:p>
          <a:p>
            <a:pPr algn="r" rtl="1"/>
            <a:r>
              <a:rPr lang="fa-IR" sz="2800" dirty="0" smtClean="0">
                <a:solidFill>
                  <a:schemeClr val="accent2">
                    <a:lumMod val="50000"/>
                  </a:schemeClr>
                </a:solidFill>
                <a:latin typeface="Arial" panose="020B0604020202020204" pitchFamily="34" charset="0"/>
                <a:cs typeface="Arial" panose="020B0604020202020204" pitchFamily="34" charset="0"/>
              </a:rPr>
              <a:t>نام دبیر:آقای نارنج پور</a:t>
            </a:r>
          </a:p>
          <a:p>
            <a:pPr algn="r" rtl="1"/>
            <a:r>
              <a:rPr lang="fa-IR" sz="2800" dirty="0" smtClean="0">
                <a:solidFill>
                  <a:schemeClr val="accent2">
                    <a:lumMod val="50000"/>
                  </a:schemeClr>
                </a:solidFill>
                <a:latin typeface="Arial" panose="020B0604020202020204" pitchFamily="34" charset="0"/>
                <a:cs typeface="Arial" panose="020B0604020202020204" pitchFamily="34" charset="0"/>
              </a:rPr>
              <a:t>مدرسه:دبیرستان نمونه دولتی الهادی</a:t>
            </a:r>
          </a:p>
          <a:p>
            <a:pPr algn="r" rtl="1"/>
            <a:r>
              <a:rPr lang="fa-IR" sz="2800" dirty="0" smtClean="0">
                <a:solidFill>
                  <a:schemeClr val="accent2">
                    <a:lumMod val="50000"/>
                  </a:schemeClr>
                </a:solidFill>
                <a:latin typeface="Arial" panose="020B0604020202020204" pitchFamily="34" charset="0"/>
                <a:cs typeface="Arial" panose="020B0604020202020204" pitchFamily="34" charset="0"/>
              </a:rPr>
              <a:t>کلاس:دهم ریاضی الف</a:t>
            </a:r>
          </a:p>
          <a:p>
            <a:pPr algn="r" rtl="1"/>
            <a:r>
              <a:rPr lang="fa-IR" sz="2800" dirty="0" smtClean="0">
                <a:solidFill>
                  <a:schemeClr val="accent2">
                    <a:lumMod val="50000"/>
                  </a:schemeClr>
                </a:solidFill>
                <a:latin typeface="Arial" panose="020B0604020202020204" pitchFamily="34" charset="0"/>
                <a:cs typeface="Arial" panose="020B0604020202020204" pitchFamily="34" charset="0"/>
              </a:rPr>
              <a:t>سازنده پاورپوینت:مهدی گچ گر</a:t>
            </a:r>
          </a:p>
          <a:p>
            <a:pPr algn="r" rtl="1"/>
            <a:endParaRPr lang="en-US" dirty="0"/>
          </a:p>
        </p:txBody>
      </p:sp>
    </p:spTree>
    <p:extLst>
      <p:ext uri="{BB962C8B-B14F-4D97-AF65-F5344CB8AC3E}">
        <p14:creationId xmlns:p14="http://schemas.microsoft.com/office/powerpoint/2010/main" val="406701737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Effect transition="in" filter="wipe(down)">
                                      <p:cBhvr>
                                        <p:cTn id="43" dur="580">
                                          <p:stCondLst>
                                            <p:cond delay="0"/>
                                          </p:stCondLst>
                                        </p:cTn>
                                        <p:tgtEl>
                                          <p:spTgt spid="3">
                                            <p:txEl>
                                              <p:pRg st="1" end="1"/>
                                            </p:txEl>
                                          </p:spTgt>
                                        </p:tgtEl>
                                      </p:cBhvr>
                                    </p:animEffect>
                                    <p:anim calcmode="lin" valueType="num">
                                      <p:cBhvr>
                                        <p:cTn id="4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1" end="1"/>
                                            </p:txEl>
                                          </p:spTgt>
                                        </p:tgtEl>
                                      </p:cBhvr>
                                      <p:to x="100000" y="60000"/>
                                    </p:animScale>
                                    <p:animScale>
                                      <p:cBhvr>
                                        <p:cTn id="50" dur="166" decel="50000">
                                          <p:stCondLst>
                                            <p:cond delay="676"/>
                                          </p:stCondLst>
                                        </p:cTn>
                                        <p:tgtEl>
                                          <p:spTgt spid="3">
                                            <p:txEl>
                                              <p:pRg st="1" end="1"/>
                                            </p:txEl>
                                          </p:spTgt>
                                        </p:tgtEl>
                                      </p:cBhvr>
                                      <p:to x="100000" y="100000"/>
                                    </p:animScale>
                                    <p:animScale>
                                      <p:cBhvr>
                                        <p:cTn id="51" dur="26">
                                          <p:stCondLst>
                                            <p:cond delay="1312"/>
                                          </p:stCondLst>
                                        </p:cTn>
                                        <p:tgtEl>
                                          <p:spTgt spid="3">
                                            <p:txEl>
                                              <p:pRg st="1" end="1"/>
                                            </p:txEl>
                                          </p:spTgt>
                                        </p:tgtEl>
                                      </p:cBhvr>
                                      <p:to x="100000" y="80000"/>
                                    </p:animScale>
                                    <p:animScale>
                                      <p:cBhvr>
                                        <p:cTn id="52" dur="166" decel="50000">
                                          <p:stCondLst>
                                            <p:cond delay="1338"/>
                                          </p:stCondLst>
                                        </p:cTn>
                                        <p:tgtEl>
                                          <p:spTgt spid="3">
                                            <p:txEl>
                                              <p:pRg st="1" end="1"/>
                                            </p:txEl>
                                          </p:spTgt>
                                        </p:tgtEl>
                                      </p:cBhvr>
                                      <p:to x="100000" y="100000"/>
                                    </p:animScale>
                                    <p:animScale>
                                      <p:cBhvr>
                                        <p:cTn id="53" dur="26">
                                          <p:stCondLst>
                                            <p:cond delay="1642"/>
                                          </p:stCondLst>
                                        </p:cTn>
                                        <p:tgtEl>
                                          <p:spTgt spid="3">
                                            <p:txEl>
                                              <p:pRg st="1" end="1"/>
                                            </p:txEl>
                                          </p:spTgt>
                                        </p:tgtEl>
                                      </p:cBhvr>
                                      <p:to x="100000" y="90000"/>
                                    </p:animScale>
                                    <p:animScale>
                                      <p:cBhvr>
                                        <p:cTn id="54" dur="166" decel="50000">
                                          <p:stCondLst>
                                            <p:cond delay="1668"/>
                                          </p:stCondLst>
                                        </p:cTn>
                                        <p:tgtEl>
                                          <p:spTgt spid="3">
                                            <p:txEl>
                                              <p:pRg st="1" end="1"/>
                                            </p:txEl>
                                          </p:spTgt>
                                        </p:tgtEl>
                                      </p:cBhvr>
                                      <p:to x="100000" y="100000"/>
                                    </p:animScale>
                                    <p:animScale>
                                      <p:cBhvr>
                                        <p:cTn id="55" dur="26">
                                          <p:stCondLst>
                                            <p:cond delay="1808"/>
                                          </p:stCondLst>
                                        </p:cTn>
                                        <p:tgtEl>
                                          <p:spTgt spid="3">
                                            <p:txEl>
                                              <p:pRg st="1" end="1"/>
                                            </p:txEl>
                                          </p:spTgt>
                                        </p:tgtEl>
                                      </p:cBhvr>
                                      <p:to x="100000" y="95000"/>
                                    </p:animScale>
                                    <p:animScale>
                                      <p:cBhvr>
                                        <p:cTn id="56" dur="166" decel="50000">
                                          <p:stCondLst>
                                            <p:cond delay="1834"/>
                                          </p:stCondLst>
                                        </p:cTn>
                                        <p:tgtEl>
                                          <p:spTgt spid="3">
                                            <p:txEl>
                                              <p:pRg st="1" end="1"/>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2" end="2"/>
                                            </p:txEl>
                                          </p:spTgt>
                                        </p:tgtEl>
                                        <p:attrNameLst>
                                          <p:attrName>style.visibility</p:attrName>
                                        </p:attrNameLst>
                                      </p:cBhvr>
                                      <p:to>
                                        <p:strVal val="visible"/>
                                      </p:to>
                                    </p:set>
                                    <p:animEffect transition="in" filter="wipe(down)">
                                      <p:cBhvr>
                                        <p:cTn id="61" dur="580">
                                          <p:stCondLst>
                                            <p:cond delay="0"/>
                                          </p:stCondLst>
                                        </p:cTn>
                                        <p:tgtEl>
                                          <p:spTgt spid="3">
                                            <p:txEl>
                                              <p:pRg st="2" end="2"/>
                                            </p:txEl>
                                          </p:spTgt>
                                        </p:tgtEl>
                                      </p:cBhvr>
                                    </p:animEffect>
                                    <p:anim calcmode="lin" valueType="num">
                                      <p:cBhvr>
                                        <p:cTn id="6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2" end="2"/>
                                            </p:txEl>
                                          </p:spTgt>
                                        </p:tgtEl>
                                      </p:cBhvr>
                                      <p:to x="100000" y="60000"/>
                                    </p:animScale>
                                    <p:animScale>
                                      <p:cBhvr>
                                        <p:cTn id="68" dur="166" decel="50000">
                                          <p:stCondLst>
                                            <p:cond delay="676"/>
                                          </p:stCondLst>
                                        </p:cTn>
                                        <p:tgtEl>
                                          <p:spTgt spid="3">
                                            <p:txEl>
                                              <p:pRg st="2" end="2"/>
                                            </p:txEl>
                                          </p:spTgt>
                                        </p:tgtEl>
                                      </p:cBhvr>
                                      <p:to x="100000" y="100000"/>
                                    </p:animScale>
                                    <p:animScale>
                                      <p:cBhvr>
                                        <p:cTn id="69" dur="26">
                                          <p:stCondLst>
                                            <p:cond delay="1312"/>
                                          </p:stCondLst>
                                        </p:cTn>
                                        <p:tgtEl>
                                          <p:spTgt spid="3">
                                            <p:txEl>
                                              <p:pRg st="2" end="2"/>
                                            </p:txEl>
                                          </p:spTgt>
                                        </p:tgtEl>
                                      </p:cBhvr>
                                      <p:to x="100000" y="80000"/>
                                    </p:animScale>
                                    <p:animScale>
                                      <p:cBhvr>
                                        <p:cTn id="70" dur="166" decel="50000">
                                          <p:stCondLst>
                                            <p:cond delay="1338"/>
                                          </p:stCondLst>
                                        </p:cTn>
                                        <p:tgtEl>
                                          <p:spTgt spid="3">
                                            <p:txEl>
                                              <p:pRg st="2" end="2"/>
                                            </p:txEl>
                                          </p:spTgt>
                                        </p:tgtEl>
                                      </p:cBhvr>
                                      <p:to x="100000" y="100000"/>
                                    </p:animScale>
                                    <p:animScale>
                                      <p:cBhvr>
                                        <p:cTn id="71" dur="26">
                                          <p:stCondLst>
                                            <p:cond delay="1642"/>
                                          </p:stCondLst>
                                        </p:cTn>
                                        <p:tgtEl>
                                          <p:spTgt spid="3">
                                            <p:txEl>
                                              <p:pRg st="2" end="2"/>
                                            </p:txEl>
                                          </p:spTgt>
                                        </p:tgtEl>
                                      </p:cBhvr>
                                      <p:to x="100000" y="90000"/>
                                    </p:animScale>
                                    <p:animScale>
                                      <p:cBhvr>
                                        <p:cTn id="72" dur="166" decel="50000">
                                          <p:stCondLst>
                                            <p:cond delay="1668"/>
                                          </p:stCondLst>
                                        </p:cTn>
                                        <p:tgtEl>
                                          <p:spTgt spid="3">
                                            <p:txEl>
                                              <p:pRg st="2" end="2"/>
                                            </p:txEl>
                                          </p:spTgt>
                                        </p:tgtEl>
                                      </p:cBhvr>
                                      <p:to x="100000" y="100000"/>
                                    </p:animScale>
                                    <p:animScale>
                                      <p:cBhvr>
                                        <p:cTn id="73" dur="26">
                                          <p:stCondLst>
                                            <p:cond delay="1808"/>
                                          </p:stCondLst>
                                        </p:cTn>
                                        <p:tgtEl>
                                          <p:spTgt spid="3">
                                            <p:txEl>
                                              <p:pRg st="2" end="2"/>
                                            </p:txEl>
                                          </p:spTgt>
                                        </p:tgtEl>
                                      </p:cBhvr>
                                      <p:to x="100000" y="95000"/>
                                    </p:animScale>
                                    <p:animScale>
                                      <p:cBhvr>
                                        <p:cTn id="74" dur="166" decel="50000">
                                          <p:stCondLst>
                                            <p:cond delay="1834"/>
                                          </p:stCondLst>
                                        </p:cTn>
                                        <p:tgtEl>
                                          <p:spTgt spid="3">
                                            <p:txEl>
                                              <p:pRg st="2" end="2"/>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3" end="3"/>
                                            </p:txEl>
                                          </p:spTgt>
                                        </p:tgtEl>
                                        <p:attrNameLst>
                                          <p:attrName>style.visibility</p:attrName>
                                        </p:attrNameLst>
                                      </p:cBhvr>
                                      <p:to>
                                        <p:strVal val="visible"/>
                                      </p:to>
                                    </p:set>
                                    <p:animEffect transition="in" filter="wipe(down)">
                                      <p:cBhvr>
                                        <p:cTn id="79" dur="580">
                                          <p:stCondLst>
                                            <p:cond delay="0"/>
                                          </p:stCondLst>
                                        </p:cTn>
                                        <p:tgtEl>
                                          <p:spTgt spid="3">
                                            <p:txEl>
                                              <p:pRg st="3" end="3"/>
                                            </p:txEl>
                                          </p:spTgt>
                                        </p:tgtEl>
                                      </p:cBhvr>
                                    </p:animEffect>
                                    <p:anim calcmode="lin" valueType="num">
                                      <p:cBhvr>
                                        <p:cTn id="80"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3" end="3"/>
                                            </p:txEl>
                                          </p:spTgt>
                                        </p:tgtEl>
                                      </p:cBhvr>
                                      <p:to x="100000" y="60000"/>
                                    </p:animScale>
                                    <p:animScale>
                                      <p:cBhvr>
                                        <p:cTn id="86" dur="166" decel="50000">
                                          <p:stCondLst>
                                            <p:cond delay="676"/>
                                          </p:stCondLst>
                                        </p:cTn>
                                        <p:tgtEl>
                                          <p:spTgt spid="3">
                                            <p:txEl>
                                              <p:pRg st="3" end="3"/>
                                            </p:txEl>
                                          </p:spTgt>
                                        </p:tgtEl>
                                      </p:cBhvr>
                                      <p:to x="100000" y="100000"/>
                                    </p:animScale>
                                    <p:animScale>
                                      <p:cBhvr>
                                        <p:cTn id="87" dur="26">
                                          <p:stCondLst>
                                            <p:cond delay="1312"/>
                                          </p:stCondLst>
                                        </p:cTn>
                                        <p:tgtEl>
                                          <p:spTgt spid="3">
                                            <p:txEl>
                                              <p:pRg st="3" end="3"/>
                                            </p:txEl>
                                          </p:spTgt>
                                        </p:tgtEl>
                                      </p:cBhvr>
                                      <p:to x="100000" y="80000"/>
                                    </p:animScale>
                                    <p:animScale>
                                      <p:cBhvr>
                                        <p:cTn id="88" dur="166" decel="50000">
                                          <p:stCondLst>
                                            <p:cond delay="1338"/>
                                          </p:stCondLst>
                                        </p:cTn>
                                        <p:tgtEl>
                                          <p:spTgt spid="3">
                                            <p:txEl>
                                              <p:pRg st="3" end="3"/>
                                            </p:txEl>
                                          </p:spTgt>
                                        </p:tgtEl>
                                      </p:cBhvr>
                                      <p:to x="100000" y="100000"/>
                                    </p:animScale>
                                    <p:animScale>
                                      <p:cBhvr>
                                        <p:cTn id="89" dur="26">
                                          <p:stCondLst>
                                            <p:cond delay="1642"/>
                                          </p:stCondLst>
                                        </p:cTn>
                                        <p:tgtEl>
                                          <p:spTgt spid="3">
                                            <p:txEl>
                                              <p:pRg st="3" end="3"/>
                                            </p:txEl>
                                          </p:spTgt>
                                        </p:tgtEl>
                                      </p:cBhvr>
                                      <p:to x="100000" y="90000"/>
                                    </p:animScale>
                                    <p:animScale>
                                      <p:cBhvr>
                                        <p:cTn id="90" dur="166" decel="50000">
                                          <p:stCondLst>
                                            <p:cond delay="1668"/>
                                          </p:stCondLst>
                                        </p:cTn>
                                        <p:tgtEl>
                                          <p:spTgt spid="3">
                                            <p:txEl>
                                              <p:pRg st="3" end="3"/>
                                            </p:txEl>
                                          </p:spTgt>
                                        </p:tgtEl>
                                      </p:cBhvr>
                                      <p:to x="100000" y="100000"/>
                                    </p:animScale>
                                    <p:animScale>
                                      <p:cBhvr>
                                        <p:cTn id="91" dur="26">
                                          <p:stCondLst>
                                            <p:cond delay="1808"/>
                                          </p:stCondLst>
                                        </p:cTn>
                                        <p:tgtEl>
                                          <p:spTgt spid="3">
                                            <p:txEl>
                                              <p:pRg st="3" end="3"/>
                                            </p:txEl>
                                          </p:spTgt>
                                        </p:tgtEl>
                                      </p:cBhvr>
                                      <p:to x="100000" y="95000"/>
                                    </p:animScale>
                                    <p:animScale>
                                      <p:cBhvr>
                                        <p:cTn id="92" dur="166" decel="50000">
                                          <p:stCondLst>
                                            <p:cond delay="1834"/>
                                          </p:stCondLst>
                                        </p:cTn>
                                        <p:tgtEl>
                                          <p:spTgt spid="3">
                                            <p:txEl>
                                              <p:pRg st="3" end="3"/>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3">
                                            <p:txEl>
                                              <p:pRg st="4" end="4"/>
                                            </p:txEl>
                                          </p:spTgt>
                                        </p:tgtEl>
                                        <p:attrNameLst>
                                          <p:attrName>style.visibility</p:attrName>
                                        </p:attrNameLst>
                                      </p:cBhvr>
                                      <p:to>
                                        <p:strVal val="visible"/>
                                      </p:to>
                                    </p:set>
                                    <p:animEffect transition="in" filter="wipe(down)">
                                      <p:cBhvr>
                                        <p:cTn id="97" dur="580">
                                          <p:stCondLst>
                                            <p:cond delay="0"/>
                                          </p:stCondLst>
                                        </p:cTn>
                                        <p:tgtEl>
                                          <p:spTgt spid="3">
                                            <p:txEl>
                                              <p:pRg st="4" end="4"/>
                                            </p:txEl>
                                          </p:spTgt>
                                        </p:tgtEl>
                                      </p:cBhvr>
                                    </p:animEffect>
                                    <p:anim calcmode="lin" valueType="num">
                                      <p:cBhvr>
                                        <p:cTn id="98"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4" end="4"/>
                                            </p:txEl>
                                          </p:spTgt>
                                        </p:tgtEl>
                                      </p:cBhvr>
                                      <p:to x="100000" y="60000"/>
                                    </p:animScale>
                                    <p:animScale>
                                      <p:cBhvr>
                                        <p:cTn id="104" dur="166" decel="50000">
                                          <p:stCondLst>
                                            <p:cond delay="676"/>
                                          </p:stCondLst>
                                        </p:cTn>
                                        <p:tgtEl>
                                          <p:spTgt spid="3">
                                            <p:txEl>
                                              <p:pRg st="4" end="4"/>
                                            </p:txEl>
                                          </p:spTgt>
                                        </p:tgtEl>
                                      </p:cBhvr>
                                      <p:to x="100000" y="100000"/>
                                    </p:animScale>
                                    <p:animScale>
                                      <p:cBhvr>
                                        <p:cTn id="105" dur="26">
                                          <p:stCondLst>
                                            <p:cond delay="1312"/>
                                          </p:stCondLst>
                                        </p:cTn>
                                        <p:tgtEl>
                                          <p:spTgt spid="3">
                                            <p:txEl>
                                              <p:pRg st="4" end="4"/>
                                            </p:txEl>
                                          </p:spTgt>
                                        </p:tgtEl>
                                      </p:cBhvr>
                                      <p:to x="100000" y="80000"/>
                                    </p:animScale>
                                    <p:animScale>
                                      <p:cBhvr>
                                        <p:cTn id="106" dur="166" decel="50000">
                                          <p:stCondLst>
                                            <p:cond delay="1338"/>
                                          </p:stCondLst>
                                        </p:cTn>
                                        <p:tgtEl>
                                          <p:spTgt spid="3">
                                            <p:txEl>
                                              <p:pRg st="4" end="4"/>
                                            </p:txEl>
                                          </p:spTgt>
                                        </p:tgtEl>
                                      </p:cBhvr>
                                      <p:to x="100000" y="100000"/>
                                    </p:animScale>
                                    <p:animScale>
                                      <p:cBhvr>
                                        <p:cTn id="107" dur="26">
                                          <p:stCondLst>
                                            <p:cond delay="1642"/>
                                          </p:stCondLst>
                                        </p:cTn>
                                        <p:tgtEl>
                                          <p:spTgt spid="3">
                                            <p:txEl>
                                              <p:pRg st="4" end="4"/>
                                            </p:txEl>
                                          </p:spTgt>
                                        </p:tgtEl>
                                      </p:cBhvr>
                                      <p:to x="100000" y="90000"/>
                                    </p:animScale>
                                    <p:animScale>
                                      <p:cBhvr>
                                        <p:cTn id="108" dur="166" decel="50000">
                                          <p:stCondLst>
                                            <p:cond delay="1668"/>
                                          </p:stCondLst>
                                        </p:cTn>
                                        <p:tgtEl>
                                          <p:spTgt spid="3">
                                            <p:txEl>
                                              <p:pRg st="4" end="4"/>
                                            </p:txEl>
                                          </p:spTgt>
                                        </p:tgtEl>
                                      </p:cBhvr>
                                      <p:to x="100000" y="100000"/>
                                    </p:animScale>
                                    <p:animScale>
                                      <p:cBhvr>
                                        <p:cTn id="109" dur="26">
                                          <p:stCondLst>
                                            <p:cond delay="1808"/>
                                          </p:stCondLst>
                                        </p:cTn>
                                        <p:tgtEl>
                                          <p:spTgt spid="3">
                                            <p:txEl>
                                              <p:pRg st="4" end="4"/>
                                            </p:txEl>
                                          </p:spTgt>
                                        </p:tgtEl>
                                      </p:cBhvr>
                                      <p:to x="100000" y="95000"/>
                                    </p:animScale>
                                    <p:animScale>
                                      <p:cBhvr>
                                        <p:cTn id="110"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792466" y="0"/>
            <a:ext cx="5399534" cy="6857999"/>
          </a:xfr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
            <a:ext cx="6792466" cy="6857999"/>
          </a:xfrm>
          <a:prstGeom prst="rect">
            <a:avLst/>
          </a:prstGeom>
        </p:spPr>
      </p:pic>
      <p:pic>
        <p:nvPicPr>
          <p:cNvPr id="9" name="0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602659" y="5011994"/>
            <a:ext cx="609600" cy="609600"/>
          </a:xfrm>
          <a:prstGeom prst="rect">
            <a:avLst/>
          </a:prstGeom>
        </p:spPr>
      </p:pic>
    </p:spTree>
    <p:extLst>
      <p:ext uri="{BB962C8B-B14F-4D97-AF65-F5344CB8AC3E}">
        <p14:creationId xmlns:p14="http://schemas.microsoft.com/office/powerpoint/2010/main" val="731766321"/>
      </p:ext>
    </p:extLst>
  </p:cSld>
  <p:clrMapOvr>
    <a:masterClrMapping/>
  </p:clrMapOvr>
  <p:transition spd="slow">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5456"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sphere">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00888" y="234933"/>
            <a:ext cx="8596668" cy="1320800"/>
          </a:xfrm>
        </p:spPr>
        <p:txBody>
          <a:bodyPr>
            <a:normAutofit/>
          </a:bodyPr>
          <a:lstStyle/>
          <a:p>
            <a:pPr algn="ctr" rtl="1"/>
            <a:r>
              <a:rPr lang="fa-IR" sz="4800" b="1" dirty="0">
                <a:solidFill>
                  <a:schemeClr val="accent5">
                    <a:lumMod val="50000"/>
                  </a:schemeClr>
                </a:solidFill>
                <a:latin typeface="Andalus" panose="02020603050405020304" pitchFamily="18" charset="-78"/>
                <a:cs typeface="Andalus" panose="02020603050405020304" pitchFamily="18" charset="-78"/>
              </a:rPr>
              <a:t>دو </a:t>
            </a:r>
            <a:r>
              <a:rPr lang="fa-IR" sz="4800" b="1" dirty="0" smtClean="0">
                <a:solidFill>
                  <a:schemeClr val="accent5">
                    <a:lumMod val="50000"/>
                  </a:schemeClr>
                </a:solidFill>
                <a:latin typeface="Andalus" panose="02020603050405020304" pitchFamily="18" charset="-78"/>
                <a:cs typeface="Andalus" panose="02020603050405020304" pitchFamily="18" charset="-78"/>
              </a:rPr>
              <a:t>دیدگاه</a:t>
            </a:r>
            <a:r>
              <a:rPr lang="en-US" b="1" dirty="0">
                <a:solidFill>
                  <a:srgbClr val="FF0000"/>
                </a:solidFill>
                <a:latin typeface="Amuzeh-New-Bold"/>
              </a:rPr>
              <a:t/>
            </a:r>
            <a:br>
              <a:rPr lang="en-US" b="1" dirty="0">
                <a:solidFill>
                  <a:srgbClr val="FF0000"/>
                </a:solidFill>
                <a:latin typeface="Amuzeh-New-Bold"/>
              </a:rPr>
            </a:br>
            <a:endParaRPr lang="en-US" sz="1600" dirty="0">
              <a:solidFill>
                <a:srgbClr val="FF0000"/>
              </a:solidFill>
            </a:endParaRPr>
          </a:p>
        </p:txBody>
      </p:sp>
      <p:sp>
        <p:nvSpPr>
          <p:cNvPr id="3" name="Content Placeholder 2"/>
          <p:cNvSpPr>
            <a:spLocks noGrp="1"/>
          </p:cNvSpPr>
          <p:nvPr>
            <p:ph idx="1"/>
          </p:nvPr>
        </p:nvSpPr>
        <p:spPr>
          <a:xfrm>
            <a:off x="2100888" y="1889237"/>
            <a:ext cx="8596668" cy="3880773"/>
          </a:xfrm>
        </p:spPr>
        <p:txBody>
          <a:bodyPr>
            <a:normAutofit fontScale="77500" lnSpcReduction="20000"/>
          </a:bodyPr>
          <a:lstStyle/>
          <a:p>
            <a:pPr algn="r" rtl="1"/>
            <a:r>
              <a:rPr lang="fa-IR" sz="2800" b="1" dirty="0">
                <a:solidFill>
                  <a:prstClr val="black"/>
                </a:solidFill>
                <a:latin typeface="Arabic Typesetting" panose="03020402040406030203" pitchFamily="66" charset="-78"/>
                <a:cs typeface="Arabic Typesetting" panose="03020402040406030203" pitchFamily="66" charset="-78"/>
              </a:rPr>
              <a:t>هنگامی که انسان </a:t>
            </a:r>
            <a:r>
              <a:rPr lang="fa-IR" sz="2800" b="1" dirty="0" smtClean="0">
                <a:solidFill>
                  <a:prstClr val="black"/>
                </a:solidFill>
                <a:latin typeface="Arabic Typesetting" panose="03020402040406030203" pitchFamily="66" charset="-78"/>
                <a:cs typeface="Arabic Typesetting" panose="03020402040406030203" pitchFamily="66" charset="-78"/>
              </a:rPr>
              <a:t>چشــم </a:t>
            </a:r>
            <a:r>
              <a:rPr lang="fa-IR" sz="2800" b="1" dirty="0">
                <a:solidFill>
                  <a:prstClr val="black"/>
                </a:solidFill>
                <a:latin typeface="Arabic Typesetting" panose="03020402040406030203" pitchFamily="66" charset="-78"/>
                <a:cs typeface="Arabic Typesetting" panose="03020402040406030203" pitchFamily="66" charset="-78"/>
              </a:rPr>
              <a:t>از این دنیا فرو می </a:t>
            </a:r>
            <a:r>
              <a:rPr lang="fa-IR" sz="2800" b="1" dirty="0" smtClean="0">
                <a:solidFill>
                  <a:prstClr val="black"/>
                </a:solidFill>
                <a:latin typeface="Arabic Typesetting" panose="03020402040406030203" pitchFamily="66" charset="-78"/>
                <a:cs typeface="Arabic Typesetting" panose="03020402040406030203" pitchFamily="66" charset="-78"/>
              </a:rPr>
              <a:t>بنــــدد </a:t>
            </a:r>
            <a:r>
              <a:rPr lang="fa-IR" sz="2800" b="1" dirty="0">
                <a:solidFill>
                  <a:prstClr val="black"/>
                </a:solidFill>
                <a:latin typeface="Arabic Typesetting" panose="03020402040406030203" pitchFamily="66" charset="-78"/>
                <a:cs typeface="Arabic Typesetting" panose="03020402040406030203" pitchFamily="66" charset="-78"/>
              </a:rPr>
              <a:t>و پروندهٔ زندگی چندین </a:t>
            </a:r>
            <a:r>
              <a:rPr lang="fa-IR" sz="2800" b="1" dirty="0" smtClean="0">
                <a:solidFill>
                  <a:prstClr val="black"/>
                </a:solidFill>
                <a:latin typeface="Arabic Typesetting" panose="03020402040406030203" pitchFamily="66" charset="-78"/>
                <a:cs typeface="Arabic Typesetting" panose="03020402040406030203" pitchFamily="66" charset="-78"/>
              </a:rPr>
              <a:t>ســــاله </a:t>
            </a:r>
            <a:r>
              <a:rPr lang="fa-IR" sz="2800" b="1" dirty="0">
                <a:solidFill>
                  <a:prstClr val="black"/>
                </a:solidFill>
                <a:latin typeface="Arabic Typesetting" panose="03020402040406030203" pitchFamily="66" charset="-78"/>
                <a:cs typeface="Arabic Typesetting" panose="03020402040406030203" pitchFamily="66" charset="-78"/>
              </a:rPr>
              <a:t>اش با مرگ </a:t>
            </a:r>
            <a:r>
              <a:rPr lang="fa-IR" sz="2800" b="1" dirty="0" smtClean="0">
                <a:solidFill>
                  <a:prstClr val="black"/>
                </a:solidFill>
                <a:latin typeface="Arabic Typesetting" panose="03020402040406030203" pitchFamily="66" charset="-78"/>
                <a:cs typeface="Arabic Typesetting" panose="03020402040406030203" pitchFamily="66" charset="-78"/>
              </a:rPr>
              <a:t>بســـــته</a:t>
            </a:r>
            <a:r>
              <a:rPr lang="fa-IR" sz="2800" b="1" dirty="0">
                <a:solidFill>
                  <a:prstClr val="black"/>
                </a:solidFill>
                <a:latin typeface="Arabic Typesetting" panose="03020402040406030203" pitchFamily="66" charset="-78"/>
                <a:cs typeface="Arabic Typesetting" panose="03020402040406030203" pitchFamily="66" charset="-78"/>
              </a:rPr>
              <a:t/>
            </a:r>
            <a:br>
              <a:rPr lang="fa-IR" sz="2800" b="1" dirty="0">
                <a:solidFill>
                  <a:prstClr val="black"/>
                </a:solidFill>
                <a:latin typeface="Arabic Typesetting" panose="03020402040406030203" pitchFamily="66" charset="-78"/>
                <a:cs typeface="Arabic Typesetting" panose="03020402040406030203" pitchFamily="66" charset="-78"/>
              </a:rPr>
            </a:br>
            <a:r>
              <a:rPr lang="fa-IR" sz="2800" b="1" dirty="0" smtClean="0">
                <a:solidFill>
                  <a:prstClr val="black"/>
                </a:solidFill>
                <a:latin typeface="Arabic Typesetting" panose="03020402040406030203" pitchFamily="66" charset="-78"/>
                <a:cs typeface="Arabic Typesetting" panose="03020402040406030203" pitchFamily="66" charset="-78"/>
              </a:rPr>
              <a:t>میشود</a:t>
            </a:r>
            <a:r>
              <a:rPr lang="fa-IR" sz="2800" b="1" dirty="0">
                <a:solidFill>
                  <a:prstClr val="black"/>
                </a:solidFill>
                <a:latin typeface="Arabic Typesetting" panose="03020402040406030203" pitchFamily="66" charset="-78"/>
                <a:cs typeface="Arabic Typesetting" panose="03020402040406030203" pitchFamily="66" charset="-78"/>
              </a:rPr>
              <a:t>، چه سرنوشتی در انتظار اوست؟ آیا یکباره راهی دیار فنا و نیستی می شود؟ اگر چنین است،</a:t>
            </a:r>
            <a:br>
              <a:rPr lang="fa-IR" sz="2800" b="1" dirty="0">
                <a:solidFill>
                  <a:prstClr val="black"/>
                </a:solidFill>
                <a:latin typeface="Arabic Typesetting" panose="03020402040406030203" pitchFamily="66" charset="-78"/>
                <a:cs typeface="Arabic Typesetting" panose="03020402040406030203" pitchFamily="66" charset="-78"/>
              </a:rPr>
            </a:br>
            <a:r>
              <a:rPr lang="fa-IR" sz="2800" b="1" dirty="0">
                <a:solidFill>
                  <a:prstClr val="black"/>
                </a:solidFill>
                <a:latin typeface="Arabic Typesetting" panose="03020402040406030203" pitchFamily="66" charset="-78"/>
                <a:cs typeface="Arabic Typesetting" panose="03020402040406030203" pitchFamily="66" charset="-78"/>
              </a:rPr>
              <a:t>پس داستان زندگی </a:t>
            </a:r>
            <a:r>
              <a:rPr lang="fa-IR" sz="2800" b="1" dirty="0" smtClean="0">
                <a:solidFill>
                  <a:prstClr val="black"/>
                </a:solidFill>
                <a:latin typeface="Arabic Typesetting" panose="03020402040406030203" pitchFamily="66" charset="-78"/>
                <a:cs typeface="Arabic Typesetting" panose="03020402040406030203" pitchFamily="66" charset="-78"/>
              </a:rPr>
              <a:t>انسـان </a:t>
            </a:r>
            <a:r>
              <a:rPr lang="fa-IR" sz="2800" b="1" dirty="0">
                <a:solidFill>
                  <a:prstClr val="black"/>
                </a:solidFill>
                <a:latin typeface="Arabic Typesetting" panose="03020402040406030203" pitchFamily="66" charset="-78"/>
                <a:cs typeface="Arabic Typesetting" panose="03020402040406030203" pitchFamily="66" charset="-78"/>
              </a:rPr>
              <a:t>پایانی </a:t>
            </a:r>
            <a:r>
              <a:rPr lang="fa-IR" sz="2800" b="1" dirty="0" smtClean="0">
                <a:solidFill>
                  <a:prstClr val="black"/>
                </a:solidFill>
                <a:latin typeface="Arabic Typesetting" panose="03020402040406030203" pitchFamily="66" charset="-78"/>
                <a:cs typeface="Arabic Typesetting" panose="03020402040406030203" pitchFamily="66" charset="-78"/>
              </a:rPr>
              <a:t>اندوهــناک </a:t>
            </a:r>
            <a:r>
              <a:rPr lang="fa-IR" sz="2800" b="1" dirty="0">
                <a:solidFill>
                  <a:prstClr val="black"/>
                </a:solidFill>
                <a:latin typeface="Arabic Typesetting" panose="03020402040406030203" pitchFamily="66" charset="-78"/>
                <a:cs typeface="Arabic Typesetting" panose="03020402040406030203" pitchFamily="66" charset="-78"/>
              </a:rPr>
              <a:t>دارد. اما اگر بعد از مرگ، جهان دیگری در کار </a:t>
            </a:r>
            <a:r>
              <a:rPr lang="fa-IR" sz="2800" b="1" dirty="0" smtClean="0">
                <a:solidFill>
                  <a:prstClr val="black"/>
                </a:solidFill>
                <a:latin typeface="Arabic Typesetting" panose="03020402040406030203" pitchFamily="66" charset="-78"/>
                <a:cs typeface="Arabic Typesetting" panose="03020402040406030203" pitchFamily="66" charset="-78"/>
              </a:rPr>
              <a:t>اســت </a:t>
            </a:r>
            <a:r>
              <a:rPr lang="fa-IR" sz="2800" b="1" dirty="0">
                <a:solidFill>
                  <a:prstClr val="black"/>
                </a:solidFill>
                <a:latin typeface="Arabic Typesetting" panose="03020402040406030203" pitchFamily="66" charset="-78"/>
                <a:cs typeface="Arabic Typesetting" panose="03020402040406030203" pitchFamily="66" charset="-78"/>
              </a:rPr>
              <a:t>و</a:t>
            </a:r>
            <a:br>
              <a:rPr lang="fa-IR" sz="2800" b="1" dirty="0">
                <a:solidFill>
                  <a:prstClr val="black"/>
                </a:solidFill>
                <a:latin typeface="Arabic Typesetting" panose="03020402040406030203" pitchFamily="66" charset="-78"/>
                <a:cs typeface="Arabic Typesetting" panose="03020402040406030203" pitchFamily="66" charset="-78"/>
              </a:rPr>
            </a:br>
            <a:r>
              <a:rPr lang="fa-IR" sz="2800" b="1" dirty="0">
                <a:solidFill>
                  <a:prstClr val="black"/>
                </a:solidFill>
                <a:latin typeface="Arabic Typesetting" panose="03020402040406030203" pitchFamily="66" charset="-78"/>
                <a:cs typeface="Arabic Typesetting" panose="03020402040406030203" pitchFamily="66" charset="-78"/>
              </a:rPr>
              <a:t>آدمی با مرگ نیست و نابود نمی شود، در آنجا چه سرنوشتی خواهد داشت؟</a:t>
            </a:r>
            <a:br>
              <a:rPr lang="fa-IR" sz="2800" b="1" dirty="0">
                <a:solidFill>
                  <a:prstClr val="black"/>
                </a:solidFill>
                <a:latin typeface="Arabic Typesetting" panose="03020402040406030203" pitchFamily="66" charset="-78"/>
                <a:cs typeface="Arabic Typesetting" panose="03020402040406030203" pitchFamily="66" charset="-78"/>
              </a:rPr>
            </a:br>
            <a:r>
              <a:rPr lang="fa-IR" sz="2800" b="1" dirty="0">
                <a:solidFill>
                  <a:prstClr val="black"/>
                </a:solidFill>
                <a:latin typeface="Arabic Typesetting" panose="03020402040406030203" pitchFamily="66" charset="-78"/>
                <a:cs typeface="Arabic Typesetting" panose="03020402040406030203" pitchFamily="66" charset="-78"/>
              </a:rPr>
              <a:t>انسا نها، معمولا در برخورد با مرگ دو دیدگاه دارند</a:t>
            </a:r>
            <a:r>
              <a:rPr lang="fa-IR" sz="1400" b="1" dirty="0" smtClean="0">
                <a:solidFill>
                  <a:prstClr val="black"/>
                </a:solidFill>
                <a:latin typeface="Amuzeh-New-Bold"/>
              </a:rPr>
              <a:t>:</a:t>
            </a:r>
          </a:p>
          <a:p>
            <a:pPr algn="r" rtl="1"/>
            <a:r>
              <a:rPr lang="fa-IR" sz="4000" b="1" dirty="0" smtClean="0">
                <a:solidFill>
                  <a:srgbClr val="FF0000"/>
                </a:solidFill>
                <a:latin typeface="Arabic Typesetting" panose="03020402040406030203" pitchFamily="66" charset="-78"/>
                <a:cs typeface="Arabic Typesetting" panose="03020402040406030203" pitchFamily="66" charset="-78"/>
              </a:rPr>
              <a:t>1. اعتقاد به معاد</a:t>
            </a:r>
          </a:p>
          <a:p>
            <a:pPr algn="r" rtl="1"/>
            <a:r>
              <a:rPr lang="fa-IR" sz="4000" b="1" dirty="0" smtClean="0">
                <a:solidFill>
                  <a:srgbClr val="FF0000"/>
                </a:solidFill>
                <a:latin typeface="Arabic Typesetting" panose="03020402040406030203" pitchFamily="66" charset="-78"/>
                <a:cs typeface="Arabic Typesetting" panose="03020402040406030203" pitchFamily="66" charset="-78"/>
              </a:rPr>
              <a:t>2. انکار معاد</a:t>
            </a:r>
            <a:endParaRPr lang="en-US" sz="4800" dirty="0">
              <a:solidFill>
                <a:srgbClr val="FF0000"/>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9233189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heel(1)">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heel(1)">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smGrid">
          <a:fgClr>
            <a:schemeClr val="bg2"/>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55317" y="134313"/>
            <a:ext cx="8596668" cy="1081423"/>
          </a:xfrm>
        </p:spPr>
        <p:txBody>
          <a:bodyPr/>
          <a:lstStyle/>
          <a:p>
            <a:pPr algn="r" rtl="1"/>
            <a:r>
              <a:rPr lang="fa-IR" b="1" dirty="0">
                <a:solidFill>
                  <a:srgbClr val="FF0000"/>
                </a:solidFill>
                <a:latin typeface="Arabic Typesetting" panose="03020402040406030203" pitchFamily="66" charset="-78"/>
                <a:cs typeface="Arabic Typesetting" panose="03020402040406030203" pitchFamily="66" charset="-78"/>
              </a:rPr>
              <a:t>1. اعتقاد به معاد</a:t>
            </a:r>
          </a:p>
        </p:txBody>
      </p:sp>
      <p:sp>
        <p:nvSpPr>
          <p:cNvPr id="3" name="Content Placeholder 2"/>
          <p:cNvSpPr>
            <a:spLocks noGrp="1"/>
          </p:cNvSpPr>
          <p:nvPr>
            <p:ph type="body" idx="1"/>
          </p:nvPr>
        </p:nvSpPr>
        <p:spPr>
          <a:xfrm>
            <a:off x="677335" y="1423555"/>
            <a:ext cx="9090120" cy="4946072"/>
          </a:xfrm>
        </p:spPr>
        <p:txBody>
          <a:bodyPr>
            <a:normAutofit lnSpcReduction="10000"/>
          </a:bodyPr>
          <a:lstStyle/>
          <a:p>
            <a:pPr marL="360000" indent="-360000" algn="r" rtl="1">
              <a:spcBef>
                <a:spcPts val="600"/>
              </a:spcBef>
            </a:pPr>
            <a:r>
              <a:rPr lang="fa-IR" dirty="0" smtClean="0">
                <a:solidFill>
                  <a:schemeClr val="accent5">
                    <a:lumMod val="50000"/>
                  </a:schemeClr>
                </a:solidFill>
                <a:latin typeface="Arial" panose="020B0604020202020204" pitchFamily="34" charset="0"/>
                <a:cs typeface="Arial" panose="020B0604020202020204" pitchFamily="34" charset="0"/>
              </a:rPr>
              <a:t>دقت در آیات مربوط </a:t>
            </a:r>
            <a:r>
              <a:rPr lang="fa-IR" dirty="0">
                <a:solidFill>
                  <a:schemeClr val="accent5">
                    <a:lumMod val="50000"/>
                  </a:schemeClr>
                </a:solidFill>
                <a:latin typeface="Arial" panose="020B0604020202020204" pitchFamily="34" charset="0"/>
                <a:cs typeface="Arial" panose="020B0604020202020204" pitchFamily="34" charset="0"/>
              </a:rPr>
              <a:t>به آفرینش انسان، نشان می دهد که انسان دارای دو بُعد جسمانی و </a:t>
            </a:r>
            <a:r>
              <a:rPr lang="fa-IR" dirty="0" smtClean="0">
                <a:solidFill>
                  <a:schemeClr val="accent5">
                    <a:lumMod val="50000"/>
                  </a:schemeClr>
                </a:solidFill>
                <a:latin typeface="Arial" panose="020B0604020202020204" pitchFamily="34" charset="0"/>
                <a:cs typeface="Arial" panose="020B0604020202020204" pitchFamily="34" charset="0"/>
              </a:rPr>
              <a:t>روحانی است.</a:t>
            </a:r>
          </a:p>
          <a:p>
            <a:pPr marL="360000" indent="-360000" algn="r" rtl="1">
              <a:spcBef>
                <a:spcPts val="600"/>
              </a:spcBef>
            </a:pPr>
            <a:r>
              <a:rPr lang="fa-IR" dirty="0" smtClean="0">
                <a:solidFill>
                  <a:srgbClr val="FF0000"/>
                </a:solidFill>
                <a:latin typeface="Arial" panose="020B0604020202020204" pitchFamily="34" charset="0"/>
                <a:cs typeface="Arial" panose="020B0604020202020204" pitchFamily="34" charset="0"/>
              </a:rPr>
              <a:t>بُعد جسـمانی </a:t>
            </a:r>
            <a:r>
              <a:rPr lang="fa-IR" dirty="0" smtClean="0">
                <a:solidFill>
                  <a:schemeClr val="accent5">
                    <a:lumMod val="50000"/>
                  </a:schemeClr>
                </a:solidFill>
                <a:latin typeface="Arial" panose="020B0604020202020204" pitchFamily="34" charset="0"/>
                <a:cs typeface="Arial" panose="020B0604020202020204" pitchFamily="34" charset="0"/>
              </a:rPr>
              <a:t>مانـند سایر اجـسام و مواد، دائـم در حال تغییر و دگرگونـی است و ســـرانــــجام فرسوده</a:t>
            </a:r>
          </a:p>
          <a:p>
            <a:pPr marL="360000" indent="-360000" algn="r" rtl="1">
              <a:spcBef>
                <a:spcPts val="600"/>
              </a:spcBef>
            </a:pPr>
            <a:r>
              <a:rPr lang="fa-IR" dirty="0" smtClean="0">
                <a:solidFill>
                  <a:schemeClr val="accent5">
                    <a:lumMod val="50000"/>
                  </a:schemeClr>
                </a:solidFill>
                <a:latin typeface="Arial" panose="020B0604020202020204" pitchFamily="34" charset="0"/>
                <a:cs typeface="Arial" panose="020B0604020202020204" pitchFamily="34" charset="0"/>
              </a:rPr>
              <a:t>و </a:t>
            </a:r>
            <a:r>
              <a:rPr lang="fa-IR" dirty="0">
                <a:solidFill>
                  <a:schemeClr val="accent5">
                    <a:lumMod val="50000"/>
                  </a:schemeClr>
                </a:solidFill>
                <a:latin typeface="Arial" panose="020B0604020202020204" pitchFamily="34" charset="0"/>
                <a:cs typeface="Arial" panose="020B0604020202020204" pitchFamily="34" charset="0"/>
              </a:rPr>
              <a:t>متلاشی می شود</a:t>
            </a:r>
            <a:r>
              <a:rPr lang="fa-IR" dirty="0" smtClean="0">
                <a:solidFill>
                  <a:schemeClr val="accent5">
                    <a:lumMod val="50000"/>
                  </a:schemeClr>
                </a:solidFill>
                <a:latin typeface="Arial" panose="020B0604020202020204" pitchFamily="34" charset="0"/>
                <a:cs typeface="Arial" panose="020B0604020202020204" pitchFamily="34" charset="0"/>
              </a:rPr>
              <a:t>.</a:t>
            </a:r>
          </a:p>
          <a:p>
            <a:pPr marL="360000" indent="-360000" algn="r" rtl="1">
              <a:spcBef>
                <a:spcPts val="600"/>
              </a:spcBef>
            </a:pPr>
            <a:r>
              <a:rPr lang="fa-IR" dirty="0" smtClean="0">
                <a:solidFill>
                  <a:schemeClr val="accent5">
                    <a:lumMod val="50000"/>
                  </a:schemeClr>
                </a:solidFill>
                <a:latin typeface="Arial" panose="020B0604020202020204" pitchFamily="34" charset="0"/>
                <a:cs typeface="Arial" panose="020B0604020202020204" pitchFamily="34" charset="0"/>
              </a:rPr>
              <a:t>در مقـابل</a:t>
            </a:r>
            <a:r>
              <a:rPr lang="fa-IR" dirty="0">
                <a:solidFill>
                  <a:schemeClr val="accent5">
                    <a:lumMod val="50000"/>
                  </a:schemeClr>
                </a:solidFill>
                <a:latin typeface="Arial" panose="020B0604020202020204" pitchFamily="34" charset="0"/>
                <a:cs typeface="Arial" panose="020B0604020202020204" pitchFamily="34" charset="0"/>
              </a:rPr>
              <a:t>، </a:t>
            </a:r>
            <a:r>
              <a:rPr lang="fa-IR" dirty="0">
                <a:solidFill>
                  <a:srgbClr val="FF0000"/>
                </a:solidFill>
                <a:latin typeface="Arial" panose="020B0604020202020204" pitchFamily="34" charset="0"/>
                <a:cs typeface="Arial" panose="020B0604020202020204" pitchFamily="34" charset="0"/>
              </a:rPr>
              <a:t>بُعد </a:t>
            </a:r>
            <a:r>
              <a:rPr lang="fa-IR" dirty="0" smtClean="0">
                <a:solidFill>
                  <a:srgbClr val="FF0000"/>
                </a:solidFill>
                <a:latin typeface="Arial" panose="020B0604020202020204" pitchFamily="34" charset="0"/>
                <a:cs typeface="Arial" panose="020B0604020202020204" pitchFamily="34" charset="0"/>
              </a:rPr>
              <a:t>روحـانی</a:t>
            </a:r>
            <a:r>
              <a:rPr lang="fa-IR" dirty="0" smtClean="0">
                <a:solidFill>
                  <a:schemeClr val="accent5">
                    <a:lumMod val="50000"/>
                  </a:schemeClr>
                </a:solidFill>
                <a:latin typeface="Arial" panose="020B0604020202020204" pitchFamily="34" charset="0"/>
                <a:cs typeface="Arial" panose="020B0604020202020204" pitchFamily="34" charset="0"/>
              </a:rPr>
              <a:t> </a:t>
            </a:r>
            <a:r>
              <a:rPr lang="fa-IR" dirty="0">
                <a:solidFill>
                  <a:schemeClr val="accent5">
                    <a:lumMod val="50000"/>
                  </a:schemeClr>
                </a:solidFill>
                <a:latin typeface="Arial" panose="020B0604020202020204" pitchFamily="34" charset="0"/>
                <a:cs typeface="Arial" panose="020B0604020202020204" pitchFamily="34" charset="0"/>
              </a:rPr>
              <a:t>و غیرجسمانی </a:t>
            </a:r>
            <a:r>
              <a:rPr lang="fa-IR" dirty="0" smtClean="0">
                <a:solidFill>
                  <a:schemeClr val="accent5">
                    <a:lumMod val="50000"/>
                  </a:schemeClr>
                </a:solidFill>
                <a:latin typeface="Arial" panose="020B0604020202020204" pitchFamily="34" charset="0"/>
                <a:cs typeface="Arial" panose="020B0604020202020204" pitchFamily="34" charset="0"/>
              </a:rPr>
              <a:t>انسان که </a:t>
            </a:r>
            <a:r>
              <a:rPr lang="fa-IR" dirty="0">
                <a:solidFill>
                  <a:schemeClr val="accent5">
                    <a:lumMod val="50000"/>
                  </a:schemeClr>
                </a:solidFill>
                <a:latin typeface="Arial" panose="020B0604020202020204" pitchFamily="34" charset="0"/>
                <a:cs typeface="Arial" panose="020B0604020202020204" pitchFamily="34" charset="0"/>
              </a:rPr>
              <a:t>تجزیه و تحلیل </a:t>
            </a:r>
            <a:r>
              <a:rPr lang="fa-IR" dirty="0" smtClean="0">
                <a:solidFill>
                  <a:schemeClr val="accent5">
                    <a:lumMod val="50000"/>
                  </a:schemeClr>
                </a:solidFill>
                <a:latin typeface="Arial" panose="020B0604020202020204" pitchFamily="34" charset="0"/>
                <a:cs typeface="Arial" panose="020B0604020202020204" pitchFamily="34" charset="0"/>
              </a:rPr>
              <a:t>نمی پذیرد</a:t>
            </a:r>
            <a:r>
              <a:rPr lang="fa-IR" dirty="0">
                <a:solidFill>
                  <a:schemeClr val="accent5">
                    <a:lumMod val="50000"/>
                  </a:schemeClr>
                </a:solidFill>
                <a:latin typeface="Arial" panose="020B0604020202020204" pitchFamily="34" charset="0"/>
                <a:cs typeface="Arial" panose="020B0604020202020204" pitchFamily="34" charset="0"/>
              </a:rPr>
              <a:t>، </a:t>
            </a:r>
            <a:r>
              <a:rPr lang="fa-IR" dirty="0" smtClean="0">
                <a:solidFill>
                  <a:schemeClr val="accent5">
                    <a:lumMod val="50000"/>
                  </a:schemeClr>
                </a:solidFill>
                <a:latin typeface="Arial" panose="020B0604020202020204" pitchFamily="34" charset="0"/>
                <a:cs typeface="Arial" panose="020B0604020202020204" pitchFamily="34" charset="0"/>
              </a:rPr>
              <a:t>مـتلاشی نمی شـود وبــعد</a:t>
            </a:r>
          </a:p>
          <a:p>
            <a:pPr marL="360000" indent="-360000" algn="r" rtl="1">
              <a:spcBef>
                <a:spcPts val="600"/>
              </a:spcBef>
            </a:pPr>
            <a:r>
              <a:rPr lang="fa-IR" dirty="0" smtClean="0">
                <a:solidFill>
                  <a:schemeClr val="accent5">
                    <a:lumMod val="50000"/>
                  </a:schemeClr>
                </a:solidFill>
                <a:latin typeface="Arial" panose="020B0604020202020204" pitchFamily="34" charset="0"/>
                <a:cs typeface="Arial" panose="020B0604020202020204" pitchFamily="34" charset="0"/>
              </a:rPr>
              <a:t> </a:t>
            </a:r>
            <a:r>
              <a:rPr lang="fa-IR" dirty="0">
                <a:solidFill>
                  <a:schemeClr val="accent5">
                    <a:lumMod val="50000"/>
                  </a:schemeClr>
                </a:solidFill>
                <a:latin typeface="Arial" panose="020B0604020202020204" pitchFamily="34" charset="0"/>
                <a:cs typeface="Arial" panose="020B0604020202020204" pitchFamily="34" charset="0"/>
              </a:rPr>
              <a:t>از مرگ بدن، باقی </a:t>
            </a:r>
            <a:r>
              <a:rPr lang="fa-IR" dirty="0" smtClean="0">
                <a:solidFill>
                  <a:schemeClr val="accent5">
                    <a:lumMod val="50000"/>
                  </a:schemeClr>
                </a:solidFill>
                <a:latin typeface="Arial" panose="020B0604020202020204" pitchFamily="34" charset="0"/>
                <a:cs typeface="Arial" panose="020B0604020202020204" pitchFamily="34" charset="0"/>
              </a:rPr>
              <a:t>می ماند </a:t>
            </a:r>
            <a:r>
              <a:rPr lang="fa-IR" dirty="0">
                <a:solidFill>
                  <a:schemeClr val="accent5">
                    <a:lumMod val="50000"/>
                  </a:schemeClr>
                </a:solidFill>
                <a:latin typeface="Arial" panose="020B0604020202020204" pitchFamily="34" charset="0"/>
                <a:cs typeface="Arial" panose="020B0604020202020204" pitchFamily="34" charset="0"/>
              </a:rPr>
              <a:t>و آگاهی و حیات خود را از دست نمی دهد.</a:t>
            </a:r>
          </a:p>
          <a:p>
            <a:pPr marL="360000" indent="-360000" algn="r" rtl="1">
              <a:spcBef>
                <a:spcPts val="600"/>
              </a:spcBef>
            </a:pPr>
            <a:r>
              <a:rPr lang="fa-IR" dirty="0">
                <a:solidFill>
                  <a:schemeClr val="accent5">
                    <a:lumMod val="50000"/>
                  </a:schemeClr>
                </a:solidFill>
                <a:latin typeface="Arial" panose="020B0604020202020204" pitchFamily="34" charset="0"/>
                <a:cs typeface="Arial" panose="020B0604020202020204" pitchFamily="34" charset="0"/>
              </a:rPr>
              <a:t>از </a:t>
            </a:r>
            <a:r>
              <a:rPr lang="fa-IR" dirty="0" smtClean="0">
                <a:solidFill>
                  <a:schemeClr val="accent5">
                    <a:lumMod val="50000"/>
                  </a:schemeClr>
                </a:solidFill>
                <a:latin typeface="Arial" panose="020B0604020202020204" pitchFamily="34" charset="0"/>
                <a:cs typeface="Arial" panose="020B0604020202020204" pitchFamily="34" charset="0"/>
              </a:rPr>
              <a:t>همین رو</a:t>
            </a:r>
            <a:r>
              <a:rPr lang="fa-IR" dirty="0">
                <a:solidFill>
                  <a:schemeClr val="accent5">
                    <a:lumMod val="50000"/>
                  </a:schemeClr>
                </a:solidFill>
                <a:latin typeface="Arial" panose="020B0604020202020204" pitchFamily="34" charset="0"/>
                <a:cs typeface="Arial" panose="020B0604020202020204" pitchFamily="34" charset="0"/>
              </a:rPr>
              <a:t>، پیامبران الهی و پیروان آنان مرگ را </a:t>
            </a:r>
            <a:r>
              <a:rPr lang="fa-IR" dirty="0" smtClean="0">
                <a:solidFill>
                  <a:schemeClr val="accent5">
                    <a:lumMod val="50000"/>
                  </a:schemeClr>
                </a:solidFill>
                <a:latin typeface="Arial" panose="020B0604020202020204" pitchFamily="34" charset="0"/>
                <a:cs typeface="Arial" panose="020B0604020202020204" pitchFamily="34" charset="0"/>
              </a:rPr>
              <a:t>پایان بـخش </a:t>
            </a:r>
            <a:r>
              <a:rPr lang="fa-IR" dirty="0">
                <a:solidFill>
                  <a:schemeClr val="accent5">
                    <a:lumMod val="50000"/>
                  </a:schemeClr>
                </a:solidFill>
                <a:latin typeface="Arial" panose="020B0604020202020204" pitchFamily="34" charset="0"/>
                <a:cs typeface="Arial" panose="020B0604020202020204" pitchFamily="34" charset="0"/>
              </a:rPr>
              <a:t>دفتر </a:t>
            </a:r>
            <a:r>
              <a:rPr lang="fa-IR" dirty="0" smtClean="0">
                <a:solidFill>
                  <a:schemeClr val="accent5">
                    <a:lumMod val="50000"/>
                  </a:schemeClr>
                </a:solidFill>
                <a:latin typeface="Arial" panose="020B0604020202020204" pitchFamily="34" charset="0"/>
                <a:cs typeface="Arial" panose="020B0604020202020204" pitchFamily="34" charset="0"/>
              </a:rPr>
              <a:t>زنـدگی نمی پنـدارند</a:t>
            </a:r>
            <a:r>
              <a:rPr lang="fa-IR" dirty="0">
                <a:solidFill>
                  <a:schemeClr val="accent5">
                    <a:lumMod val="50000"/>
                  </a:schemeClr>
                </a:solidFill>
                <a:latin typeface="Arial" panose="020B0604020202020204" pitchFamily="34" charset="0"/>
                <a:cs typeface="Arial" panose="020B0604020202020204" pitchFamily="34" charset="0"/>
              </a:rPr>
              <a:t>؛ </a:t>
            </a:r>
            <a:r>
              <a:rPr lang="fa-IR" dirty="0" smtClean="0">
                <a:solidFill>
                  <a:schemeClr val="accent5">
                    <a:lumMod val="50000"/>
                  </a:schemeClr>
                </a:solidFill>
                <a:latin typeface="Arial" panose="020B0604020202020204" pitchFamily="34" charset="0"/>
                <a:cs typeface="Arial" panose="020B0604020202020204" pitchFamily="34" charset="0"/>
              </a:rPr>
              <a:t>بلکه </a:t>
            </a:r>
            <a:r>
              <a:rPr lang="fa-IR" dirty="0">
                <a:solidFill>
                  <a:schemeClr val="accent5">
                    <a:lumMod val="50000"/>
                  </a:schemeClr>
                </a:solidFill>
                <a:latin typeface="Arial" panose="020B0604020202020204" pitchFamily="34" charset="0"/>
                <a:cs typeface="Arial" panose="020B0604020202020204" pitchFamily="34" charset="0"/>
              </a:rPr>
              <a:t>آن را</a:t>
            </a:r>
          </a:p>
          <a:p>
            <a:pPr marL="360000" indent="-360000" algn="r" rtl="1">
              <a:spcBef>
                <a:spcPts val="600"/>
              </a:spcBef>
            </a:pPr>
            <a:r>
              <a:rPr lang="fa-IR" dirty="0" smtClean="0">
                <a:solidFill>
                  <a:schemeClr val="accent5">
                    <a:lumMod val="50000"/>
                  </a:schemeClr>
                </a:solidFill>
                <a:latin typeface="Arial" panose="020B0604020202020204" pitchFamily="34" charset="0"/>
                <a:cs typeface="Arial" panose="020B0604020202020204" pitchFamily="34" charset="0"/>
              </a:rPr>
              <a:t>غروبــی </a:t>
            </a:r>
            <a:r>
              <a:rPr lang="fa-IR" dirty="0">
                <a:solidFill>
                  <a:schemeClr val="accent5">
                    <a:lumMod val="50000"/>
                  </a:schemeClr>
                </a:solidFill>
                <a:latin typeface="Arial" panose="020B0604020202020204" pitchFamily="34" charset="0"/>
                <a:cs typeface="Arial" panose="020B0604020202020204" pitchFamily="34" charset="0"/>
              </a:rPr>
              <a:t>برای </a:t>
            </a:r>
            <a:r>
              <a:rPr lang="fa-IR" dirty="0" smtClean="0">
                <a:solidFill>
                  <a:schemeClr val="accent5">
                    <a:lumMod val="50000"/>
                  </a:schemeClr>
                </a:solidFill>
                <a:latin typeface="Arial" panose="020B0604020202020204" pitchFamily="34" charset="0"/>
                <a:cs typeface="Arial" panose="020B0604020202020204" pitchFamily="34" charset="0"/>
              </a:rPr>
              <a:t>جسـم </a:t>
            </a:r>
            <a:r>
              <a:rPr lang="fa-IR" dirty="0">
                <a:solidFill>
                  <a:schemeClr val="accent5">
                    <a:lumMod val="50000"/>
                  </a:schemeClr>
                </a:solidFill>
                <a:latin typeface="Arial" panose="020B0604020202020204" pitchFamily="34" charset="0"/>
                <a:cs typeface="Arial" panose="020B0604020202020204" pitchFamily="34" charset="0"/>
              </a:rPr>
              <a:t>و تن </a:t>
            </a:r>
            <a:r>
              <a:rPr lang="fa-IR" dirty="0" smtClean="0">
                <a:solidFill>
                  <a:schemeClr val="accent5">
                    <a:lumMod val="50000"/>
                  </a:schemeClr>
                </a:solidFill>
                <a:latin typeface="Arial" panose="020B0604020202020204" pitchFamily="34" charset="0"/>
                <a:cs typeface="Arial" panose="020B0604020202020204" pitchFamily="34" charset="0"/>
              </a:rPr>
              <a:t>انسـان </a:t>
            </a:r>
            <a:r>
              <a:rPr lang="fa-IR" dirty="0">
                <a:solidFill>
                  <a:schemeClr val="accent5">
                    <a:lumMod val="50000"/>
                  </a:schemeClr>
                </a:solidFill>
                <a:latin typeface="Arial" panose="020B0604020202020204" pitchFamily="34" charset="0"/>
                <a:cs typeface="Arial" panose="020B0604020202020204" pitchFamily="34" charset="0"/>
              </a:rPr>
              <a:t>و طلوعی </a:t>
            </a:r>
            <a:r>
              <a:rPr lang="fa-IR" dirty="0" smtClean="0">
                <a:solidFill>
                  <a:schemeClr val="accent5">
                    <a:lumMod val="50000"/>
                  </a:schemeClr>
                </a:solidFill>
                <a:latin typeface="Arial" panose="020B0604020202020204" pitchFamily="34" charset="0"/>
                <a:cs typeface="Arial" panose="020B0604020202020204" pitchFamily="34" charset="0"/>
              </a:rPr>
              <a:t>درخشـانتر </a:t>
            </a:r>
            <a:r>
              <a:rPr lang="fa-IR" dirty="0">
                <a:solidFill>
                  <a:schemeClr val="accent5">
                    <a:lumMod val="50000"/>
                  </a:schemeClr>
                </a:solidFill>
                <a:latin typeface="Arial" panose="020B0604020202020204" pitchFamily="34" charset="0"/>
                <a:cs typeface="Arial" panose="020B0604020202020204" pitchFamily="34" charset="0"/>
              </a:rPr>
              <a:t>برای روح </a:t>
            </a:r>
            <a:r>
              <a:rPr lang="fa-IR" dirty="0" smtClean="0">
                <a:solidFill>
                  <a:schemeClr val="accent5">
                    <a:lumMod val="50000"/>
                  </a:schemeClr>
                </a:solidFill>
                <a:latin typeface="Arial" panose="020B0604020202020204" pitchFamily="34" charset="0"/>
                <a:cs typeface="Arial" panose="020B0604020202020204" pitchFamily="34" charset="0"/>
              </a:rPr>
              <a:t>انسـان می دانند </a:t>
            </a:r>
            <a:r>
              <a:rPr lang="fa-IR" dirty="0">
                <a:solidFill>
                  <a:schemeClr val="accent5">
                    <a:lumMod val="50000"/>
                  </a:schemeClr>
                </a:solidFill>
                <a:latin typeface="Arial" panose="020B0604020202020204" pitchFamily="34" charset="0"/>
                <a:cs typeface="Arial" panose="020B0604020202020204" pitchFamily="34" charset="0"/>
              </a:rPr>
              <a:t>یا </a:t>
            </a:r>
            <a:r>
              <a:rPr lang="fa-IR" dirty="0" smtClean="0">
                <a:solidFill>
                  <a:schemeClr val="accent5">
                    <a:lumMod val="50000"/>
                  </a:schemeClr>
                </a:solidFill>
                <a:latin typeface="Arial" panose="020B0604020202020204" pitchFamily="34" charset="0"/>
                <a:cs typeface="Arial" panose="020B0604020202020204" pitchFamily="34" charset="0"/>
              </a:rPr>
              <a:t>پــلی بـه حسـاب </a:t>
            </a:r>
          </a:p>
          <a:p>
            <a:pPr marL="360000" indent="-360000" algn="r" rtl="1">
              <a:spcBef>
                <a:spcPts val="600"/>
              </a:spcBef>
            </a:pPr>
            <a:r>
              <a:rPr lang="fa-IR" dirty="0" smtClean="0">
                <a:solidFill>
                  <a:schemeClr val="accent5">
                    <a:lumMod val="50000"/>
                  </a:schemeClr>
                </a:solidFill>
                <a:latin typeface="Arial" panose="020B0604020202020204" pitchFamily="34" charset="0"/>
                <a:cs typeface="Arial" panose="020B0604020202020204" pitchFamily="34" charset="0"/>
              </a:rPr>
              <a:t>می آورند که </a:t>
            </a:r>
            <a:r>
              <a:rPr lang="fa-IR" dirty="0">
                <a:solidFill>
                  <a:schemeClr val="accent5">
                    <a:lumMod val="50000"/>
                  </a:schemeClr>
                </a:solidFill>
                <a:latin typeface="Arial" panose="020B0604020202020204" pitchFamily="34" charset="0"/>
                <a:cs typeface="Arial" panose="020B0604020202020204" pitchFamily="34" charset="0"/>
              </a:rPr>
              <a:t>آدمی را </a:t>
            </a:r>
            <a:r>
              <a:rPr lang="fa-IR" dirty="0" smtClean="0">
                <a:solidFill>
                  <a:schemeClr val="accent5">
                    <a:lumMod val="50000"/>
                  </a:schemeClr>
                </a:solidFill>
                <a:latin typeface="Arial" panose="020B0604020202020204" pitchFamily="34" charset="0"/>
                <a:cs typeface="Arial" panose="020B0604020202020204" pitchFamily="34" charset="0"/>
              </a:rPr>
              <a:t>ازمرحلهٔ </a:t>
            </a:r>
            <a:r>
              <a:rPr lang="fa-IR" dirty="0">
                <a:solidFill>
                  <a:schemeClr val="accent5">
                    <a:lumMod val="50000"/>
                  </a:schemeClr>
                </a:solidFill>
                <a:latin typeface="Arial" panose="020B0604020202020204" pitchFamily="34" charset="0"/>
                <a:cs typeface="Arial" panose="020B0604020202020204" pitchFamily="34" charset="0"/>
              </a:rPr>
              <a:t>هستی </a:t>
            </a:r>
            <a:r>
              <a:rPr lang="fa-IR" dirty="0" smtClean="0">
                <a:solidFill>
                  <a:schemeClr val="accent5">
                    <a:lumMod val="50000"/>
                  </a:schemeClr>
                </a:solidFill>
                <a:latin typeface="Arial" panose="020B0604020202020204" pitchFamily="34" charset="0"/>
                <a:cs typeface="Arial" panose="020B0604020202020204" pitchFamily="34" charset="0"/>
              </a:rPr>
              <a:t>(</a:t>
            </a:r>
            <a:r>
              <a:rPr lang="fa-IR" dirty="0" smtClean="0">
                <a:solidFill>
                  <a:srgbClr val="FF0000"/>
                </a:solidFill>
                <a:latin typeface="Arial" panose="020B0604020202020204" pitchFamily="34" charset="0"/>
                <a:cs typeface="Arial" panose="020B0604020202020204" pitchFamily="34" charset="0"/>
              </a:rPr>
              <a:t>دنیا</a:t>
            </a:r>
            <a:r>
              <a:rPr lang="fa-IR" dirty="0" smtClean="0">
                <a:solidFill>
                  <a:schemeClr val="accent5">
                    <a:lumMod val="50000"/>
                  </a:schemeClr>
                </a:solidFill>
                <a:latin typeface="Arial" panose="020B0604020202020204" pitchFamily="34" charset="0"/>
                <a:cs typeface="Arial" panose="020B0604020202020204" pitchFamily="34" charset="0"/>
              </a:rPr>
              <a:t>) </a:t>
            </a:r>
            <a:r>
              <a:rPr lang="fa-IR" dirty="0">
                <a:solidFill>
                  <a:schemeClr val="accent5">
                    <a:lumMod val="50000"/>
                  </a:schemeClr>
                </a:solidFill>
                <a:latin typeface="Arial" panose="020B0604020202020204" pitchFamily="34" charset="0"/>
                <a:cs typeface="Arial" panose="020B0604020202020204" pitchFamily="34" charset="0"/>
              </a:rPr>
              <a:t>به هستیِ بالاتر </a:t>
            </a:r>
            <a:r>
              <a:rPr lang="fa-IR" dirty="0" smtClean="0">
                <a:solidFill>
                  <a:schemeClr val="accent5">
                    <a:lumMod val="50000"/>
                  </a:schemeClr>
                </a:solidFill>
                <a:latin typeface="Arial" panose="020B0604020202020204" pitchFamily="34" charset="0"/>
                <a:cs typeface="Arial" panose="020B0604020202020204" pitchFamily="34" charset="0"/>
              </a:rPr>
              <a:t>(</a:t>
            </a:r>
            <a:r>
              <a:rPr lang="fa-IR" dirty="0" smtClean="0">
                <a:solidFill>
                  <a:srgbClr val="FF0000"/>
                </a:solidFill>
                <a:latin typeface="Arial" panose="020B0604020202020204" pitchFamily="34" charset="0"/>
                <a:cs typeface="Arial" panose="020B0604020202020204" pitchFamily="34" charset="0"/>
              </a:rPr>
              <a:t>آخرت</a:t>
            </a:r>
            <a:r>
              <a:rPr lang="fa-IR" dirty="0" smtClean="0">
                <a:solidFill>
                  <a:schemeClr val="accent5">
                    <a:lumMod val="50000"/>
                  </a:schemeClr>
                </a:solidFill>
                <a:latin typeface="Arial" panose="020B0604020202020204" pitchFamily="34" charset="0"/>
                <a:cs typeface="Arial" panose="020B0604020202020204" pitchFamily="34" charset="0"/>
              </a:rPr>
              <a:t>) </a:t>
            </a:r>
            <a:r>
              <a:rPr lang="fa-IR" dirty="0">
                <a:solidFill>
                  <a:schemeClr val="accent5">
                    <a:lumMod val="50000"/>
                  </a:schemeClr>
                </a:solidFill>
                <a:latin typeface="Arial" panose="020B0604020202020204" pitchFamily="34" charset="0"/>
                <a:cs typeface="Arial" panose="020B0604020202020204" pitchFamily="34" charset="0"/>
              </a:rPr>
              <a:t>منتقل </a:t>
            </a:r>
            <a:r>
              <a:rPr lang="fa-IR" dirty="0" smtClean="0">
                <a:solidFill>
                  <a:schemeClr val="accent5">
                    <a:lumMod val="50000"/>
                  </a:schemeClr>
                </a:solidFill>
                <a:latin typeface="Arial" panose="020B0604020202020204" pitchFamily="34" charset="0"/>
                <a:cs typeface="Arial" panose="020B0604020202020204" pitchFamily="34" charset="0"/>
              </a:rPr>
              <a:t>می کند</a:t>
            </a:r>
            <a:r>
              <a:rPr lang="fa-IR" dirty="0">
                <a:solidFill>
                  <a:schemeClr val="accent5">
                    <a:lumMod val="50000"/>
                  </a:schemeClr>
                </a:solidFill>
                <a:latin typeface="Arial" panose="020B0604020202020204" pitchFamily="34" charset="0"/>
                <a:cs typeface="Arial" panose="020B0604020202020204" pitchFamily="34" charset="0"/>
              </a:rPr>
              <a:t>.</a:t>
            </a:r>
          </a:p>
          <a:p>
            <a:pPr marL="360000" indent="-360000" algn="r" rtl="1">
              <a:spcBef>
                <a:spcPts val="600"/>
              </a:spcBef>
            </a:pPr>
            <a:r>
              <a:rPr lang="fa-IR" dirty="0">
                <a:solidFill>
                  <a:srgbClr val="FF0000"/>
                </a:solidFill>
                <a:latin typeface="Arial" panose="020B0604020202020204" pitchFamily="34" charset="0"/>
                <a:cs typeface="Arial" panose="020B0604020202020204" pitchFamily="34" charset="0"/>
              </a:rPr>
              <a:t>رسول خدا در این باره می فرماید:</a:t>
            </a:r>
          </a:p>
          <a:p>
            <a:pPr marL="360000" indent="-360000" algn="r" rtl="1">
              <a:spcBef>
                <a:spcPts val="600"/>
              </a:spcBef>
            </a:pPr>
            <a:r>
              <a:rPr lang="fa-IR" dirty="0">
                <a:solidFill>
                  <a:srgbClr val="00B0F0"/>
                </a:solidFill>
                <a:latin typeface="Arial" panose="020B0604020202020204" pitchFamily="34" charset="0"/>
                <a:cs typeface="Arial" panose="020B0604020202020204" pitchFamily="34" charset="0"/>
              </a:rPr>
              <a:t>برای نابودی و فنا خلق </a:t>
            </a:r>
            <a:r>
              <a:rPr lang="fa-IR" dirty="0" smtClean="0">
                <a:solidFill>
                  <a:srgbClr val="00B0F0"/>
                </a:solidFill>
                <a:latin typeface="Arial" panose="020B0604020202020204" pitchFamily="34" charset="0"/>
                <a:cs typeface="Arial" panose="020B0604020202020204" pitchFamily="34" charset="0"/>
              </a:rPr>
              <a:t>نشده اید</a:t>
            </a:r>
            <a:r>
              <a:rPr lang="fa-IR" dirty="0">
                <a:solidFill>
                  <a:srgbClr val="00B0F0"/>
                </a:solidFill>
                <a:latin typeface="Arial" panose="020B0604020202020204" pitchFamily="34" charset="0"/>
                <a:cs typeface="Arial" panose="020B0604020202020204" pitchFamily="34" charset="0"/>
              </a:rPr>
              <a:t>، بلکه برای بقا آفریده </a:t>
            </a:r>
            <a:r>
              <a:rPr lang="fa-IR" dirty="0" smtClean="0">
                <a:solidFill>
                  <a:srgbClr val="00B0F0"/>
                </a:solidFill>
                <a:latin typeface="Arial" panose="020B0604020202020204" pitchFamily="34" charset="0"/>
                <a:cs typeface="Arial" panose="020B0604020202020204" pitchFamily="34" charset="0"/>
              </a:rPr>
              <a:t>شده اید </a:t>
            </a:r>
            <a:r>
              <a:rPr lang="fa-IR" dirty="0">
                <a:solidFill>
                  <a:srgbClr val="00B0F0"/>
                </a:solidFill>
                <a:latin typeface="Arial" panose="020B0604020202020204" pitchFamily="34" charset="0"/>
                <a:cs typeface="Arial" panose="020B0604020202020204" pitchFamily="34" charset="0"/>
              </a:rPr>
              <a:t>و با مرگ تنها از جهانی </a:t>
            </a:r>
            <a:endParaRPr lang="fa-IR" dirty="0" smtClean="0">
              <a:solidFill>
                <a:srgbClr val="00B0F0"/>
              </a:solidFill>
              <a:latin typeface="Arial" panose="020B0604020202020204" pitchFamily="34" charset="0"/>
              <a:cs typeface="Arial" panose="020B0604020202020204" pitchFamily="34" charset="0"/>
            </a:endParaRPr>
          </a:p>
          <a:p>
            <a:pPr marL="360000" indent="-360000" algn="r" rtl="1">
              <a:spcBef>
                <a:spcPts val="600"/>
              </a:spcBef>
            </a:pPr>
            <a:r>
              <a:rPr lang="fa-IR" dirty="0" smtClean="0">
                <a:solidFill>
                  <a:srgbClr val="00B0F0"/>
                </a:solidFill>
                <a:latin typeface="Arial" panose="020B0604020202020204" pitchFamily="34" charset="0"/>
                <a:cs typeface="Arial" panose="020B0604020202020204" pitchFamily="34" charset="0"/>
              </a:rPr>
              <a:t>به جهان دیگر</a:t>
            </a:r>
            <a:r>
              <a:rPr lang="fa-IR" dirty="0">
                <a:solidFill>
                  <a:srgbClr val="00B0F0"/>
                </a:solidFill>
                <a:latin typeface="Arial" panose="020B0604020202020204" pitchFamily="34" charset="0"/>
                <a:cs typeface="Arial" panose="020B0604020202020204" pitchFamily="34" charset="0"/>
              </a:rPr>
              <a:t>، منتقل می شوید. </a:t>
            </a:r>
            <a:endParaRPr lang="fa-IR" dirty="0" smtClean="0">
              <a:solidFill>
                <a:srgbClr val="00B0F0"/>
              </a:solidFill>
              <a:latin typeface="Arial" panose="020B0604020202020204" pitchFamily="34" charset="0"/>
              <a:cs typeface="Arial" panose="020B0604020202020204" pitchFamily="34" charset="0"/>
            </a:endParaRPr>
          </a:p>
          <a:p>
            <a:pPr marL="360000" indent="-360000" algn="r" rtl="1">
              <a:spcBef>
                <a:spcPts val="600"/>
              </a:spcBef>
            </a:pPr>
            <a:r>
              <a:rPr lang="fa-IR" dirty="0" smtClean="0">
                <a:solidFill>
                  <a:srgbClr val="FF0000"/>
                </a:solidFill>
                <a:latin typeface="Arial" panose="020B0604020202020204" pitchFamily="34" charset="0"/>
                <a:cs typeface="Arial" panose="020B0604020202020204" pitchFamily="34" charset="0"/>
              </a:rPr>
              <a:t>از </a:t>
            </a:r>
            <a:r>
              <a:rPr lang="fa-IR" dirty="0">
                <a:solidFill>
                  <a:srgbClr val="FF0000"/>
                </a:solidFill>
                <a:latin typeface="Arial" panose="020B0604020202020204" pitchFamily="34" charset="0"/>
                <a:cs typeface="Arial" panose="020B0604020202020204" pitchFamily="34" charset="0"/>
              </a:rPr>
              <a:t>ایشان پرسیدند: باهو شترین مؤمنان چه کسانی هستند؟</a:t>
            </a:r>
          </a:p>
          <a:p>
            <a:pPr marL="360000" indent="-360000" algn="r" rtl="1">
              <a:spcBef>
                <a:spcPts val="600"/>
              </a:spcBef>
            </a:pPr>
            <a:r>
              <a:rPr lang="fa-IR" dirty="0">
                <a:solidFill>
                  <a:srgbClr val="00B0F0"/>
                </a:solidFill>
                <a:latin typeface="Arial" panose="020B0604020202020204" pitchFamily="34" charset="0"/>
                <a:cs typeface="Arial" panose="020B0604020202020204" pitchFamily="34" charset="0"/>
              </a:rPr>
              <a:t>فرمود: آنان که فراوان به یاد مر گاند و بهتر از دیگران خود را برای آن آماده می کنند</a:t>
            </a:r>
            <a:endParaRPr lang="en-US"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48602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2000"/>
                                        <p:tgtEl>
                                          <p:spTgt spid="3">
                                            <p:txEl>
                                              <p:pRg st="0" end="0"/>
                                            </p:txEl>
                                          </p:spTgt>
                                        </p:tgtEl>
                                      </p:cBhvr>
                                    </p:animEffect>
                                    <p:anim calcmode="lin" valueType="num">
                                      <p:cBhvr>
                                        <p:cTn id="26"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27"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fade">
                                      <p:cBhvr>
                                        <p:cTn id="32" dur="2000"/>
                                        <p:tgtEl>
                                          <p:spTgt spid="3">
                                            <p:txEl>
                                              <p:pRg st="1" end="1"/>
                                            </p:txEl>
                                          </p:spTgt>
                                        </p:tgtEl>
                                      </p:cBhvr>
                                    </p:animEffect>
                                    <p:anim calcmode="lin" valueType="num">
                                      <p:cBhvr>
                                        <p:cTn id="33"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34"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45"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fade">
                                      <p:cBhvr>
                                        <p:cTn id="39" dur="2000"/>
                                        <p:tgtEl>
                                          <p:spTgt spid="3">
                                            <p:txEl>
                                              <p:pRg st="2" end="2"/>
                                            </p:txEl>
                                          </p:spTgt>
                                        </p:tgtEl>
                                      </p:cBhvr>
                                    </p:animEffect>
                                    <p:anim calcmode="lin" valueType="num">
                                      <p:cBhvr>
                                        <p:cTn id="40"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41"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45" presetClass="entr" presetSubtype="0" fill="hold" grpId="0" nodeType="click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animEffect transition="in" filter="fade">
                                      <p:cBhvr>
                                        <p:cTn id="46" dur="2000"/>
                                        <p:tgtEl>
                                          <p:spTgt spid="3">
                                            <p:txEl>
                                              <p:pRg st="3" end="3"/>
                                            </p:txEl>
                                          </p:spTgt>
                                        </p:tgtEl>
                                      </p:cBhvr>
                                    </p:animEffect>
                                    <p:anim calcmode="lin" valueType="num">
                                      <p:cBhvr>
                                        <p:cTn id="47"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48"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45" presetClass="entr" presetSubtype="0" fill="hold" grpId="0" nodeType="click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animEffect transition="in" filter="fade">
                                      <p:cBhvr>
                                        <p:cTn id="53" dur="2000"/>
                                        <p:tgtEl>
                                          <p:spTgt spid="3">
                                            <p:txEl>
                                              <p:pRg st="4" end="4"/>
                                            </p:txEl>
                                          </p:spTgt>
                                        </p:tgtEl>
                                      </p:cBhvr>
                                    </p:animEffect>
                                    <p:anim calcmode="lin" valueType="num">
                                      <p:cBhvr>
                                        <p:cTn id="54"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55"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45" presetClass="entr" presetSubtype="0" fill="hold" grpId="0" nodeType="clickEffect">
                                  <p:stCondLst>
                                    <p:cond delay="0"/>
                                  </p:stCondLst>
                                  <p:childTnLst>
                                    <p:set>
                                      <p:cBhvr>
                                        <p:cTn id="59" dur="1" fill="hold">
                                          <p:stCondLst>
                                            <p:cond delay="0"/>
                                          </p:stCondLst>
                                        </p:cTn>
                                        <p:tgtEl>
                                          <p:spTgt spid="3">
                                            <p:txEl>
                                              <p:pRg st="5" end="5"/>
                                            </p:txEl>
                                          </p:spTgt>
                                        </p:tgtEl>
                                        <p:attrNameLst>
                                          <p:attrName>style.visibility</p:attrName>
                                        </p:attrNameLst>
                                      </p:cBhvr>
                                      <p:to>
                                        <p:strVal val="visible"/>
                                      </p:to>
                                    </p:set>
                                    <p:animEffect transition="in" filter="fade">
                                      <p:cBhvr>
                                        <p:cTn id="60" dur="2000"/>
                                        <p:tgtEl>
                                          <p:spTgt spid="3">
                                            <p:txEl>
                                              <p:pRg st="5" end="5"/>
                                            </p:txEl>
                                          </p:spTgt>
                                        </p:tgtEl>
                                      </p:cBhvr>
                                    </p:animEffect>
                                    <p:anim calcmode="lin" valueType="num">
                                      <p:cBhvr>
                                        <p:cTn id="61"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62" dur="20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45" presetClass="entr" presetSubtype="0" fill="hold" grpId="0" nodeType="clickEffect">
                                  <p:stCondLst>
                                    <p:cond delay="0"/>
                                  </p:stCondLst>
                                  <p:childTnLst>
                                    <p:set>
                                      <p:cBhvr>
                                        <p:cTn id="66" dur="1" fill="hold">
                                          <p:stCondLst>
                                            <p:cond delay="0"/>
                                          </p:stCondLst>
                                        </p:cTn>
                                        <p:tgtEl>
                                          <p:spTgt spid="3">
                                            <p:txEl>
                                              <p:pRg st="6" end="6"/>
                                            </p:txEl>
                                          </p:spTgt>
                                        </p:tgtEl>
                                        <p:attrNameLst>
                                          <p:attrName>style.visibility</p:attrName>
                                        </p:attrNameLst>
                                      </p:cBhvr>
                                      <p:to>
                                        <p:strVal val="visible"/>
                                      </p:to>
                                    </p:set>
                                    <p:animEffect transition="in" filter="fade">
                                      <p:cBhvr>
                                        <p:cTn id="67" dur="2000"/>
                                        <p:tgtEl>
                                          <p:spTgt spid="3">
                                            <p:txEl>
                                              <p:pRg st="6" end="6"/>
                                            </p:txEl>
                                          </p:spTgt>
                                        </p:tgtEl>
                                      </p:cBhvr>
                                    </p:animEffect>
                                    <p:anim calcmode="lin" valueType="num">
                                      <p:cBhvr>
                                        <p:cTn id="68" dur="2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69" dur="20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70" fill="hold">
                      <p:stCondLst>
                        <p:cond delay="indefinite"/>
                      </p:stCondLst>
                      <p:childTnLst>
                        <p:par>
                          <p:cTn id="71" fill="hold">
                            <p:stCondLst>
                              <p:cond delay="0"/>
                            </p:stCondLst>
                            <p:childTnLst>
                              <p:par>
                                <p:cTn id="72" presetID="45" presetClass="entr" presetSubtype="0" fill="hold" grpId="0" nodeType="clickEffect">
                                  <p:stCondLst>
                                    <p:cond delay="0"/>
                                  </p:stCondLst>
                                  <p:childTnLst>
                                    <p:set>
                                      <p:cBhvr>
                                        <p:cTn id="73" dur="1" fill="hold">
                                          <p:stCondLst>
                                            <p:cond delay="0"/>
                                          </p:stCondLst>
                                        </p:cTn>
                                        <p:tgtEl>
                                          <p:spTgt spid="3">
                                            <p:txEl>
                                              <p:pRg st="7" end="7"/>
                                            </p:txEl>
                                          </p:spTgt>
                                        </p:tgtEl>
                                        <p:attrNameLst>
                                          <p:attrName>style.visibility</p:attrName>
                                        </p:attrNameLst>
                                      </p:cBhvr>
                                      <p:to>
                                        <p:strVal val="visible"/>
                                      </p:to>
                                    </p:set>
                                    <p:animEffect transition="in" filter="fade">
                                      <p:cBhvr>
                                        <p:cTn id="74" dur="2000"/>
                                        <p:tgtEl>
                                          <p:spTgt spid="3">
                                            <p:txEl>
                                              <p:pRg st="7" end="7"/>
                                            </p:txEl>
                                          </p:spTgt>
                                        </p:tgtEl>
                                      </p:cBhvr>
                                    </p:animEffect>
                                    <p:anim calcmode="lin" valueType="num">
                                      <p:cBhvr>
                                        <p:cTn id="75" dur="2000" fill="hold"/>
                                        <p:tgtEl>
                                          <p:spTgt spid="3">
                                            <p:txEl>
                                              <p:pRg st="7" end="7"/>
                                            </p:txEl>
                                          </p:spTgt>
                                        </p:tgtEl>
                                        <p:attrNameLst>
                                          <p:attrName>ppt_w</p:attrName>
                                        </p:attrNameLst>
                                      </p:cBhvr>
                                      <p:tavLst>
                                        <p:tav tm="0" fmla="#ppt_w*sin(2.5*pi*$)">
                                          <p:val>
                                            <p:fltVal val="0"/>
                                          </p:val>
                                        </p:tav>
                                        <p:tav tm="100000">
                                          <p:val>
                                            <p:fltVal val="1"/>
                                          </p:val>
                                        </p:tav>
                                      </p:tavLst>
                                    </p:anim>
                                    <p:anim calcmode="lin" valueType="num">
                                      <p:cBhvr>
                                        <p:cTn id="76" dur="2000" fill="hold"/>
                                        <p:tgtEl>
                                          <p:spTgt spid="3">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77" fill="hold">
                      <p:stCondLst>
                        <p:cond delay="indefinite"/>
                      </p:stCondLst>
                      <p:childTnLst>
                        <p:par>
                          <p:cTn id="78" fill="hold">
                            <p:stCondLst>
                              <p:cond delay="0"/>
                            </p:stCondLst>
                            <p:childTnLst>
                              <p:par>
                                <p:cTn id="79" presetID="45" presetClass="entr" presetSubtype="0" fill="hold" grpId="0" nodeType="clickEffect">
                                  <p:stCondLst>
                                    <p:cond delay="0"/>
                                  </p:stCondLst>
                                  <p:childTnLst>
                                    <p:set>
                                      <p:cBhvr>
                                        <p:cTn id="80" dur="1" fill="hold">
                                          <p:stCondLst>
                                            <p:cond delay="0"/>
                                          </p:stCondLst>
                                        </p:cTn>
                                        <p:tgtEl>
                                          <p:spTgt spid="3">
                                            <p:txEl>
                                              <p:pRg st="8" end="8"/>
                                            </p:txEl>
                                          </p:spTgt>
                                        </p:tgtEl>
                                        <p:attrNameLst>
                                          <p:attrName>style.visibility</p:attrName>
                                        </p:attrNameLst>
                                      </p:cBhvr>
                                      <p:to>
                                        <p:strVal val="visible"/>
                                      </p:to>
                                    </p:set>
                                    <p:animEffect transition="in" filter="fade">
                                      <p:cBhvr>
                                        <p:cTn id="81" dur="2000"/>
                                        <p:tgtEl>
                                          <p:spTgt spid="3">
                                            <p:txEl>
                                              <p:pRg st="8" end="8"/>
                                            </p:txEl>
                                          </p:spTgt>
                                        </p:tgtEl>
                                      </p:cBhvr>
                                    </p:animEffect>
                                    <p:anim calcmode="lin" valueType="num">
                                      <p:cBhvr>
                                        <p:cTn id="82" dur="2000" fill="hold"/>
                                        <p:tgtEl>
                                          <p:spTgt spid="3">
                                            <p:txEl>
                                              <p:pRg st="8" end="8"/>
                                            </p:txEl>
                                          </p:spTgt>
                                        </p:tgtEl>
                                        <p:attrNameLst>
                                          <p:attrName>ppt_w</p:attrName>
                                        </p:attrNameLst>
                                      </p:cBhvr>
                                      <p:tavLst>
                                        <p:tav tm="0" fmla="#ppt_w*sin(2.5*pi*$)">
                                          <p:val>
                                            <p:fltVal val="0"/>
                                          </p:val>
                                        </p:tav>
                                        <p:tav tm="100000">
                                          <p:val>
                                            <p:fltVal val="1"/>
                                          </p:val>
                                        </p:tav>
                                      </p:tavLst>
                                    </p:anim>
                                    <p:anim calcmode="lin" valueType="num">
                                      <p:cBhvr>
                                        <p:cTn id="83" dur="2000" fill="hold"/>
                                        <p:tgtEl>
                                          <p:spTgt spid="3">
                                            <p:txEl>
                                              <p:pRg st="8" end="8"/>
                                            </p:txEl>
                                          </p:spTgt>
                                        </p:tgtEl>
                                        <p:attrNameLst>
                                          <p:attrName>ppt_h</p:attrName>
                                        </p:attrNameLst>
                                      </p:cBhvr>
                                      <p:tavLst>
                                        <p:tav tm="0">
                                          <p:val>
                                            <p:strVal val="#ppt_h"/>
                                          </p:val>
                                        </p:tav>
                                        <p:tav tm="100000">
                                          <p:val>
                                            <p:strVal val="#ppt_h"/>
                                          </p:val>
                                        </p:tav>
                                      </p:tavLst>
                                    </p:anim>
                                  </p:childTnLst>
                                </p:cTn>
                              </p:par>
                            </p:childTnLst>
                          </p:cTn>
                        </p:par>
                      </p:childTnLst>
                    </p:cTn>
                  </p:par>
                  <p:par>
                    <p:cTn id="84" fill="hold">
                      <p:stCondLst>
                        <p:cond delay="indefinite"/>
                      </p:stCondLst>
                      <p:childTnLst>
                        <p:par>
                          <p:cTn id="85" fill="hold">
                            <p:stCondLst>
                              <p:cond delay="0"/>
                            </p:stCondLst>
                            <p:childTnLst>
                              <p:par>
                                <p:cTn id="86" presetID="45" presetClass="entr" presetSubtype="0" fill="hold" grpId="0" nodeType="clickEffect">
                                  <p:stCondLst>
                                    <p:cond delay="0"/>
                                  </p:stCondLst>
                                  <p:childTnLst>
                                    <p:set>
                                      <p:cBhvr>
                                        <p:cTn id="87" dur="1" fill="hold">
                                          <p:stCondLst>
                                            <p:cond delay="0"/>
                                          </p:stCondLst>
                                        </p:cTn>
                                        <p:tgtEl>
                                          <p:spTgt spid="3">
                                            <p:txEl>
                                              <p:pRg st="9" end="9"/>
                                            </p:txEl>
                                          </p:spTgt>
                                        </p:tgtEl>
                                        <p:attrNameLst>
                                          <p:attrName>style.visibility</p:attrName>
                                        </p:attrNameLst>
                                      </p:cBhvr>
                                      <p:to>
                                        <p:strVal val="visible"/>
                                      </p:to>
                                    </p:set>
                                    <p:animEffect transition="in" filter="fade">
                                      <p:cBhvr>
                                        <p:cTn id="88" dur="2000"/>
                                        <p:tgtEl>
                                          <p:spTgt spid="3">
                                            <p:txEl>
                                              <p:pRg st="9" end="9"/>
                                            </p:txEl>
                                          </p:spTgt>
                                        </p:tgtEl>
                                      </p:cBhvr>
                                    </p:animEffect>
                                    <p:anim calcmode="lin" valueType="num">
                                      <p:cBhvr>
                                        <p:cTn id="89" dur="2000" fill="hold"/>
                                        <p:tgtEl>
                                          <p:spTgt spid="3">
                                            <p:txEl>
                                              <p:pRg st="9" end="9"/>
                                            </p:txEl>
                                          </p:spTgt>
                                        </p:tgtEl>
                                        <p:attrNameLst>
                                          <p:attrName>ppt_w</p:attrName>
                                        </p:attrNameLst>
                                      </p:cBhvr>
                                      <p:tavLst>
                                        <p:tav tm="0" fmla="#ppt_w*sin(2.5*pi*$)">
                                          <p:val>
                                            <p:fltVal val="0"/>
                                          </p:val>
                                        </p:tav>
                                        <p:tav tm="100000">
                                          <p:val>
                                            <p:fltVal val="1"/>
                                          </p:val>
                                        </p:tav>
                                      </p:tavLst>
                                    </p:anim>
                                    <p:anim calcmode="lin" valueType="num">
                                      <p:cBhvr>
                                        <p:cTn id="90" dur="2000" fill="hold"/>
                                        <p:tgtEl>
                                          <p:spTgt spid="3">
                                            <p:txEl>
                                              <p:pRg st="9" end="9"/>
                                            </p:txEl>
                                          </p:spTgt>
                                        </p:tgtEl>
                                        <p:attrNameLst>
                                          <p:attrName>ppt_h</p:attrName>
                                        </p:attrNameLst>
                                      </p:cBhvr>
                                      <p:tavLst>
                                        <p:tav tm="0">
                                          <p:val>
                                            <p:strVal val="#ppt_h"/>
                                          </p:val>
                                        </p:tav>
                                        <p:tav tm="100000">
                                          <p:val>
                                            <p:strVal val="#ppt_h"/>
                                          </p:val>
                                        </p:tav>
                                      </p:tavLst>
                                    </p:anim>
                                  </p:childTnLst>
                                </p:cTn>
                              </p:par>
                            </p:childTnLst>
                          </p:cTn>
                        </p:par>
                      </p:childTnLst>
                    </p:cTn>
                  </p:par>
                  <p:par>
                    <p:cTn id="91" fill="hold">
                      <p:stCondLst>
                        <p:cond delay="indefinite"/>
                      </p:stCondLst>
                      <p:childTnLst>
                        <p:par>
                          <p:cTn id="92" fill="hold">
                            <p:stCondLst>
                              <p:cond delay="0"/>
                            </p:stCondLst>
                            <p:childTnLst>
                              <p:par>
                                <p:cTn id="93" presetID="45" presetClass="entr" presetSubtype="0" fill="hold" grpId="0" nodeType="clickEffect">
                                  <p:stCondLst>
                                    <p:cond delay="0"/>
                                  </p:stCondLst>
                                  <p:childTnLst>
                                    <p:set>
                                      <p:cBhvr>
                                        <p:cTn id="94" dur="1" fill="hold">
                                          <p:stCondLst>
                                            <p:cond delay="0"/>
                                          </p:stCondLst>
                                        </p:cTn>
                                        <p:tgtEl>
                                          <p:spTgt spid="3">
                                            <p:txEl>
                                              <p:pRg st="10" end="10"/>
                                            </p:txEl>
                                          </p:spTgt>
                                        </p:tgtEl>
                                        <p:attrNameLst>
                                          <p:attrName>style.visibility</p:attrName>
                                        </p:attrNameLst>
                                      </p:cBhvr>
                                      <p:to>
                                        <p:strVal val="visible"/>
                                      </p:to>
                                    </p:set>
                                    <p:animEffect transition="in" filter="fade">
                                      <p:cBhvr>
                                        <p:cTn id="95" dur="2000"/>
                                        <p:tgtEl>
                                          <p:spTgt spid="3">
                                            <p:txEl>
                                              <p:pRg st="10" end="10"/>
                                            </p:txEl>
                                          </p:spTgt>
                                        </p:tgtEl>
                                      </p:cBhvr>
                                    </p:animEffect>
                                    <p:anim calcmode="lin" valueType="num">
                                      <p:cBhvr>
                                        <p:cTn id="96" dur="2000" fill="hold"/>
                                        <p:tgtEl>
                                          <p:spTgt spid="3">
                                            <p:txEl>
                                              <p:pRg st="10" end="10"/>
                                            </p:txEl>
                                          </p:spTgt>
                                        </p:tgtEl>
                                        <p:attrNameLst>
                                          <p:attrName>ppt_w</p:attrName>
                                        </p:attrNameLst>
                                      </p:cBhvr>
                                      <p:tavLst>
                                        <p:tav tm="0" fmla="#ppt_w*sin(2.5*pi*$)">
                                          <p:val>
                                            <p:fltVal val="0"/>
                                          </p:val>
                                        </p:tav>
                                        <p:tav tm="100000">
                                          <p:val>
                                            <p:fltVal val="1"/>
                                          </p:val>
                                        </p:tav>
                                      </p:tavLst>
                                    </p:anim>
                                    <p:anim calcmode="lin" valueType="num">
                                      <p:cBhvr>
                                        <p:cTn id="97" dur="2000" fill="hold"/>
                                        <p:tgtEl>
                                          <p:spTgt spid="3">
                                            <p:txEl>
                                              <p:pRg st="10" end="10"/>
                                            </p:txEl>
                                          </p:spTgt>
                                        </p:tgtEl>
                                        <p:attrNameLst>
                                          <p:attrName>ppt_h</p:attrName>
                                        </p:attrNameLst>
                                      </p:cBhvr>
                                      <p:tavLst>
                                        <p:tav tm="0">
                                          <p:val>
                                            <p:strVal val="#ppt_h"/>
                                          </p:val>
                                        </p:tav>
                                        <p:tav tm="100000">
                                          <p:val>
                                            <p:strVal val="#ppt_h"/>
                                          </p:val>
                                        </p:tav>
                                      </p:tavLst>
                                    </p:anim>
                                  </p:childTnLst>
                                </p:cTn>
                              </p:par>
                            </p:childTnLst>
                          </p:cTn>
                        </p:par>
                      </p:childTnLst>
                    </p:cTn>
                  </p:par>
                  <p:par>
                    <p:cTn id="98" fill="hold">
                      <p:stCondLst>
                        <p:cond delay="indefinite"/>
                      </p:stCondLst>
                      <p:childTnLst>
                        <p:par>
                          <p:cTn id="99" fill="hold">
                            <p:stCondLst>
                              <p:cond delay="0"/>
                            </p:stCondLst>
                            <p:childTnLst>
                              <p:par>
                                <p:cTn id="100" presetID="45" presetClass="entr" presetSubtype="0" fill="hold" grpId="0" nodeType="clickEffect">
                                  <p:stCondLst>
                                    <p:cond delay="0"/>
                                  </p:stCondLst>
                                  <p:childTnLst>
                                    <p:set>
                                      <p:cBhvr>
                                        <p:cTn id="101" dur="1" fill="hold">
                                          <p:stCondLst>
                                            <p:cond delay="0"/>
                                          </p:stCondLst>
                                        </p:cTn>
                                        <p:tgtEl>
                                          <p:spTgt spid="3">
                                            <p:txEl>
                                              <p:pRg st="11" end="11"/>
                                            </p:txEl>
                                          </p:spTgt>
                                        </p:tgtEl>
                                        <p:attrNameLst>
                                          <p:attrName>style.visibility</p:attrName>
                                        </p:attrNameLst>
                                      </p:cBhvr>
                                      <p:to>
                                        <p:strVal val="visible"/>
                                      </p:to>
                                    </p:set>
                                    <p:animEffect transition="in" filter="fade">
                                      <p:cBhvr>
                                        <p:cTn id="102" dur="2000"/>
                                        <p:tgtEl>
                                          <p:spTgt spid="3">
                                            <p:txEl>
                                              <p:pRg st="11" end="11"/>
                                            </p:txEl>
                                          </p:spTgt>
                                        </p:tgtEl>
                                      </p:cBhvr>
                                    </p:animEffect>
                                    <p:anim calcmode="lin" valueType="num">
                                      <p:cBhvr>
                                        <p:cTn id="103" dur="2000" fill="hold"/>
                                        <p:tgtEl>
                                          <p:spTgt spid="3">
                                            <p:txEl>
                                              <p:pRg st="11" end="11"/>
                                            </p:txEl>
                                          </p:spTgt>
                                        </p:tgtEl>
                                        <p:attrNameLst>
                                          <p:attrName>ppt_w</p:attrName>
                                        </p:attrNameLst>
                                      </p:cBhvr>
                                      <p:tavLst>
                                        <p:tav tm="0" fmla="#ppt_w*sin(2.5*pi*$)">
                                          <p:val>
                                            <p:fltVal val="0"/>
                                          </p:val>
                                        </p:tav>
                                        <p:tav tm="100000">
                                          <p:val>
                                            <p:fltVal val="1"/>
                                          </p:val>
                                        </p:tav>
                                      </p:tavLst>
                                    </p:anim>
                                    <p:anim calcmode="lin" valueType="num">
                                      <p:cBhvr>
                                        <p:cTn id="104" dur="2000" fill="hold"/>
                                        <p:tgtEl>
                                          <p:spTgt spid="3">
                                            <p:txEl>
                                              <p:pRg st="11" end="11"/>
                                            </p:txEl>
                                          </p:spTgt>
                                        </p:tgtEl>
                                        <p:attrNameLst>
                                          <p:attrName>ppt_h</p:attrName>
                                        </p:attrNameLst>
                                      </p:cBhvr>
                                      <p:tavLst>
                                        <p:tav tm="0">
                                          <p:val>
                                            <p:strVal val="#ppt_h"/>
                                          </p:val>
                                        </p:tav>
                                        <p:tav tm="100000">
                                          <p:val>
                                            <p:strVal val="#ppt_h"/>
                                          </p:val>
                                        </p:tav>
                                      </p:tavLst>
                                    </p:anim>
                                  </p:childTnLst>
                                </p:cTn>
                              </p:par>
                            </p:childTnLst>
                          </p:cTn>
                        </p:par>
                      </p:childTnLst>
                    </p:cTn>
                  </p:par>
                  <p:par>
                    <p:cTn id="105" fill="hold">
                      <p:stCondLst>
                        <p:cond delay="indefinite"/>
                      </p:stCondLst>
                      <p:childTnLst>
                        <p:par>
                          <p:cTn id="106" fill="hold">
                            <p:stCondLst>
                              <p:cond delay="0"/>
                            </p:stCondLst>
                            <p:childTnLst>
                              <p:par>
                                <p:cTn id="107" presetID="45" presetClass="entr" presetSubtype="0" fill="hold" grpId="0" nodeType="clickEffect">
                                  <p:stCondLst>
                                    <p:cond delay="0"/>
                                  </p:stCondLst>
                                  <p:childTnLst>
                                    <p:set>
                                      <p:cBhvr>
                                        <p:cTn id="108" dur="1" fill="hold">
                                          <p:stCondLst>
                                            <p:cond delay="0"/>
                                          </p:stCondLst>
                                        </p:cTn>
                                        <p:tgtEl>
                                          <p:spTgt spid="3">
                                            <p:txEl>
                                              <p:pRg st="12" end="12"/>
                                            </p:txEl>
                                          </p:spTgt>
                                        </p:tgtEl>
                                        <p:attrNameLst>
                                          <p:attrName>style.visibility</p:attrName>
                                        </p:attrNameLst>
                                      </p:cBhvr>
                                      <p:to>
                                        <p:strVal val="visible"/>
                                      </p:to>
                                    </p:set>
                                    <p:animEffect transition="in" filter="fade">
                                      <p:cBhvr>
                                        <p:cTn id="109" dur="2000"/>
                                        <p:tgtEl>
                                          <p:spTgt spid="3">
                                            <p:txEl>
                                              <p:pRg st="12" end="12"/>
                                            </p:txEl>
                                          </p:spTgt>
                                        </p:tgtEl>
                                      </p:cBhvr>
                                    </p:animEffect>
                                    <p:anim calcmode="lin" valueType="num">
                                      <p:cBhvr>
                                        <p:cTn id="110" dur="2000" fill="hold"/>
                                        <p:tgtEl>
                                          <p:spTgt spid="3">
                                            <p:txEl>
                                              <p:pRg st="12" end="12"/>
                                            </p:txEl>
                                          </p:spTgt>
                                        </p:tgtEl>
                                        <p:attrNameLst>
                                          <p:attrName>ppt_w</p:attrName>
                                        </p:attrNameLst>
                                      </p:cBhvr>
                                      <p:tavLst>
                                        <p:tav tm="0" fmla="#ppt_w*sin(2.5*pi*$)">
                                          <p:val>
                                            <p:fltVal val="0"/>
                                          </p:val>
                                        </p:tav>
                                        <p:tav tm="100000">
                                          <p:val>
                                            <p:fltVal val="1"/>
                                          </p:val>
                                        </p:tav>
                                      </p:tavLst>
                                    </p:anim>
                                    <p:anim calcmode="lin" valueType="num">
                                      <p:cBhvr>
                                        <p:cTn id="111" dur="2000" fill="hold"/>
                                        <p:tgtEl>
                                          <p:spTgt spid="3">
                                            <p:txEl>
                                              <p:pRg st="12" end="1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03200"/>
            <a:ext cx="8596668" cy="1727200"/>
          </a:xfrm>
        </p:spPr>
        <p:txBody>
          <a:bodyPr>
            <a:normAutofit fontScale="90000"/>
          </a:bodyPr>
          <a:lstStyle/>
          <a:p>
            <a:pPr algn="r"/>
            <a:r>
              <a:rPr lang="fa-IR" sz="1400" b="1" dirty="0" smtClean="0">
                <a:solidFill>
                  <a:srgbClr val="C42F1A">
                    <a:lumMod val="50000"/>
                  </a:srgbClr>
                </a:solidFill>
                <a:latin typeface="Arial" panose="020B0604020202020204" pitchFamily="34" charset="0"/>
                <a:cs typeface="Arial" panose="020B0604020202020204" pitchFamily="34" charset="0"/>
              </a:rPr>
              <a:t>در </a:t>
            </a:r>
            <a:r>
              <a:rPr lang="fa-IR" sz="1400" b="1" dirty="0">
                <a:solidFill>
                  <a:srgbClr val="C42F1A">
                    <a:lumMod val="50000"/>
                  </a:srgbClr>
                </a:solidFill>
                <a:latin typeface="Arial" panose="020B0604020202020204" pitchFamily="34" charset="0"/>
                <a:cs typeface="Arial" panose="020B0604020202020204" pitchFamily="34" charset="0"/>
              </a:rPr>
              <a:t>این دیدگاه، زندگی دنیوی همچون خوابی کوتاه و گذراست و زندگی حقیقی در جهان دیگر</a:t>
            </a:r>
            <a:br>
              <a:rPr lang="fa-IR" sz="1400" b="1" dirty="0">
                <a:solidFill>
                  <a:srgbClr val="C42F1A">
                    <a:lumMod val="50000"/>
                  </a:srgbClr>
                </a:solidFill>
                <a:latin typeface="Arial" panose="020B0604020202020204" pitchFamily="34" charset="0"/>
                <a:cs typeface="Arial" panose="020B0604020202020204" pitchFamily="34" charset="0"/>
              </a:rPr>
            </a:br>
            <a:r>
              <a:rPr lang="fa-IR" sz="1400" b="1" dirty="0" smtClean="0">
                <a:solidFill>
                  <a:srgbClr val="C42F1A">
                    <a:lumMod val="50000"/>
                  </a:srgbClr>
                </a:solidFill>
                <a:latin typeface="Arial" panose="020B0604020202020204" pitchFamily="34" charset="0"/>
                <a:cs typeface="Arial" panose="020B0604020202020204" pitchFamily="34" charset="0"/>
              </a:rPr>
              <a:t>معنا می یابد.           </a:t>
            </a:r>
            <a:r>
              <a:rPr lang="fa-IR" sz="1400" dirty="0" smtClean="0">
                <a:solidFill>
                  <a:srgbClr val="00B0F0"/>
                </a:solidFill>
                <a:latin typeface="Arial" panose="020B0604020202020204" pitchFamily="34" charset="0"/>
                <a:cs typeface="Arial" panose="020B0604020202020204" pitchFamily="34" charset="0"/>
              </a:rPr>
              <a:t>آن </a:t>
            </a:r>
            <a:r>
              <a:rPr lang="fa-IR" sz="1400" dirty="0">
                <a:solidFill>
                  <a:srgbClr val="00B0F0"/>
                </a:solidFill>
                <a:latin typeface="Arial" panose="020B0604020202020204" pitchFamily="34" charset="0"/>
                <a:cs typeface="Arial" panose="020B0604020202020204" pitchFamily="34" charset="0"/>
              </a:rPr>
              <a:t>گونه که پیامبر می فرماید</a:t>
            </a:r>
            <a:r>
              <a:rPr lang="fa-IR" sz="1400" dirty="0">
                <a:solidFill>
                  <a:srgbClr val="C42F1A">
                    <a:lumMod val="50000"/>
                  </a:srgbClr>
                </a:solidFill>
                <a:latin typeface="Arial" panose="020B0604020202020204" pitchFamily="34" charset="0"/>
                <a:cs typeface="Arial" panose="020B0604020202020204" pitchFamily="34" charset="0"/>
              </a:rPr>
              <a:t>:</a:t>
            </a:r>
            <a:r>
              <a:rPr lang="fa-IR" sz="1400" dirty="0">
                <a:solidFill>
                  <a:srgbClr val="C42F1A">
                    <a:lumMod val="50000"/>
                  </a:srgbClr>
                </a:solidFill>
                <a:latin typeface="AmuzehNewNormalPS"/>
              </a:rPr>
              <a:t/>
            </a:r>
            <a:br>
              <a:rPr lang="fa-IR" sz="1400" dirty="0">
                <a:solidFill>
                  <a:srgbClr val="C42F1A">
                    <a:lumMod val="50000"/>
                  </a:srgbClr>
                </a:solidFill>
                <a:latin typeface="AmuzehNewNormalPS"/>
              </a:rPr>
            </a:br>
            <a:r>
              <a:rPr lang="fa-IR" sz="1800" dirty="0">
                <a:solidFill>
                  <a:srgbClr val="C42F1A">
                    <a:lumMod val="50000"/>
                  </a:srgbClr>
                </a:solidFill>
                <a:latin typeface="AmuzehNewNormalPS"/>
                <a:cs typeface="B Titr" pitchFamily="2" charset="-78"/>
              </a:rPr>
              <a:t>                                </a:t>
            </a:r>
            <a:r>
              <a:rPr lang="fa-IR" dirty="0">
                <a:solidFill>
                  <a:srgbClr val="000000"/>
                </a:solidFill>
                <a:latin typeface="Arabic Typesetting" panose="03020402040406030203" pitchFamily="66" charset="-78"/>
                <a:cs typeface="B Titr" pitchFamily="2" charset="-78"/>
              </a:rPr>
              <a:t>النّاسُ نیامٌ، فَاذا ماتُوا، انتَبَهوا</a:t>
            </a:r>
            <a:r>
              <a:rPr lang="fa-IR" dirty="0">
                <a:solidFill>
                  <a:srgbClr val="000000"/>
                </a:solidFill>
                <a:latin typeface="Arabic Typesetting" panose="03020402040406030203" pitchFamily="66" charset="-78"/>
                <a:cs typeface="Arabic Typesetting" panose="03020402040406030203" pitchFamily="66" charset="-78"/>
              </a:rPr>
              <a:t/>
            </a:r>
            <a:br>
              <a:rPr lang="fa-IR" dirty="0">
                <a:solidFill>
                  <a:srgbClr val="000000"/>
                </a:solidFill>
                <a:latin typeface="Arabic Typesetting" panose="03020402040406030203" pitchFamily="66" charset="-78"/>
                <a:cs typeface="Arabic Typesetting" panose="03020402040406030203" pitchFamily="66" charset="-78"/>
              </a:rPr>
            </a:br>
            <a:r>
              <a:rPr lang="fa-IR" dirty="0">
                <a:solidFill>
                  <a:srgbClr val="000000"/>
                </a:solidFill>
                <a:latin typeface="Arabic Typesetting" panose="03020402040406030203" pitchFamily="66" charset="-78"/>
                <a:cs typeface="Arabic Typesetting" panose="03020402040406030203" pitchFamily="66" charset="-78"/>
              </a:rPr>
              <a:t>                 </a:t>
            </a:r>
            <a:r>
              <a:rPr lang="fa-IR" sz="2000" b="1" dirty="0">
                <a:solidFill>
                  <a:schemeClr val="tx1"/>
                </a:solidFill>
                <a:latin typeface="Andalus" panose="02020603050405020304" pitchFamily="18" charset="-78"/>
                <a:cs typeface="B Jadid" pitchFamily="2" charset="-78"/>
              </a:rPr>
              <a:t>مردم (در این دنیا) درخوابند، هنگامی که بمیرند،بیدار می شوند. </a:t>
            </a:r>
            <a:r>
              <a:rPr lang="fa-IR" sz="1600" dirty="0">
                <a:solidFill>
                  <a:srgbClr val="7030A0"/>
                </a:solidFill>
                <a:latin typeface="Andalus" panose="02020603050405020304" pitchFamily="18" charset="-78"/>
                <a:cs typeface="Andalus" panose="02020603050405020304" pitchFamily="18" charset="-78"/>
              </a:rPr>
              <a:t/>
            </a:r>
            <a:br>
              <a:rPr lang="fa-IR" sz="1600" dirty="0">
                <a:solidFill>
                  <a:srgbClr val="7030A0"/>
                </a:solidFill>
                <a:latin typeface="Andalus" panose="02020603050405020304" pitchFamily="18" charset="-78"/>
                <a:cs typeface="Andalus" panose="02020603050405020304" pitchFamily="18" charset="-78"/>
              </a:rPr>
            </a:br>
            <a:r>
              <a:rPr lang="fa-IR" sz="1600" dirty="0">
                <a:solidFill>
                  <a:srgbClr val="7030A0"/>
                </a:solidFill>
                <a:latin typeface="Andalus" panose="02020603050405020304" pitchFamily="18" charset="-78"/>
                <a:cs typeface="Andalus" panose="02020603050405020304" pitchFamily="18" charset="-78"/>
              </a:rPr>
              <a:t/>
            </a:r>
            <a:br>
              <a:rPr lang="fa-IR" sz="1600" dirty="0">
                <a:solidFill>
                  <a:srgbClr val="7030A0"/>
                </a:solidFill>
                <a:latin typeface="Andalus" panose="02020603050405020304" pitchFamily="18" charset="-78"/>
                <a:cs typeface="Andalus" panose="02020603050405020304" pitchFamily="18" charset="-78"/>
              </a:rPr>
            </a:br>
            <a:endParaRPr lang="fa-IR" dirty="0"/>
          </a:p>
        </p:txBody>
      </p:sp>
      <p:sp>
        <p:nvSpPr>
          <p:cNvPr id="3" name="Content Placeholder 2"/>
          <p:cNvSpPr>
            <a:spLocks noGrp="1"/>
          </p:cNvSpPr>
          <p:nvPr>
            <p:ph idx="1"/>
          </p:nvPr>
        </p:nvSpPr>
        <p:spPr>
          <a:xfrm>
            <a:off x="316089" y="1704623"/>
            <a:ext cx="9313333" cy="4967110"/>
          </a:xfrm>
        </p:spPr>
        <p:txBody>
          <a:bodyPr/>
          <a:lstStyle/>
          <a:p>
            <a:pPr marL="0" indent="0" algn="r">
              <a:buNone/>
            </a:pPr>
            <a:r>
              <a:rPr lang="fa-IR" dirty="0"/>
              <a:t>قرآن نیز این گونه بر کم ارزش بودن زندگی دنیوی و حقیقی بودن زندگی آخرت تأکید می کند</a:t>
            </a:r>
            <a:r>
              <a:rPr lang="fa-IR" dirty="0" smtClean="0"/>
              <a:t>:</a:t>
            </a:r>
          </a:p>
          <a:p>
            <a:pPr marL="0" indent="0" algn="r">
              <a:buNone/>
            </a:pPr>
            <a:endParaRPr lang="fa-IR" sz="2000" b="1" dirty="0"/>
          </a:p>
        </p:txBody>
      </p:sp>
      <p:sp>
        <p:nvSpPr>
          <p:cNvPr id="5" name="Rectangle 4"/>
          <p:cNvSpPr/>
          <p:nvPr/>
        </p:nvSpPr>
        <p:spPr>
          <a:xfrm>
            <a:off x="1259746" y="2581869"/>
            <a:ext cx="8010526" cy="2031325"/>
          </a:xfrm>
          <a:prstGeom prst="rect">
            <a:avLst/>
          </a:prstGeom>
          <a:solidFill>
            <a:schemeClr val="accent1">
              <a:lumMod val="40000"/>
              <a:lumOff val="60000"/>
            </a:schemeClr>
          </a:solidFill>
          <a:ln>
            <a:solidFill>
              <a:schemeClr val="tx2">
                <a:lumMod val="75000"/>
              </a:schemeClr>
            </a:solidFill>
          </a:ln>
        </p:spPr>
        <p:txBody>
          <a:bodyPr wrap="none" lIns="91440" tIns="45720" rIns="91440" bIns="45720">
            <a:spAutoFit/>
          </a:bodyPr>
          <a:lstStyle/>
          <a:p>
            <a:pPr algn="r"/>
            <a:r>
              <a:rPr lang="fa-IR" b="1" dirty="0"/>
              <a:t/>
            </a:r>
            <a:br>
              <a:rPr lang="fa-IR" b="1" dirty="0"/>
            </a:br>
            <a:r>
              <a:rPr lang="fa-IR" b="1" dirty="0"/>
              <a:t>وَ ما هِٰذِه الحَیاةُالدُّنیا                                          این زندگی دنیا،</a:t>
            </a:r>
            <a:br>
              <a:rPr lang="fa-IR" b="1" dirty="0"/>
            </a:br>
            <a:r>
              <a:rPr lang="fa-IR" b="1" dirty="0"/>
              <a:t>اِلّا لَهوٌ وَ لَعب                                                      جز سرگرمی و بازی نیست</a:t>
            </a:r>
            <a:br>
              <a:rPr lang="fa-IR" b="1" dirty="0"/>
            </a:br>
            <a:r>
              <a:rPr lang="fa-IR" b="1" dirty="0"/>
              <a:t>وَ انَّ الدّارَ الآخِرَة                                                   وسرای آخرت،</a:t>
            </a:r>
            <a:br>
              <a:rPr lang="fa-IR" b="1" dirty="0"/>
            </a:br>
            <a:r>
              <a:rPr lang="fa-IR" b="1" dirty="0"/>
              <a:t>لَهِیَ الحَیَوان                                                         زندگی حقیقی است.</a:t>
            </a:r>
            <a:br>
              <a:rPr lang="fa-IR" b="1" dirty="0"/>
            </a:br>
            <a:r>
              <a:rPr lang="fa-IR" b="1" dirty="0"/>
              <a:t>لَو کانوا یَعلَمون                                                      اگر می دانستند.</a:t>
            </a:r>
            <a:br>
              <a:rPr lang="fa-IR" b="1" dirty="0"/>
            </a:br>
            <a:endParaRPr lang="fa-IR" b="1" dirty="0"/>
          </a:p>
        </p:txBody>
      </p:sp>
    </p:spTree>
    <p:extLst>
      <p:ext uri="{BB962C8B-B14F-4D97-AF65-F5344CB8AC3E}">
        <p14:creationId xmlns:p14="http://schemas.microsoft.com/office/powerpoint/2010/main" val="3975133884"/>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pct40">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7396" y="0"/>
            <a:ext cx="8596668" cy="1381538"/>
          </a:xfrm>
        </p:spPr>
        <p:txBody>
          <a:bodyPr/>
          <a:lstStyle/>
          <a:p>
            <a:pPr algn="r" rtl="1"/>
            <a:r>
              <a:rPr lang="fa-IR" dirty="0" smtClean="0">
                <a:solidFill>
                  <a:schemeClr val="tx1">
                    <a:lumMod val="95000"/>
                    <a:lumOff val="5000"/>
                  </a:schemeClr>
                </a:solidFill>
                <a:latin typeface="Arabic Typesetting" panose="03020402040406030203" pitchFamily="66" charset="-78"/>
                <a:cs typeface="Arabic Typesetting" panose="03020402040406030203" pitchFamily="66" charset="-78"/>
              </a:rPr>
              <a:t>پیامد های اعتقاد به معاد</a:t>
            </a:r>
            <a:endParaRPr lang="en-US" dirty="0">
              <a:solidFill>
                <a:schemeClr val="tx1">
                  <a:lumMod val="95000"/>
                  <a:lumOff val="5000"/>
                </a:schemeClr>
              </a:solidFill>
              <a:latin typeface="Arabic Typesetting" panose="03020402040406030203" pitchFamily="66" charset="-78"/>
              <a:cs typeface="Arabic Typesetting" panose="03020402040406030203" pitchFamily="66" charset="-78"/>
            </a:endParaRPr>
          </a:p>
        </p:txBody>
      </p:sp>
      <p:sp>
        <p:nvSpPr>
          <p:cNvPr id="3" name="Text Placeholder 2"/>
          <p:cNvSpPr>
            <a:spLocks noGrp="1"/>
          </p:cNvSpPr>
          <p:nvPr>
            <p:ph type="body" idx="1"/>
          </p:nvPr>
        </p:nvSpPr>
        <p:spPr>
          <a:xfrm>
            <a:off x="677335" y="1500809"/>
            <a:ext cx="8596668" cy="4542182"/>
          </a:xfrm>
        </p:spPr>
        <p:txBody>
          <a:bodyPr>
            <a:normAutofit lnSpcReduction="10000"/>
          </a:bodyPr>
          <a:lstStyle/>
          <a:p>
            <a:pPr marL="457200" indent="-457200" algn="r" rtl="1">
              <a:buAutoNum type="arabicPeriod"/>
            </a:pPr>
            <a:r>
              <a:rPr lang="fa-IR" dirty="0" smtClean="0">
                <a:solidFill>
                  <a:schemeClr val="accent4">
                    <a:lumMod val="50000"/>
                  </a:schemeClr>
                </a:solidFill>
                <a:latin typeface="Arial" panose="020B0604020202020204" pitchFamily="34" charset="0"/>
                <a:cs typeface="0 Titr Bold" panose="00000700000000000000" pitchFamily="2" charset="-78"/>
              </a:rPr>
              <a:t>1-با </a:t>
            </a:r>
            <a:r>
              <a:rPr lang="fa-IR" dirty="0">
                <a:solidFill>
                  <a:schemeClr val="accent4">
                    <a:lumMod val="50000"/>
                  </a:schemeClr>
                </a:solidFill>
                <a:latin typeface="Arial" panose="020B0604020202020204" pitchFamily="34" charset="0"/>
                <a:cs typeface="0 Titr Bold" panose="00000700000000000000" pitchFamily="2" charset="-78"/>
              </a:rPr>
              <a:t>این دیدگاه، زندگی از بن بست بیرون می آید و </a:t>
            </a:r>
            <a:r>
              <a:rPr lang="fa-IR" dirty="0" smtClean="0">
                <a:solidFill>
                  <a:srgbClr val="FF0000"/>
                </a:solidFill>
                <a:latin typeface="Arial" panose="020B0604020202020204" pitchFamily="34" charset="0"/>
                <a:cs typeface="0 Titr Bold" panose="00000700000000000000" pitchFamily="2" charset="-78"/>
              </a:rPr>
              <a:t>پنجره </a:t>
            </a:r>
            <a:r>
              <a:rPr lang="fa-IR" dirty="0">
                <a:solidFill>
                  <a:srgbClr val="FF0000"/>
                </a:solidFill>
                <a:latin typeface="Arial" panose="020B0604020202020204" pitchFamily="34" charset="0"/>
                <a:cs typeface="0 Titr Bold" panose="00000700000000000000" pitchFamily="2" charset="-78"/>
              </a:rPr>
              <a:t>امید </a:t>
            </a:r>
            <a:r>
              <a:rPr lang="fa-IR" dirty="0">
                <a:solidFill>
                  <a:schemeClr val="accent4">
                    <a:lumMod val="50000"/>
                  </a:schemeClr>
                </a:solidFill>
                <a:latin typeface="Arial" panose="020B0604020202020204" pitchFamily="34" charset="0"/>
                <a:cs typeface="0 Titr Bold" panose="00000700000000000000" pitchFamily="2" charset="-78"/>
              </a:rPr>
              <a:t>و </a:t>
            </a:r>
            <a:r>
              <a:rPr lang="fa-IR" dirty="0">
                <a:solidFill>
                  <a:srgbClr val="FF0000"/>
                </a:solidFill>
                <a:latin typeface="Arial" panose="020B0604020202020204" pitchFamily="34" charset="0"/>
                <a:cs typeface="0 Titr Bold" panose="00000700000000000000" pitchFamily="2" charset="-78"/>
              </a:rPr>
              <a:t>روشنایی</a:t>
            </a:r>
            <a:r>
              <a:rPr lang="fa-IR" dirty="0">
                <a:solidFill>
                  <a:schemeClr val="accent4">
                    <a:lumMod val="50000"/>
                  </a:schemeClr>
                </a:solidFill>
                <a:latin typeface="Arial" panose="020B0604020202020204" pitchFamily="34" charset="0"/>
                <a:cs typeface="0 Titr Bold" panose="00000700000000000000" pitchFamily="2" charset="-78"/>
              </a:rPr>
              <a:t> به </a:t>
            </a:r>
            <a:r>
              <a:rPr lang="fa-IR" dirty="0" smtClean="0">
                <a:solidFill>
                  <a:schemeClr val="accent4">
                    <a:lumMod val="50000"/>
                  </a:schemeClr>
                </a:solidFill>
                <a:latin typeface="Arial" panose="020B0604020202020204" pitchFamily="34" charset="0"/>
                <a:cs typeface="0 Titr Bold" panose="00000700000000000000" pitchFamily="2" charset="-78"/>
              </a:rPr>
              <a:t>روی</a:t>
            </a:r>
          </a:p>
          <a:p>
            <a:pPr algn="r" rtl="1"/>
            <a:r>
              <a:rPr lang="fa-IR" dirty="0" smtClean="0">
                <a:solidFill>
                  <a:schemeClr val="accent4">
                    <a:lumMod val="50000"/>
                  </a:schemeClr>
                </a:solidFill>
                <a:latin typeface="Arial" panose="020B0604020202020204" pitchFamily="34" charset="0"/>
                <a:cs typeface="0 Titr Bold" panose="00000700000000000000" pitchFamily="2" charset="-78"/>
              </a:rPr>
              <a:t> </a:t>
            </a:r>
            <a:r>
              <a:rPr lang="fa-IR" dirty="0">
                <a:solidFill>
                  <a:schemeClr val="accent4">
                    <a:lumMod val="50000"/>
                  </a:schemeClr>
                </a:solidFill>
                <a:latin typeface="Arial" panose="020B0604020202020204" pitchFamily="34" charset="0"/>
                <a:cs typeface="0 Titr Bold" panose="00000700000000000000" pitchFamily="2" charset="-78"/>
              </a:rPr>
              <a:t>انسان </a:t>
            </a:r>
            <a:r>
              <a:rPr lang="fa-IR" dirty="0" smtClean="0">
                <a:solidFill>
                  <a:schemeClr val="accent4">
                    <a:lumMod val="50000"/>
                  </a:schemeClr>
                </a:solidFill>
                <a:latin typeface="Arial" panose="020B0604020202020204" pitchFamily="34" charset="0"/>
                <a:cs typeface="0 Titr Bold" panose="00000700000000000000" pitchFamily="2" charset="-78"/>
              </a:rPr>
              <a:t>بازمی </a:t>
            </a:r>
            <a:r>
              <a:rPr lang="fa-IR" dirty="0">
                <a:solidFill>
                  <a:schemeClr val="accent4">
                    <a:lumMod val="50000"/>
                  </a:schemeClr>
                </a:solidFill>
                <a:latin typeface="Arial" panose="020B0604020202020204" pitchFamily="34" charset="0"/>
                <a:cs typeface="0 Titr Bold" panose="00000700000000000000" pitchFamily="2" charset="-78"/>
              </a:rPr>
              <a:t>شود و شور و نشاط و </a:t>
            </a:r>
            <a:r>
              <a:rPr lang="fa-IR" dirty="0" smtClean="0">
                <a:solidFill>
                  <a:schemeClr val="accent4">
                    <a:lumMod val="50000"/>
                  </a:schemeClr>
                </a:solidFill>
                <a:latin typeface="Arial" panose="020B0604020202020204" pitchFamily="34" charset="0"/>
                <a:cs typeface="0 Titr Bold" panose="00000700000000000000" pitchFamily="2" charset="-78"/>
              </a:rPr>
              <a:t>انگـیزهٔ فـعالیت </a:t>
            </a:r>
            <a:r>
              <a:rPr lang="fa-IR" dirty="0">
                <a:solidFill>
                  <a:schemeClr val="accent4">
                    <a:lumMod val="50000"/>
                  </a:schemeClr>
                </a:solidFill>
                <a:latin typeface="Arial" panose="020B0604020202020204" pitchFamily="34" charset="0"/>
                <a:cs typeface="0 Titr Bold" panose="00000700000000000000" pitchFamily="2" charset="-78"/>
              </a:rPr>
              <a:t>و کار، </a:t>
            </a:r>
            <a:r>
              <a:rPr lang="fa-IR" dirty="0" smtClean="0">
                <a:solidFill>
                  <a:schemeClr val="accent4">
                    <a:lumMod val="50000"/>
                  </a:schemeClr>
                </a:solidFill>
                <a:latin typeface="Arial" panose="020B0604020202020204" pitchFamily="34" charset="0"/>
                <a:cs typeface="0 Titr Bold" panose="00000700000000000000" pitchFamily="2" charset="-78"/>
              </a:rPr>
              <a:t>زنـدگی </a:t>
            </a:r>
            <a:r>
              <a:rPr lang="fa-IR" dirty="0">
                <a:solidFill>
                  <a:schemeClr val="accent4">
                    <a:lumMod val="50000"/>
                  </a:schemeClr>
                </a:solidFill>
                <a:latin typeface="Arial" panose="020B0604020202020204" pitchFamily="34" charset="0"/>
                <a:cs typeface="0 Titr Bold" panose="00000700000000000000" pitchFamily="2" charset="-78"/>
              </a:rPr>
              <a:t>را </a:t>
            </a:r>
            <a:r>
              <a:rPr lang="fa-IR" dirty="0" smtClean="0">
                <a:solidFill>
                  <a:schemeClr val="accent4">
                    <a:lumMod val="50000"/>
                  </a:schemeClr>
                </a:solidFill>
                <a:latin typeface="Arial" panose="020B0604020202020204" pitchFamily="34" charset="0"/>
                <a:cs typeface="0 Titr Bold" panose="00000700000000000000" pitchFamily="2" charset="-78"/>
              </a:rPr>
              <a:t>فــرا </a:t>
            </a:r>
            <a:r>
              <a:rPr lang="fa-IR" dirty="0">
                <a:solidFill>
                  <a:schemeClr val="accent4">
                    <a:lumMod val="50000"/>
                  </a:schemeClr>
                </a:solidFill>
                <a:latin typeface="Arial" panose="020B0604020202020204" pitchFamily="34" charset="0"/>
                <a:cs typeface="0 Titr Bold" panose="00000700000000000000" pitchFamily="2" charset="-78"/>
              </a:rPr>
              <a:t>می </a:t>
            </a:r>
            <a:r>
              <a:rPr lang="fa-IR" dirty="0" smtClean="0">
                <a:solidFill>
                  <a:schemeClr val="accent4">
                    <a:lumMod val="50000"/>
                  </a:schemeClr>
                </a:solidFill>
                <a:latin typeface="Arial" panose="020B0604020202020204" pitchFamily="34" charset="0"/>
                <a:cs typeface="0 Titr Bold" panose="00000700000000000000" pitchFamily="2" charset="-78"/>
              </a:rPr>
              <a:t>گیرد.</a:t>
            </a:r>
          </a:p>
          <a:p>
            <a:pPr algn="r" rtl="1"/>
            <a:r>
              <a:rPr lang="fa-IR" dirty="0">
                <a:solidFill>
                  <a:schemeClr val="accent4">
                    <a:lumMod val="50000"/>
                  </a:schemeClr>
                </a:solidFill>
                <a:latin typeface="Arial" panose="020B0604020202020204" pitchFamily="34" charset="0"/>
                <a:cs typeface="0 Titr Bold" panose="00000700000000000000" pitchFamily="2" charset="-78"/>
              </a:rPr>
              <a:t>قرآن کریم می فرماید:</a:t>
            </a:r>
          </a:p>
          <a:p>
            <a:pPr algn="r" rtl="1"/>
            <a:r>
              <a:rPr lang="fa-IR" sz="2800" b="1" dirty="0" smtClean="0">
                <a:solidFill>
                  <a:srgbClr val="0070C0"/>
                </a:solidFill>
                <a:latin typeface="Arabic Typesetting" panose="03020402040406030203" pitchFamily="66" charset="-78"/>
                <a:cs typeface="2  Badr" panose="00000700000000000000" pitchFamily="2" charset="-78"/>
              </a:rPr>
              <a:t>من </a:t>
            </a:r>
            <a:r>
              <a:rPr lang="fa-IR" sz="2800" b="1" dirty="0" smtClean="0">
                <a:solidFill>
                  <a:srgbClr val="0070C0"/>
                </a:solidFill>
                <a:latin typeface="Traditional Arabic" panose="02020603050405020304" pitchFamily="18" charset="-78"/>
                <a:cs typeface="2  Badr" panose="00000700000000000000" pitchFamily="2" charset="-78"/>
              </a:rPr>
              <a:t>آمَنَ باللِّه </a:t>
            </a:r>
            <a:r>
              <a:rPr lang="fa-IR" sz="2800" b="1" dirty="0">
                <a:solidFill>
                  <a:srgbClr val="0070C0"/>
                </a:solidFill>
                <a:latin typeface="Traditional Arabic" panose="02020603050405020304" pitchFamily="18" charset="-78"/>
                <a:cs typeface="2  Badr" panose="00000700000000000000" pitchFamily="2" charset="-78"/>
              </a:rPr>
              <a:t>وَ الیَومِ </a:t>
            </a:r>
            <a:r>
              <a:rPr lang="fa-IR" sz="2800" b="1" dirty="0" smtClean="0">
                <a:solidFill>
                  <a:srgbClr val="0070C0"/>
                </a:solidFill>
                <a:latin typeface="Traditional Arabic" panose="02020603050405020304" pitchFamily="18" charset="-78"/>
                <a:cs typeface="2  Badr" panose="00000700000000000000" pitchFamily="2" charset="-78"/>
              </a:rPr>
              <a:t>الآخِر</a:t>
            </a:r>
            <a:endParaRPr lang="fa-IR" sz="2800" b="1" dirty="0">
              <a:solidFill>
                <a:srgbClr val="0070C0"/>
              </a:solidFill>
              <a:latin typeface="Traditional Arabic" panose="02020603050405020304" pitchFamily="18" charset="-78"/>
              <a:cs typeface="2  Badr" panose="00000700000000000000" pitchFamily="2" charset="-78"/>
            </a:endParaRPr>
          </a:p>
          <a:p>
            <a:pPr algn="r" rtl="1"/>
            <a:r>
              <a:rPr lang="fa-IR" sz="2800" b="1" dirty="0">
                <a:solidFill>
                  <a:srgbClr val="0070C0"/>
                </a:solidFill>
                <a:latin typeface="Traditional Arabic" panose="02020603050405020304" pitchFamily="18" charset="-78"/>
                <a:cs typeface="2  Badr" panose="00000700000000000000" pitchFamily="2" charset="-78"/>
              </a:rPr>
              <a:t>وَ عَمِلَ </a:t>
            </a:r>
            <a:r>
              <a:rPr lang="fa-IR" sz="2800" b="1" dirty="0" smtClean="0">
                <a:solidFill>
                  <a:srgbClr val="0070C0"/>
                </a:solidFill>
                <a:latin typeface="Traditional Arabic" panose="02020603050405020304" pitchFamily="18" charset="-78"/>
                <a:cs typeface="2  Badr" panose="00000700000000000000" pitchFamily="2" charset="-78"/>
              </a:rPr>
              <a:t>صاِلحًا</a:t>
            </a:r>
            <a:endParaRPr lang="fa-IR" sz="2800" b="1" dirty="0">
              <a:solidFill>
                <a:srgbClr val="0070C0"/>
              </a:solidFill>
              <a:latin typeface="Traditional Arabic" panose="02020603050405020304" pitchFamily="18" charset="-78"/>
              <a:cs typeface="2  Badr" panose="00000700000000000000" pitchFamily="2" charset="-78"/>
            </a:endParaRPr>
          </a:p>
          <a:p>
            <a:pPr algn="r" rtl="1"/>
            <a:r>
              <a:rPr lang="fa-IR" sz="2800" b="1" dirty="0">
                <a:solidFill>
                  <a:srgbClr val="0070C0"/>
                </a:solidFill>
                <a:latin typeface="Traditional Arabic" panose="02020603050405020304" pitchFamily="18" charset="-78"/>
                <a:cs typeface="2  Badr" panose="00000700000000000000" pitchFamily="2" charset="-78"/>
              </a:rPr>
              <a:t>فَلاخَوف </a:t>
            </a:r>
            <a:r>
              <a:rPr lang="fa-IR" sz="2800" b="1" dirty="0" smtClean="0">
                <a:solidFill>
                  <a:srgbClr val="0070C0"/>
                </a:solidFill>
                <a:latin typeface="Traditional Arabic" panose="02020603050405020304" pitchFamily="18" charset="-78"/>
                <a:cs typeface="2  Badr" panose="00000700000000000000" pitchFamily="2" charset="-78"/>
              </a:rPr>
              <a:t>عَلَیهِم</a:t>
            </a:r>
            <a:endParaRPr lang="fa-IR" sz="2800" b="1" dirty="0">
              <a:solidFill>
                <a:srgbClr val="0070C0"/>
              </a:solidFill>
              <a:latin typeface="Traditional Arabic" panose="02020603050405020304" pitchFamily="18" charset="-78"/>
              <a:cs typeface="2  Badr" panose="00000700000000000000" pitchFamily="2" charset="-78"/>
            </a:endParaRPr>
          </a:p>
          <a:p>
            <a:pPr algn="r" rtl="1"/>
            <a:r>
              <a:rPr lang="fa-IR" sz="2800" b="1" dirty="0">
                <a:solidFill>
                  <a:srgbClr val="0070C0"/>
                </a:solidFill>
                <a:latin typeface="Traditional Arabic" panose="02020603050405020304" pitchFamily="18" charset="-78"/>
                <a:cs typeface="2  Badr" panose="00000700000000000000" pitchFamily="2" charset="-78"/>
              </a:rPr>
              <a:t>وَلاهُم </a:t>
            </a:r>
            <a:r>
              <a:rPr lang="fa-IR" sz="2800" b="1" dirty="0" smtClean="0">
                <a:solidFill>
                  <a:srgbClr val="0070C0"/>
                </a:solidFill>
                <a:latin typeface="Traditional Arabic" panose="02020603050405020304" pitchFamily="18" charset="-78"/>
                <a:cs typeface="2  Badr" panose="00000700000000000000" pitchFamily="2" charset="-78"/>
              </a:rPr>
              <a:t>یَحزَنون                        </a:t>
            </a:r>
            <a:r>
              <a:rPr lang="fa-IR" b="1" dirty="0" smtClean="0">
                <a:solidFill>
                  <a:schemeClr val="accent4">
                    <a:lumMod val="50000"/>
                  </a:schemeClr>
                </a:solidFill>
                <a:latin typeface="Arial" panose="020B0604020202020204" pitchFamily="34" charset="0"/>
                <a:cs typeface="2  Badr" panose="00000700000000000000" pitchFamily="2" charset="-78"/>
              </a:rPr>
              <a:t>       </a:t>
            </a:r>
          </a:p>
          <a:p>
            <a:pPr algn="r" rtl="1"/>
            <a:r>
              <a:rPr lang="fa-IR" dirty="0">
                <a:solidFill>
                  <a:schemeClr val="accent4">
                    <a:lumMod val="50000"/>
                  </a:schemeClr>
                </a:solidFill>
                <a:latin typeface="Arial" panose="020B0604020202020204" pitchFamily="34" charset="0"/>
                <a:cs typeface="Arial" panose="020B0604020202020204" pitchFamily="34" charset="0"/>
              </a:rPr>
              <a:t> </a:t>
            </a:r>
            <a:r>
              <a:rPr lang="fa-IR" dirty="0" smtClean="0">
                <a:solidFill>
                  <a:schemeClr val="accent4">
                    <a:lumMod val="50000"/>
                  </a:schemeClr>
                </a:solidFill>
                <a:latin typeface="Arial" panose="020B0604020202020204" pitchFamily="34" charset="0"/>
                <a:cs typeface="Arial" panose="020B0604020202020204" pitchFamily="34" charset="0"/>
              </a:rPr>
              <a:t>                                                                                     </a:t>
            </a:r>
            <a:r>
              <a:rPr lang="fa-IR" sz="2400" dirty="0" smtClean="0">
                <a:solidFill>
                  <a:schemeClr val="tx1"/>
                </a:solidFill>
                <a:latin typeface="Arial" panose="020B0604020202020204" pitchFamily="34" charset="0"/>
                <a:cs typeface="Arial" panose="020B0604020202020204" pitchFamily="34" charset="0"/>
              </a:rPr>
              <a:t>مائده، ٦</a:t>
            </a:r>
            <a:endParaRPr 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46552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ipe(down)">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wipe(down)">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wipe(down)">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wipe(down)">
                                      <p:cBhvr>
                                        <p:cTn id="43" dur="500"/>
                                        <p:tgtEl>
                                          <p:spTgt spid="3">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wipe(down)">
                                      <p:cBhvr>
                                        <p:cTn id="4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alphaModFix amt="32000"/>
          </a:blip>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4" y="466724"/>
            <a:ext cx="8800041" cy="4701623"/>
          </a:xfrm>
        </p:spPr>
        <p:txBody>
          <a:bodyPr>
            <a:noAutofit/>
          </a:bodyPr>
          <a:lstStyle/>
          <a:p>
            <a:pPr algn="r" rtl="1"/>
            <a:r>
              <a:rPr lang="fa-IR" sz="2400" dirty="0">
                <a:solidFill>
                  <a:schemeClr val="accent4">
                    <a:lumMod val="50000"/>
                  </a:schemeClr>
                </a:solidFill>
                <a:latin typeface="Arial" panose="020B0604020202020204" pitchFamily="34" charset="0"/>
                <a:cs typeface="Arial" panose="020B0604020202020204" pitchFamily="34" charset="0"/>
              </a:rPr>
              <a:t> </a:t>
            </a:r>
            <a:r>
              <a:rPr lang="fa-IR" sz="2400" dirty="0" smtClean="0">
                <a:solidFill>
                  <a:schemeClr val="accent4">
                    <a:lumMod val="50000"/>
                  </a:schemeClr>
                </a:solidFill>
                <a:latin typeface="Arial" panose="020B0604020202020204" pitchFamily="34" charset="0"/>
                <a:cs typeface="Arial" panose="020B0604020202020204" pitchFamily="34" charset="0"/>
              </a:rPr>
              <a:t>   چنـین انسانی دارای </a:t>
            </a:r>
            <a:r>
              <a:rPr lang="fa-IR" sz="2400" dirty="0">
                <a:solidFill>
                  <a:srgbClr val="FF0000"/>
                </a:solidFill>
                <a:latin typeface="Arial" panose="020B0604020202020204" pitchFamily="34" charset="0"/>
                <a:cs typeface="Arial" panose="020B0604020202020204" pitchFamily="34" charset="0"/>
              </a:rPr>
              <a:t>انرژی </a:t>
            </a:r>
            <a:r>
              <a:rPr lang="fa-IR" sz="2400" dirty="0" smtClean="0">
                <a:solidFill>
                  <a:srgbClr val="FF0000"/>
                </a:solidFill>
                <a:latin typeface="Arial" panose="020B0604020202020204" pitchFamily="34" charset="0"/>
                <a:cs typeface="Arial" panose="020B0604020202020204" pitchFamily="34" charset="0"/>
              </a:rPr>
              <a:t>فـوق العاده </a:t>
            </a:r>
            <a:r>
              <a:rPr lang="fa-IR" sz="2400" dirty="0">
                <a:solidFill>
                  <a:schemeClr val="accent4">
                    <a:lumMod val="50000"/>
                  </a:schemeClr>
                </a:solidFill>
                <a:latin typeface="Arial" panose="020B0604020202020204" pitchFamily="34" charset="0"/>
                <a:cs typeface="Arial" panose="020B0604020202020204" pitchFamily="34" charset="0"/>
              </a:rPr>
              <a:t>و </a:t>
            </a:r>
            <a:r>
              <a:rPr lang="fa-IR" sz="2400" dirty="0" smtClean="0">
                <a:solidFill>
                  <a:srgbClr val="FF0000"/>
                </a:solidFill>
                <a:latin typeface="Arial" panose="020B0604020202020204" pitchFamily="34" charset="0"/>
                <a:cs typeface="Arial" panose="020B0604020202020204" pitchFamily="34" charset="0"/>
              </a:rPr>
              <a:t>همت خستگی ناپذیر</a:t>
            </a:r>
            <a:r>
              <a:rPr lang="fa-IR" sz="2400" dirty="0" smtClean="0">
                <a:solidFill>
                  <a:schemeClr val="accent4">
                    <a:lumMod val="50000"/>
                  </a:schemeClr>
                </a:solidFill>
                <a:latin typeface="Arial" panose="020B0604020202020204" pitchFamily="34" charset="0"/>
                <a:cs typeface="Arial" panose="020B0604020202020204" pitchFamily="34" charset="0"/>
              </a:rPr>
              <a:t>است واز کارخود</a:t>
            </a:r>
            <a:br>
              <a:rPr lang="fa-IR" sz="2400" dirty="0" smtClean="0">
                <a:solidFill>
                  <a:schemeClr val="accent4">
                    <a:lumMod val="50000"/>
                  </a:schemeClr>
                </a:solidFill>
                <a:latin typeface="Arial" panose="020B0604020202020204" pitchFamily="34" charset="0"/>
                <a:cs typeface="Arial" panose="020B0604020202020204" pitchFamily="34" charset="0"/>
              </a:rPr>
            </a:br>
            <a:r>
              <a:rPr lang="fa-IR" sz="2400" dirty="0" smtClean="0">
                <a:solidFill>
                  <a:schemeClr val="accent4">
                    <a:lumMod val="50000"/>
                  </a:schemeClr>
                </a:solidFill>
                <a:latin typeface="Arial" panose="020B0604020202020204" pitchFamily="34" charset="0"/>
                <a:cs typeface="Arial" panose="020B0604020202020204" pitchFamily="34" charset="0"/>
              </a:rPr>
              <a:t>لذت می برد. او با </a:t>
            </a:r>
            <a:r>
              <a:rPr lang="fa-IR" sz="2400" dirty="0">
                <a:solidFill>
                  <a:schemeClr val="accent4">
                    <a:lumMod val="50000"/>
                  </a:schemeClr>
                </a:solidFill>
                <a:latin typeface="Arial" panose="020B0604020202020204" pitchFamily="34" charset="0"/>
                <a:cs typeface="Arial" panose="020B0604020202020204" pitchFamily="34" charset="0"/>
              </a:rPr>
              <a:t>تلاش و توان بسیار </a:t>
            </a:r>
            <a:r>
              <a:rPr lang="fa-IR" sz="2400" dirty="0" smtClean="0">
                <a:solidFill>
                  <a:schemeClr val="accent4">
                    <a:lumMod val="50000"/>
                  </a:schemeClr>
                </a:solidFill>
                <a:latin typeface="Arial" panose="020B0604020202020204" pitchFamily="34" charset="0"/>
                <a:cs typeface="Arial" panose="020B0604020202020204" pitchFamily="34" charset="0"/>
              </a:rPr>
              <a:t>درانجام </a:t>
            </a:r>
            <a:r>
              <a:rPr lang="fa-IR" sz="2400" dirty="0">
                <a:solidFill>
                  <a:schemeClr val="accent4">
                    <a:lumMod val="50000"/>
                  </a:schemeClr>
                </a:solidFill>
                <a:latin typeface="Arial" panose="020B0604020202020204" pitchFamily="34" charset="0"/>
                <a:cs typeface="Arial" panose="020B0604020202020204" pitchFamily="34" charset="0"/>
              </a:rPr>
              <a:t>کارهای نیک و </a:t>
            </a:r>
            <a:r>
              <a:rPr lang="fa-IR" sz="2400" dirty="0" smtClean="0">
                <a:solidFill>
                  <a:schemeClr val="accent4">
                    <a:lumMod val="50000"/>
                  </a:schemeClr>
                </a:solidFill>
                <a:latin typeface="Arial" panose="020B0604020202020204" pitchFamily="34" charset="0"/>
                <a:cs typeface="Arial" panose="020B0604020202020204" pitchFamily="34" charset="0"/>
              </a:rPr>
              <a:t>خدمـت </a:t>
            </a:r>
            <a:r>
              <a:rPr lang="fa-IR" sz="2400" dirty="0">
                <a:solidFill>
                  <a:schemeClr val="accent4">
                    <a:lumMod val="50000"/>
                  </a:schemeClr>
                </a:solidFill>
                <a:latin typeface="Arial" panose="020B0604020202020204" pitchFamily="34" charset="0"/>
                <a:cs typeface="Arial" panose="020B0604020202020204" pitchFamily="34" charset="0"/>
              </a:rPr>
              <a:t>به خلق خدا </a:t>
            </a:r>
            <a:r>
              <a:rPr lang="fa-IR" sz="2400" dirty="0" smtClean="0">
                <a:solidFill>
                  <a:schemeClr val="accent4">
                    <a:lumMod val="50000"/>
                  </a:schemeClr>
                </a:solidFill>
                <a:latin typeface="Arial" panose="020B0604020202020204" pitchFamily="34" charset="0"/>
                <a:cs typeface="Arial" panose="020B0604020202020204" pitchFamily="34" charset="0"/>
              </a:rPr>
              <a:t/>
            </a:r>
            <a:br>
              <a:rPr lang="fa-IR" sz="2400" dirty="0" smtClean="0">
                <a:solidFill>
                  <a:schemeClr val="accent4">
                    <a:lumMod val="50000"/>
                  </a:schemeClr>
                </a:solidFill>
                <a:latin typeface="Arial" panose="020B0604020202020204" pitchFamily="34" charset="0"/>
                <a:cs typeface="Arial" panose="020B0604020202020204" pitchFamily="34" charset="0"/>
              </a:rPr>
            </a:br>
            <a:r>
              <a:rPr lang="fa-IR" sz="2400" dirty="0" smtClean="0">
                <a:solidFill>
                  <a:schemeClr val="accent4">
                    <a:lumMod val="50000"/>
                  </a:schemeClr>
                </a:solidFill>
                <a:latin typeface="Arial" panose="020B0604020202020204" pitchFamily="34" charset="0"/>
                <a:cs typeface="Arial" panose="020B0604020202020204" pitchFamily="34" charset="0"/>
              </a:rPr>
              <a:t>می کوشــد </a:t>
            </a:r>
            <a:r>
              <a:rPr lang="fa-IR" sz="2400" dirty="0">
                <a:solidFill>
                  <a:schemeClr val="accent4">
                    <a:lumMod val="50000"/>
                  </a:schemeClr>
                </a:solidFill>
                <a:latin typeface="Arial" panose="020B0604020202020204" pitchFamily="34" charset="0"/>
                <a:cs typeface="Arial" panose="020B0604020202020204" pitchFamily="34" charset="0"/>
              </a:rPr>
              <a:t>و </a:t>
            </a:r>
            <a:r>
              <a:rPr lang="fa-IR" sz="2400" dirty="0" smtClean="0">
                <a:solidFill>
                  <a:schemeClr val="accent4">
                    <a:lumMod val="50000"/>
                  </a:schemeClr>
                </a:solidFill>
                <a:latin typeface="Arial" panose="020B0604020202020204" pitchFamily="34" charset="0"/>
                <a:cs typeface="Arial" panose="020B0604020202020204" pitchFamily="34" charset="0"/>
              </a:rPr>
              <a:t>مــی </a:t>
            </a:r>
            <a:r>
              <a:rPr lang="fa-IR" sz="2400" dirty="0">
                <a:solidFill>
                  <a:schemeClr val="accent4">
                    <a:lumMod val="50000"/>
                  </a:schemeClr>
                </a:solidFill>
                <a:latin typeface="Arial" panose="020B0604020202020204" pitchFamily="34" charset="0"/>
                <a:cs typeface="Arial" panose="020B0604020202020204" pitchFamily="34" charset="0"/>
              </a:rPr>
              <a:t>داند که هرچه </a:t>
            </a:r>
            <a:r>
              <a:rPr lang="fa-IR" sz="2400" dirty="0" smtClean="0">
                <a:solidFill>
                  <a:schemeClr val="accent4">
                    <a:lumMod val="50000"/>
                  </a:schemeClr>
                </a:solidFill>
                <a:latin typeface="Arial" panose="020B0604020202020204" pitchFamily="34" charset="0"/>
                <a:cs typeface="Arial" panose="020B0604020202020204" pitchFamily="34" charset="0"/>
              </a:rPr>
              <a:t>بیـشـتردرایـن </a:t>
            </a:r>
            <a:r>
              <a:rPr lang="fa-IR" sz="2400" dirty="0">
                <a:solidFill>
                  <a:schemeClr val="accent4">
                    <a:lumMod val="50000"/>
                  </a:schemeClr>
                </a:solidFill>
                <a:latin typeface="Arial" panose="020B0604020202020204" pitchFamily="34" charset="0"/>
                <a:cs typeface="Arial" panose="020B0604020202020204" pitchFamily="34" charset="0"/>
              </a:rPr>
              <a:t>راه </a:t>
            </a:r>
            <a:r>
              <a:rPr lang="fa-IR" sz="2400" dirty="0" smtClean="0">
                <a:solidFill>
                  <a:schemeClr val="accent4">
                    <a:lumMod val="50000"/>
                  </a:schemeClr>
                </a:solidFill>
                <a:latin typeface="Arial" panose="020B0604020202020204" pitchFamily="34" charset="0"/>
                <a:cs typeface="Arial" panose="020B0604020202020204" pitchFamily="34" charset="0"/>
              </a:rPr>
              <a:t>گـام بــردارد</a:t>
            </a:r>
            <a:r>
              <a:rPr lang="fa-IR" sz="2400" dirty="0">
                <a:solidFill>
                  <a:schemeClr val="accent4">
                    <a:lumMod val="50000"/>
                  </a:schemeClr>
                </a:solidFill>
                <a:latin typeface="Arial" panose="020B0604020202020204" pitchFamily="34" charset="0"/>
                <a:cs typeface="Arial" panose="020B0604020202020204" pitchFamily="34" charset="0"/>
              </a:rPr>
              <a:t>، </a:t>
            </a:r>
            <a:r>
              <a:rPr lang="fa-IR" sz="2400" dirty="0" smtClean="0">
                <a:solidFill>
                  <a:schemeClr val="accent4">
                    <a:lumMod val="50000"/>
                  </a:schemeClr>
                </a:solidFill>
                <a:latin typeface="Arial" panose="020B0604020202020204" pitchFamily="34" charset="0"/>
                <a:cs typeface="Arial" panose="020B0604020202020204" pitchFamily="34" charset="0"/>
              </a:rPr>
              <a:t>آخـرت </a:t>
            </a:r>
            <a:r>
              <a:rPr lang="fa-IR" sz="2400" dirty="0">
                <a:solidFill>
                  <a:schemeClr val="accent4">
                    <a:lumMod val="50000"/>
                  </a:schemeClr>
                </a:solidFill>
                <a:latin typeface="Arial" panose="020B0604020202020204" pitchFamily="34" charset="0"/>
                <a:cs typeface="Arial" panose="020B0604020202020204" pitchFamily="34" charset="0"/>
              </a:rPr>
              <a:t>او </a:t>
            </a:r>
            <a:r>
              <a:rPr lang="fa-IR" sz="2400" dirty="0" smtClean="0">
                <a:solidFill>
                  <a:schemeClr val="accent4">
                    <a:lumMod val="50000"/>
                  </a:schemeClr>
                </a:solidFill>
                <a:latin typeface="Arial" panose="020B0604020202020204" pitchFamily="34" charset="0"/>
                <a:cs typeface="Arial" panose="020B0604020202020204" pitchFamily="34" charset="0"/>
              </a:rPr>
              <a:t>زیبـاتر</a:t>
            </a:r>
            <a:br>
              <a:rPr lang="fa-IR" sz="2400" dirty="0" smtClean="0">
                <a:solidFill>
                  <a:schemeClr val="accent4">
                    <a:lumMod val="50000"/>
                  </a:schemeClr>
                </a:solidFill>
                <a:latin typeface="Arial" panose="020B0604020202020204" pitchFamily="34" charset="0"/>
                <a:cs typeface="Arial" panose="020B0604020202020204" pitchFamily="34" charset="0"/>
              </a:rPr>
            </a:br>
            <a:r>
              <a:rPr lang="fa-IR" sz="2400" dirty="0" smtClean="0">
                <a:solidFill>
                  <a:schemeClr val="accent4">
                    <a:lumMod val="50000"/>
                  </a:schemeClr>
                </a:solidFill>
                <a:latin typeface="Arial" panose="020B0604020202020204" pitchFamily="34" charset="0"/>
                <a:cs typeface="Arial" panose="020B0604020202020204" pitchFamily="34" charset="0"/>
              </a:rPr>
              <a:t> خواهـد بـود</a:t>
            </a:r>
            <a:r>
              <a:rPr lang="fa-IR" sz="2400" dirty="0">
                <a:solidFill>
                  <a:schemeClr val="accent4">
                    <a:lumMod val="50000"/>
                  </a:schemeClr>
                </a:solidFill>
                <a:latin typeface="Arial" panose="020B0604020202020204" pitchFamily="34" charset="0"/>
                <a:cs typeface="Arial" panose="020B0604020202020204" pitchFamily="34" charset="0"/>
              </a:rPr>
              <a:t>.</a:t>
            </a:r>
            <a:br>
              <a:rPr lang="fa-IR" sz="2400" dirty="0">
                <a:solidFill>
                  <a:schemeClr val="accent4">
                    <a:lumMod val="50000"/>
                  </a:schemeClr>
                </a:solidFill>
                <a:latin typeface="Arial" panose="020B0604020202020204" pitchFamily="34" charset="0"/>
                <a:cs typeface="Arial" panose="020B0604020202020204" pitchFamily="34" charset="0"/>
              </a:rPr>
            </a:br>
            <a:r>
              <a:rPr lang="fa-IR" sz="2400" dirty="0" smtClean="0">
                <a:solidFill>
                  <a:schemeClr val="accent4">
                    <a:lumMod val="50000"/>
                  </a:schemeClr>
                </a:solidFill>
                <a:latin typeface="Arial" panose="020B0604020202020204" pitchFamily="34" charset="0"/>
                <a:cs typeface="Arial" panose="020B0604020202020204" pitchFamily="34" charset="0"/>
              </a:rPr>
              <a:t>   انسان </a:t>
            </a:r>
            <a:r>
              <a:rPr lang="fa-IR" sz="2400" dirty="0">
                <a:solidFill>
                  <a:schemeClr val="accent4">
                    <a:lumMod val="50000"/>
                  </a:schemeClr>
                </a:solidFill>
                <a:latin typeface="Arial" panose="020B0604020202020204" pitchFamily="34" charset="0"/>
                <a:cs typeface="Arial" panose="020B0604020202020204" pitchFamily="34" charset="0"/>
              </a:rPr>
              <a:t>معتقد به معاد می </a:t>
            </a:r>
            <a:r>
              <a:rPr lang="fa-IR" sz="2400" dirty="0" smtClean="0">
                <a:solidFill>
                  <a:schemeClr val="accent4">
                    <a:lumMod val="50000"/>
                  </a:schemeClr>
                </a:solidFill>
                <a:latin typeface="Arial" panose="020B0604020202020204" pitchFamily="34" charset="0"/>
                <a:cs typeface="Arial" panose="020B0604020202020204" pitchFamily="34" charset="0"/>
              </a:rPr>
              <a:t>داند که </a:t>
            </a:r>
            <a:r>
              <a:rPr lang="fa-IR" sz="2400" dirty="0">
                <a:solidFill>
                  <a:schemeClr val="accent4">
                    <a:lumMod val="50000"/>
                  </a:schemeClr>
                </a:solidFill>
                <a:latin typeface="Arial" panose="020B0604020202020204" pitchFamily="34" charset="0"/>
                <a:cs typeface="Arial" panose="020B0604020202020204" pitchFamily="34" charset="0"/>
              </a:rPr>
              <a:t>هیچ یک ازکارهای نیک او </a:t>
            </a:r>
            <a:r>
              <a:rPr lang="fa-IR" sz="2400" dirty="0" smtClean="0">
                <a:solidFill>
                  <a:schemeClr val="accent4">
                    <a:lumMod val="50000"/>
                  </a:schemeClr>
                </a:solidFill>
                <a:latin typeface="Arial" panose="020B0604020202020204" pitchFamily="34" charset="0"/>
                <a:cs typeface="Arial" panose="020B0604020202020204" pitchFamily="34" charset="0"/>
              </a:rPr>
              <a:t>درآن </a:t>
            </a:r>
            <a:r>
              <a:rPr lang="fa-IR" sz="2400" dirty="0">
                <a:solidFill>
                  <a:schemeClr val="accent4">
                    <a:lumMod val="50000"/>
                  </a:schemeClr>
                </a:solidFill>
                <a:latin typeface="Arial" panose="020B0604020202020204" pitchFamily="34" charset="0"/>
                <a:cs typeface="Arial" panose="020B0604020202020204" pitchFamily="34" charset="0"/>
              </a:rPr>
              <a:t>جهان بی </a:t>
            </a:r>
            <a:r>
              <a:rPr lang="fa-IR" sz="2400" dirty="0" smtClean="0">
                <a:solidFill>
                  <a:schemeClr val="accent4">
                    <a:lumMod val="50000"/>
                  </a:schemeClr>
                </a:solidFill>
                <a:latin typeface="Arial" panose="020B0604020202020204" pitchFamily="34" charset="0"/>
                <a:cs typeface="Arial" panose="020B0604020202020204" pitchFamily="34" charset="0"/>
              </a:rPr>
              <a:t>پاداش</a:t>
            </a:r>
            <a:br>
              <a:rPr lang="fa-IR" sz="2400" dirty="0" smtClean="0">
                <a:solidFill>
                  <a:schemeClr val="accent4">
                    <a:lumMod val="50000"/>
                  </a:schemeClr>
                </a:solidFill>
                <a:latin typeface="Arial" panose="020B0604020202020204" pitchFamily="34" charset="0"/>
                <a:cs typeface="Arial" panose="020B0604020202020204" pitchFamily="34" charset="0"/>
              </a:rPr>
            </a:br>
            <a:r>
              <a:rPr lang="fa-IR" sz="2400" dirty="0" smtClean="0">
                <a:solidFill>
                  <a:schemeClr val="accent4">
                    <a:lumMod val="50000"/>
                  </a:schemeClr>
                </a:solidFill>
                <a:latin typeface="Arial" panose="020B0604020202020204" pitchFamily="34" charset="0"/>
                <a:cs typeface="Arial" panose="020B0604020202020204" pitchFamily="34" charset="0"/>
              </a:rPr>
              <a:t> </a:t>
            </a:r>
            <a:r>
              <a:rPr lang="fa-IR" sz="2400" dirty="0">
                <a:solidFill>
                  <a:schemeClr val="accent4">
                    <a:lumMod val="50000"/>
                  </a:schemeClr>
                </a:solidFill>
                <a:latin typeface="Arial" panose="020B0604020202020204" pitchFamily="34" charset="0"/>
                <a:cs typeface="Arial" panose="020B0604020202020204" pitchFamily="34" charset="0"/>
              </a:rPr>
              <a:t>نمی ماند. </a:t>
            </a:r>
            <a:r>
              <a:rPr lang="fa-IR" sz="2400" dirty="0" smtClean="0">
                <a:solidFill>
                  <a:schemeClr val="accent4">
                    <a:lumMod val="50000"/>
                  </a:schemeClr>
                </a:solidFill>
                <a:latin typeface="Arial" panose="020B0604020202020204" pitchFamily="34" charset="0"/>
                <a:cs typeface="Arial" panose="020B0604020202020204" pitchFamily="34" charset="0"/>
              </a:rPr>
              <a:t/>
            </a:r>
            <a:br>
              <a:rPr lang="fa-IR" sz="2400" dirty="0" smtClean="0">
                <a:solidFill>
                  <a:schemeClr val="accent4">
                    <a:lumMod val="50000"/>
                  </a:schemeClr>
                </a:solidFill>
                <a:latin typeface="Arial" panose="020B0604020202020204" pitchFamily="34" charset="0"/>
                <a:cs typeface="Arial" panose="020B0604020202020204" pitchFamily="34" charset="0"/>
              </a:rPr>
            </a:br>
            <a:r>
              <a:rPr lang="fa-IR" sz="2400" dirty="0" smtClean="0">
                <a:solidFill>
                  <a:schemeClr val="accent4">
                    <a:lumMod val="50000"/>
                  </a:schemeClr>
                </a:solidFill>
                <a:latin typeface="Arial" panose="020B0604020202020204" pitchFamily="34" charset="0"/>
                <a:cs typeface="Arial" panose="020B0604020202020204" pitchFamily="34" charset="0"/>
              </a:rPr>
              <a:t>حتی اگر </a:t>
            </a:r>
            <a:r>
              <a:rPr lang="fa-IR" sz="2400" dirty="0">
                <a:solidFill>
                  <a:schemeClr val="accent4">
                    <a:lumMod val="50000"/>
                  </a:schemeClr>
                </a:solidFill>
                <a:latin typeface="Arial" panose="020B0604020202020204" pitchFamily="34" charset="0"/>
                <a:cs typeface="Arial" panose="020B0604020202020204" pitchFamily="34" charset="0"/>
              </a:rPr>
              <a:t>آن کارها به چشم کسی نیاید و </a:t>
            </a:r>
            <a:r>
              <a:rPr lang="fa-IR" sz="2400" dirty="0" smtClean="0">
                <a:solidFill>
                  <a:schemeClr val="accent4">
                    <a:lumMod val="50000"/>
                  </a:schemeClr>
                </a:solidFill>
                <a:latin typeface="Arial" panose="020B0604020202020204" pitchFamily="34" charset="0"/>
                <a:cs typeface="Arial" panose="020B0604020202020204" pitchFamily="34" charset="0"/>
              </a:rPr>
              <a:t>نیزاطمینان </a:t>
            </a:r>
            <a:r>
              <a:rPr lang="fa-IR" sz="2400" dirty="0">
                <a:solidFill>
                  <a:schemeClr val="accent4">
                    <a:lumMod val="50000"/>
                  </a:schemeClr>
                </a:solidFill>
                <a:latin typeface="Arial" panose="020B0604020202020204" pitchFamily="34" charset="0"/>
                <a:cs typeface="Arial" panose="020B0604020202020204" pitchFamily="34" charset="0"/>
              </a:rPr>
              <a:t>دارد که اگر در این مسیر </a:t>
            </a:r>
            <a:r>
              <a:rPr lang="fa-IR" sz="2400" dirty="0" smtClean="0">
                <a:solidFill>
                  <a:schemeClr val="accent4">
                    <a:lumMod val="50000"/>
                  </a:schemeClr>
                </a:solidFill>
                <a:latin typeface="Arial" panose="020B0604020202020204" pitchFamily="34" charset="0"/>
                <a:cs typeface="Arial" panose="020B0604020202020204" pitchFamily="34" charset="0"/>
              </a:rPr>
              <a:t>ظلمی</a:t>
            </a:r>
            <a:br>
              <a:rPr lang="fa-IR" sz="2400" dirty="0" smtClean="0">
                <a:solidFill>
                  <a:schemeClr val="accent4">
                    <a:lumMod val="50000"/>
                  </a:schemeClr>
                </a:solidFill>
                <a:latin typeface="Arial" panose="020B0604020202020204" pitchFamily="34" charset="0"/>
                <a:cs typeface="Arial" panose="020B0604020202020204" pitchFamily="34" charset="0"/>
              </a:rPr>
            </a:br>
            <a:r>
              <a:rPr lang="fa-IR" sz="2400" dirty="0" smtClean="0">
                <a:solidFill>
                  <a:schemeClr val="accent4">
                    <a:lumMod val="50000"/>
                  </a:schemeClr>
                </a:solidFill>
                <a:latin typeface="Arial" panose="020B0604020202020204" pitchFamily="34" charset="0"/>
                <a:cs typeface="Arial" panose="020B0604020202020204" pitchFamily="34" charset="0"/>
              </a:rPr>
              <a:t> </a:t>
            </a:r>
            <a:r>
              <a:rPr lang="fa-IR" sz="2400" dirty="0">
                <a:solidFill>
                  <a:schemeClr val="accent4">
                    <a:lumMod val="50000"/>
                  </a:schemeClr>
                </a:solidFill>
                <a:latin typeface="Arial" panose="020B0604020202020204" pitchFamily="34" charset="0"/>
                <a:cs typeface="Arial" panose="020B0604020202020204" pitchFamily="34" charset="0"/>
              </a:rPr>
              <a:t>به او </a:t>
            </a:r>
            <a:r>
              <a:rPr lang="fa-IR" sz="2400" dirty="0" smtClean="0">
                <a:solidFill>
                  <a:schemeClr val="accent4">
                    <a:lumMod val="50000"/>
                  </a:schemeClr>
                </a:solidFill>
                <a:latin typeface="Arial" panose="020B0604020202020204" pitchFamily="34" charset="0"/>
                <a:cs typeface="Arial" panose="020B0604020202020204" pitchFamily="34" charset="0"/>
              </a:rPr>
              <a:t>بشـود </a:t>
            </a:r>
            <a:r>
              <a:rPr lang="fa-IR" sz="2400" dirty="0">
                <a:solidFill>
                  <a:schemeClr val="accent4">
                    <a:lumMod val="50000"/>
                  </a:schemeClr>
                </a:solidFill>
                <a:latin typeface="Arial" panose="020B0604020202020204" pitchFamily="34" charset="0"/>
                <a:cs typeface="Arial" panose="020B0604020202020204" pitchFamily="34" charset="0"/>
              </a:rPr>
              <a:t>و </a:t>
            </a:r>
            <a:r>
              <a:rPr lang="fa-IR" sz="2400" dirty="0" smtClean="0">
                <a:solidFill>
                  <a:schemeClr val="accent4">
                    <a:lumMod val="50000"/>
                  </a:schemeClr>
                </a:solidFill>
                <a:latin typeface="Arial" panose="020B0604020202020204" pitchFamily="34" charset="0"/>
                <a:cs typeface="Arial" panose="020B0604020202020204" pitchFamily="34" charset="0"/>
              </a:rPr>
              <a:t>نـتواند داد خود </a:t>
            </a:r>
            <a:r>
              <a:rPr lang="fa-IR" sz="2400" dirty="0">
                <a:solidFill>
                  <a:schemeClr val="accent4">
                    <a:lumMod val="50000"/>
                  </a:schemeClr>
                </a:solidFill>
                <a:latin typeface="Arial" panose="020B0604020202020204" pitchFamily="34" charset="0"/>
                <a:cs typeface="Arial" panose="020B0604020202020204" pitchFamily="34" charset="0"/>
              </a:rPr>
              <a:t>را از ظالمان </a:t>
            </a:r>
            <a:r>
              <a:rPr lang="fa-IR" sz="2400" dirty="0" smtClean="0">
                <a:solidFill>
                  <a:schemeClr val="accent4">
                    <a:lumMod val="50000"/>
                  </a:schemeClr>
                </a:solidFill>
                <a:latin typeface="Arial" panose="020B0604020202020204" pitchFamily="34" charset="0"/>
                <a:cs typeface="Arial" panose="020B0604020202020204" pitchFamily="34" charset="0"/>
              </a:rPr>
              <a:t>بسـتاند</a:t>
            </a:r>
            <a:r>
              <a:rPr lang="fa-IR" sz="2400" dirty="0">
                <a:solidFill>
                  <a:schemeClr val="accent4">
                    <a:lumMod val="50000"/>
                  </a:schemeClr>
                </a:solidFill>
                <a:latin typeface="Arial" panose="020B0604020202020204" pitchFamily="34" charset="0"/>
                <a:cs typeface="Arial" panose="020B0604020202020204" pitchFamily="34" charset="0"/>
              </a:rPr>
              <a:t>، </a:t>
            </a:r>
            <a:r>
              <a:rPr lang="fa-IR" sz="2400" dirty="0" smtClean="0">
                <a:solidFill>
                  <a:schemeClr val="accent4">
                    <a:lumMod val="50000"/>
                  </a:schemeClr>
                </a:solidFill>
                <a:latin typeface="Arial" panose="020B0604020202020204" pitchFamily="34" charset="0"/>
                <a:cs typeface="Arial" panose="020B0604020202020204" pitchFamily="34" charset="0"/>
              </a:rPr>
              <a:t>قطـعاً </a:t>
            </a:r>
            <a:r>
              <a:rPr lang="fa-IR" sz="2400" dirty="0">
                <a:solidFill>
                  <a:schemeClr val="accent4">
                    <a:lumMod val="50000"/>
                  </a:schemeClr>
                </a:solidFill>
                <a:latin typeface="Arial" panose="020B0604020202020204" pitchFamily="34" charset="0"/>
                <a:cs typeface="Arial" panose="020B0604020202020204" pitchFamily="34" charset="0"/>
              </a:rPr>
              <a:t>در جهان </a:t>
            </a:r>
            <a:r>
              <a:rPr lang="fa-IR" sz="2400" dirty="0" smtClean="0">
                <a:solidFill>
                  <a:schemeClr val="accent4">
                    <a:lumMod val="50000"/>
                  </a:schemeClr>
                </a:solidFill>
                <a:latin typeface="Arial" panose="020B0604020202020204" pitchFamily="34" charset="0"/>
                <a:cs typeface="Arial" panose="020B0604020202020204" pitchFamily="34" charset="0"/>
              </a:rPr>
              <a:t>دیـگری خداوند</a:t>
            </a:r>
            <a:br>
              <a:rPr lang="fa-IR" sz="2400" dirty="0" smtClean="0">
                <a:solidFill>
                  <a:schemeClr val="accent4">
                    <a:lumMod val="50000"/>
                  </a:schemeClr>
                </a:solidFill>
                <a:latin typeface="Arial" panose="020B0604020202020204" pitchFamily="34" charset="0"/>
                <a:cs typeface="Arial" panose="020B0604020202020204" pitchFamily="34" charset="0"/>
              </a:rPr>
            </a:br>
            <a:r>
              <a:rPr lang="fa-IR" sz="2400" dirty="0" smtClean="0">
                <a:solidFill>
                  <a:schemeClr val="accent4">
                    <a:lumMod val="50000"/>
                  </a:schemeClr>
                </a:solidFill>
                <a:latin typeface="Arial" panose="020B0604020202020204" pitchFamily="34" charset="0"/>
                <a:cs typeface="Arial" panose="020B0604020202020204" pitchFamily="34" charset="0"/>
              </a:rPr>
              <a:t> </a:t>
            </a:r>
            <a:r>
              <a:rPr lang="fa-IR" sz="2400" dirty="0">
                <a:solidFill>
                  <a:schemeClr val="accent4">
                    <a:lumMod val="50000"/>
                  </a:schemeClr>
                </a:solidFill>
                <a:latin typeface="Arial" panose="020B0604020202020204" pitchFamily="34" charset="0"/>
                <a:cs typeface="Arial" panose="020B0604020202020204" pitchFamily="34" charset="0"/>
              </a:rPr>
              <a:t>آنها را به سزای اعمالشان خواهد رساند</a:t>
            </a:r>
            <a:r>
              <a:rPr lang="fa-IR" sz="2400" dirty="0" smtClean="0">
                <a:solidFill>
                  <a:schemeClr val="accent4">
                    <a:lumMod val="50000"/>
                  </a:schemeClr>
                </a:solidFill>
                <a:latin typeface="Arial" panose="020B0604020202020204" pitchFamily="34" charset="0"/>
                <a:cs typeface="Arial" panose="020B0604020202020204" pitchFamily="34" charset="0"/>
              </a:rPr>
              <a:t>.</a:t>
            </a:r>
            <a:br>
              <a:rPr lang="fa-IR" sz="2400" dirty="0" smtClean="0">
                <a:solidFill>
                  <a:schemeClr val="accent4">
                    <a:lumMod val="50000"/>
                  </a:schemeClr>
                </a:solidFill>
                <a:latin typeface="Arial" panose="020B0604020202020204" pitchFamily="34" charset="0"/>
                <a:cs typeface="Arial" panose="020B0604020202020204" pitchFamily="34" charset="0"/>
              </a:rPr>
            </a:br>
            <a:r>
              <a:rPr lang="fa-IR" sz="2400" dirty="0">
                <a:solidFill>
                  <a:schemeClr val="accent4">
                    <a:lumMod val="50000"/>
                  </a:schemeClr>
                </a:solidFill>
                <a:latin typeface="Arial" panose="020B0604020202020204" pitchFamily="34" charset="0"/>
                <a:cs typeface="Arial" panose="020B0604020202020204" pitchFamily="34" charset="0"/>
              </a:rPr>
              <a:t/>
            </a:r>
            <a:br>
              <a:rPr lang="fa-IR" sz="2400" dirty="0">
                <a:solidFill>
                  <a:schemeClr val="accent4">
                    <a:lumMod val="50000"/>
                  </a:schemeClr>
                </a:solidFill>
                <a:latin typeface="Arial" panose="020B0604020202020204" pitchFamily="34" charset="0"/>
                <a:cs typeface="Arial" panose="020B0604020202020204" pitchFamily="34" charset="0"/>
              </a:rPr>
            </a:br>
            <a:endParaRPr lang="en-US" sz="2400" dirty="0">
              <a:solidFill>
                <a:schemeClr val="accent4">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651508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412</TotalTime>
  <Words>1742</Words>
  <Application>Microsoft Office PowerPoint</Application>
  <PresentationFormat>Widescreen</PresentationFormat>
  <Paragraphs>101</Paragraphs>
  <Slides>21</Slides>
  <Notes>0</Notes>
  <HiddenSlides>0</HiddenSlides>
  <MMClips>1</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21</vt:i4>
      </vt:variant>
    </vt:vector>
  </HeadingPairs>
  <TitlesOfParts>
    <vt:vector size="38" baseType="lpstr">
      <vt:lpstr>0 Titr Bold</vt:lpstr>
      <vt:lpstr>2  Badr</vt:lpstr>
      <vt:lpstr>Amuzeh-New-Bold</vt:lpstr>
      <vt:lpstr>AmuzehNewNormalPS</vt:lpstr>
      <vt:lpstr>Andalus</vt:lpstr>
      <vt:lpstr>Arabic Typesetting</vt:lpstr>
      <vt:lpstr>Arial</vt:lpstr>
      <vt:lpstr>B Jadid</vt:lpstr>
      <vt:lpstr>B Majid Shadow</vt:lpstr>
      <vt:lpstr>B Nazanin</vt:lpstr>
      <vt:lpstr>B Titr</vt:lpstr>
      <vt:lpstr>Tahoma</vt:lpstr>
      <vt:lpstr>Traditional Arabic</vt:lpstr>
      <vt:lpstr>Trebuchet MS</vt:lpstr>
      <vt:lpstr>Wingdings</vt:lpstr>
      <vt:lpstr>Wingdings 3</vt:lpstr>
      <vt:lpstr>Facet</vt:lpstr>
      <vt:lpstr>سلام</vt:lpstr>
      <vt:lpstr>دین و زندگی 1</vt:lpstr>
      <vt:lpstr>شناسنامه اشخاص</vt:lpstr>
      <vt:lpstr>PowerPoint Presentation</vt:lpstr>
      <vt:lpstr>دو دیدگاه </vt:lpstr>
      <vt:lpstr>1. اعتقاد به معاد</vt:lpstr>
      <vt:lpstr>در این دیدگاه، زندگی دنیوی همچون خوابی کوتاه و گذراست و زندگی حقیقی در جهان دیگر معنا می یابد.           آن گونه که پیامبر می فرماید:                                 النّاسُ نیامٌ، فَاذا ماتُوا، انتَبَهوا                  مردم (در این دنیا) درخوابند، هنگامی که بمیرند،بیدار می شوند.   </vt:lpstr>
      <vt:lpstr>پیامد های اعتقاد به معاد</vt:lpstr>
      <vt:lpstr>    چنـین انسانی دارای انرژی فـوق العاده و همت خستگی ناپذیراست واز کارخود لذت می برد. او با تلاش و توان بسیار درانجام کارهای نیک و خدمـت به خلق خدا  می کوشــد و مــی داند که هرچه بیـشـتردرایـن راه گـام بــردارد، آخـرت او زیبـاتر  خواهـد بـود.    انسان معتقد به معاد می داند که هیچ یک ازکارهای نیک او درآن جهان بی پاداش  نمی ماند.  حتی اگر آن کارها به چشم کسی نیاید و نیزاطمینان دارد که اگر در این مسیر ظلمی  به او بشـود و نـتواند داد خود را از ظالمان بسـتاند، قطـعاً در جهان دیـگری خداوند  آنها را به سزای اعمالشان خواهد رساند.  </vt:lpstr>
      <vt:lpstr>پیامد های اعتقاد به معاد</vt:lpstr>
      <vt:lpstr>آن گاه که امام حسین در دوراهی ذلت و شهادت قرار گرفت،شهادت  را برگزید و فرمود: من مرگ را جز سـعادت، و زندگی با ظالمان را جز نـنگ و خواری نمی بیــنم.  امام حسین خطاب به یاران خود نیز فرمود: مرگ چیزی نیست مگر پلی که شما را از ساحل سخـتی ها به ساحل سعادت و کرامت وبهشت های پهناور و نعمت های جاوید عبور می دهد. پس کدام  یک از شما کراهت دارد که از زندان به قصر منتقل شود؟  </vt:lpstr>
      <vt:lpstr>PowerPoint Presentation</vt:lpstr>
      <vt:lpstr>زیبا همچون مرگ! (برگزیده ای از دست نوشته های شهید سیدمحمود افتخاری)</vt:lpstr>
      <vt:lpstr>٢. انکار معاد</vt:lpstr>
      <vt:lpstr>پیامد های انکار معاد</vt:lpstr>
      <vt:lpstr>PowerPoint Presentation</vt:lpstr>
      <vt:lpstr>PowerPoint Presentation</vt:lpstr>
      <vt:lpstr>سوالات</vt:lpstr>
      <vt:lpstr>PowerPoint Presentation</vt:lpstr>
      <vt:lpstr>PowerPoint Presentation</vt:lpstr>
      <vt:lpstr>PowerPoint Presentation</vt:lpstr>
    </vt:vector>
  </TitlesOfParts>
  <Company>Olive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Olive</dc:creator>
  <cp:lastModifiedBy>negar ghadimi</cp:lastModifiedBy>
  <cp:revision>50</cp:revision>
  <dcterms:created xsi:type="dcterms:W3CDTF">2016-10-27T12:37:24Z</dcterms:created>
  <dcterms:modified xsi:type="dcterms:W3CDTF">2021-08-14T06:34:57Z</dcterms:modified>
</cp:coreProperties>
</file>