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90" r:id="rId2"/>
    <p:sldId id="294" r:id="rId3"/>
    <p:sldId id="272" r:id="rId4"/>
    <p:sldId id="273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81" r:id="rId13"/>
    <p:sldId id="282" r:id="rId14"/>
    <p:sldId id="283" r:id="rId15"/>
    <p:sldId id="284" r:id="rId16"/>
    <p:sldId id="285" r:id="rId17"/>
    <p:sldId id="286" r:id="rId18"/>
    <p:sldId id="287" r:id="rId19"/>
    <p:sldId id="288" r:id="rId20"/>
    <p:sldId id="289" r:id="rId21"/>
    <p:sldId id="291" r:id="rId22"/>
    <p:sldId id="292" r:id="rId23"/>
    <p:sldId id="293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65" autoAdjust="0"/>
    <p:restoredTop sz="94660"/>
  </p:normalViewPr>
  <p:slideViewPr>
    <p:cSldViewPr snapToGrid="0">
      <p:cViewPr varScale="1">
        <p:scale>
          <a:sx n="73" d="100"/>
          <a:sy n="73" d="100"/>
        </p:scale>
        <p:origin x="64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13-Aug-21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013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13-Aug-21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378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13-Aug-21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2119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13-Aug-21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4475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13-Aug-21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5349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13-Aug-21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0868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13-Aug-21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7490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13-Aug-21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967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13-Aug-21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477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13-Aug-21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4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13-Aug-21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493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13-Aug-21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133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13-Aug-21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297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13-Aug-21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446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13-Aug-21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36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13-Aug-21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607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13-Aug-21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747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50409256-BB9D-4EE1-978B-903609A03B5E}" type="datetimeFigureOut">
              <a:rPr lang="en-US" smtClean="0"/>
              <a:t>13-Aug-21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934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  <p:sldLayoutId id="2147483792" r:id="rId12"/>
    <p:sldLayoutId id="2147483793" r:id="rId13"/>
    <p:sldLayoutId id="2147483794" r:id="rId14"/>
    <p:sldLayoutId id="2147483795" r:id="rId15"/>
    <p:sldLayoutId id="2147483796" r:id="rId16"/>
    <p:sldLayoutId id="214748379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3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5.w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6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9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4208" y="0"/>
            <a:ext cx="580358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31309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254034" y="3101527"/>
            <a:ext cx="10579377" cy="2387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>
              <a:lnSpc>
                <a:spcPct val="150000"/>
              </a:lnSpc>
            </a:pPr>
            <a:r>
              <a:rPr lang="fa-IR" sz="28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دقت اندازه گیری ، وسیله و روش های اندازه گیری:</a:t>
            </a:r>
            <a:r>
              <a:rPr lang="fa-IR" sz="2800" b="1" dirty="0" smtClean="0">
                <a:cs typeface="B Nazanin" panose="00000400000000000000" pitchFamily="2" charset="-78"/>
              </a:rPr>
              <a:t/>
            </a:r>
            <a:br>
              <a:rPr lang="fa-IR" sz="2800" b="1" dirty="0" smtClean="0">
                <a:cs typeface="B Nazanin" panose="00000400000000000000" pitchFamily="2" charset="-78"/>
              </a:rPr>
            </a:br>
            <a:r>
              <a:rPr lang="fa-IR" sz="2800" b="1" dirty="0" smtClean="0">
                <a:cs typeface="B Nazanin" panose="00000400000000000000" pitchFamily="2" charset="-78"/>
              </a:rPr>
              <a:t>به طور کلی می دانیم کمترین مقداری را که یک وسیله می تواند اندازه بگیرد ، دقت اندازه گیری آن وسیله می نامیم</a:t>
            </a:r>
            <a:br>
              <a:rPr lang="fa-IR" sz="2800" b="1" dirty="0" smtClean="0">
                <a:cs typeface="B Nazanin" panose="00000400000000000000" pitchFamily="2" charset="-78"/>
              </a:rPr>
            </a:br>
            <a:r>
              <a:rPr lang="fa-IR" sz="2800" b="1" dirty="0" smtClean="0">
                <a:cs typeface="B Nazanin" panose="00000400000000000000" pitchFamily="2" charset="-78"/>
              </a:rPr>
              <a:t>بررسی کولیس و روش خواندن اندازه ها در کولیس:</a:t>
            </a:r>
            <a:br>
              <a:rPr lang="fa-IR" sz="2800" b="1" dirty="0" smtClean="0">
                <a:cs typeface="B Nazanin" panose="00000400000000000000" pitchFamily="2" charset="-78"/>
              </a:rPr>
            </a:br>
            <a:r>
              <a:rPr lang="fa-IR" sz="2800" b="1" dirty="0" smtClean="0">
                <a:cs typeface="B Nazanin" panose="00000400000000000000" pitchFamily="2" charset="-78"/>
              </a:rPr>
              <a:t>کولیس از دو قسمت ثابت و متحرک تشکیل شده است . قسمت ثابت آن یک خط کش و مدرج منتهی به فک ثابت و قسمت متحرک آن ، شامل کشویی است که فک متحرک و همچنین ورنیه روی آن قرار دارد</a:t>
            </a:r>
            <a:r>
              <a:rPr lang="fa-IR" sz="2800" b="1" dirty="0">
                <a:cs typeface="B Nazanin" panose="00000400000000000000" pitchFamily="2" charset="-78"/>
              </a:rPr>
              <a:t>.</a:t>
            </a:r>
            <a:endParaRPr lang="fa-IR" sz="3200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939537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54034" y="2083903"/>
            <a:ext cx="10619311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sz="2800" b="1" dirty="0">
                <a:solidFill>
                  <a:srgbClr val="C00000"/>
                </a:solidFill>
                <a:cs typeface="B Titr" panose="00000700000000000000" pitchFamily="2" charset="-78"/>
              </a:rPr>
              <a:t>ورنیه کولیس</a:t>
            </a:r>
            <a:r>
              <a:rPr lang="fa-IR" sz="2800" b="1" dirty="0" smtClean="0">
                <a:solidFill>
                  <a:srgbClr val="C00000"/>
                </a:solidFill>
                <a:cs typeface="B Titr" panose="00000700000000000000" pitchFamily="2" charset="-78"/>
              </a:rPr>
              <a:t>:</a:t>
            </a:r>
            <a:r>
              <a:rPr lang="fa-IR" sz="2800" b="1" dirty="0">
                <a:cs typeface="B Nazanin" panose="00000400000000000000" pitchFamily="2" charset="-78"/>
              </a:rPr>
              <a:t/>
            </a:r>
            <a:br>
              <a:rPr lang="fa-IR" sz="2800" b="1" dirty="0">
                <a:cs typeface="B Nazanin" panose="00000400000000000000" pitchFamily="2" charset="-78"/>
              </a:rPr>
            </a:br>
            <a:r>
              <a:rPr lang="fa-IR" sz="2800" b="1" dirty="0">
                <a:cs typeface="B Nazanin" panose="00000400000000000000" pitchFamily="2" charset="-78"/>
              </a:rPr>
              <a:t>قطعه ای است که روی خط کش به طور کشویی حرکت کرده و فک متحرک را نسبت به فک ثابت ، دور و نزدیک می کند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1541417" y="3940912"/>
            <a:ext cx="1033192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sz="2800" b="1" dirty="0">
                <a:solidFill>
                  <a:srgbClr val="C00000"/>
                </a:solidFill>
                <a:cs typeface="B Titr" panose="00000700000000000000" pitchFamily="2" charset="-78"/>
              </a:rPr>
              <a:t>روش خواندن :</a:t>
            </a:r>
            <a:r>
              <a:rPr lang="fa-IR" sz="2800" b="1" dirty="0">
                <a:cs typeface="B Nazanin" panose="00000400000000000000" pitchFamily="2" charset="-78"/>
              </a:rPr>
              <a:t/>
            </a:r>
            <a:br>
              <a:rPr lang="fa-IR" sz="2800" b="1" dirty="0">
                <a:cs typeface="B Nazanin" panose="00000400000000000000" pitchFamily="2" charset="-78"/>
              </a:rPr>
            </a:br>
            <a:r>
              <a:rPr lang="fa-IR" sz="2800" b="1" dirty="0">
                <a:cs typeface="B Nazanin" panose="00000400000000000000" pitchFamily="2" charset="-78"/>
              </a:rPr>
              <a:t>به طور کلی در تمام کولیس های میلی متری به این صورت است که اگر صفر ورنیه در مقابل یکی از تقسیمات اصلی خط کش قرار گیرد ، اندازه خوانده شده از خط کش اصلی ، که در مقابل صفر ورنیه قرار دارد ،عددی صحیح بوده و نیاز به خواندن ورنیه وجود ندارد.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671778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005840" y="2682222"/>
            <a:ext cx="10872394" cy="2387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>
              <a:lnSpc>
                <a:spcPct val="200000"/>
              </a:lnSpc>
            </a:pPr>
            <a:r>
              <a:rPr lang="fa-IR" sz="2800" b="1" dirty="0" smtClean="0">
                <a:cs typeface="B Nazanin" panose="00000400000000000000" pitchFamily="2" charset="-78"/>
              </a:rPr>
              <a:t/>
            </a:r>
            <a:br>
              <a:rPr lang="fa-IR" sz="2800" b="1" dirty="0" smtClean="0">
                <a:cs typeface="B Nazanin" panose="00000400000000000000" pitchFamily="2" charset="-78"/>
              </a:rPr>
            </a:br>
            <a:r>
              <a:rPr lang="fa-IR" sz="2800" b="1" dirty="0" smtClean="0">
                <a:cs typeface="B Nazanin" panose="00000400000000000000" pitchFamily="2" charset="-78"/>
              </a:rPr>
              <a:t>چنانچه صفر ورنیه مابین یکی از تقسیمات خط کش قرار گیرد ، برای قرائت اندازه ی مورد نظر ، ابتدا تقسیمات اصلی واقع در قسمت چپ صفر ورنیه را می خوانیم.سپس با نگاه کردن به ورنیه ، خطی از تقسیمات آن، که مقابل یکی از تقسیمات اصلی خط کش قرار دارد  را مشخص می کنیم .تعداد خطوط سمت چپ آن را در دقت کولیس ضرب کرده و حاصل را به اندازه صحیح خونده شده از خط کش اصلی  ، اضافه می کنیم.</a:t>
            </a:r>
            <a:endParaRPr lang="fa-IR" sz="2800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156610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332411" y="3798327"/>
            <a:ext cx="10572718" cy="2387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>
              <a:lnSpc>
                <a:spcPct val="250000"/>
              </a:lnSpc>
            </a:pPr>
            <a:r>
              <a:rPr lang="fa-IR" sz="28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ریز سنج :</a:t>
            </a:r>
            <a:r>
              <a:rPr lang="fa-IR" sz="2800" b="1" dirty="0" smtClean="0">
                <a:cs typeface="B Nazanin" panose="00000400000000000000" pitchFamily="2" charset="-78"/>
              </a:rPr>
              <a:t>به ابزار دقیقی گفته می شود که برای اندازه گیری های کوچک با دقت 0/01 تا 0/001 به کار می رود.</a:t>
            </a:r>
            <a:br>
              <a:rPr lang="fa-IR" sz="2800" b="1" dirty="0" smtClean="0">
                <a:cs typeface="B Nazanin" panose="00000400000000000000" pitchFamily="2" charset="-78"/>
              </a:rPr>
            </a:br>
            <a:r>
              <a:rPr lang="fa-IR" sz="28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کمیت های فیزیکی:</a:t>
            </a:r>
            <a:r>
              <a:rPr lang="fa-IR" sz="2800" b="1" dirty="0" smtClean="0">
                <a:cs typeface="B Nazanin" panose="00000400000000000000" pitchFamily="2" charset="-78"/>
              </a:rPr>
              <a:t>کمیت های فیزیکی باید قابل اندازه گیری باشند ، که به دو دسته نرده ای و برداری تقسیم می شوند.</a:t>
            </a:r>
            <a:br>
              <a:rPr lang="fa-IR" sz="2800" b="1" dirty="0" smtClean="0">
                <a:cs typeface="B Nazanin" panose="00000400000000000000" pitchFamily="2" charset="-78"/>
              </a:rPr>
            </a:br>
            <a:endParaRPr lang="fa-IR" sz="2800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618397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05840" y="2485963"/>
            <a:ext cx="1078723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sz="2800" b="1" dirty="0">
                <a:solidFill>
                  <a:srgbClr val="C00000"/>
                </a:solidFill>
                <a:cs typeface="B Nazanin" panose="00000400000000000000" pitchFamily="2" charset="-78"/>
              </a:rPr>
              <a:t>1-کمیت های نرده ای :</a:t>
            </a:r>
            <a:r>
              <a:rPr lang="fa-IR" sz="2800" b="1" dirty="0">
                <a:cs typeface="B Nazanin" panose="00000400000000000000" pitchFamily="2" charset="-78"/>
              </a:rPr>
              <a:t/>
            </a:r>
            <a:br>
              <a:rPr lang="fa-IR" sz="2800" b="1" dirty="0">
                <a:cs typeface="B Nazanin" panose="00000400000000000000" pitchFamily="2" charset="-78"/>
              </a:rPr>
            </a:br>
            <a:r>
              <a:rPr lang="fa-IR" sz="2800" b="1" dirty="0">
                <a:cs typeface="B Nazanin" panose="00000400000000000000" pitchFamily="2" charset="-78"/>
              </a:rPr>
              <a:t>کمیت هایی هستند که تنها با یک عدد بیان می شوند .مانند زمان ، انرژی و ....</a:t>
            </a:r>
            <a:br>
              <a:rPr lang="fa-IR" sz="2800" b="1" dirty="0">
                <a:cs typeface="B Nazanin" panose="00000400000000000000" pitchFamily="2" charset="-78"/>
              </a:rPr>
            </a:br>
            <a:r>
              <a:rPr lang="fa-IR" sz="2800" b="1" dirty="0">
                <a:solidFill>
                  <a:srgbClr val="C00000"/>
                </a:solidFill>
                <a:cs typeface="B Nazanin" panose="00000400000000000000" pitchFamily="2" charset="-78"/>
              </a:rPr>
              <a:t>2-کمیت های برداری:</a:t>
            </a:r>
            <a:r>
              <a:rPr lang="fa-IR" sz="2800" b="1" dirty="0">
                <a:cs typeface="B Nazanin" panose="00000400000000000000" pitchFamily="2" charset="-78"/>
              </a:rPr>
              <a:t/>
            </a:r>
            <a:br>
              <a:rPr lang="fa-IR" sz="2800" b="1" dirty="0">
                <a:cs typeface="B Nazanin" panose="00000400000000000000" pitchFamily="2" charset="-78"/>
              </a:rPr>
            </a:br>
            <a:r>
              <a:rPr lang="fa-IR" sz="2800" b="1" dirty="0">
                <a:cs typeface="B Nazanin" panose="00000400000000000000" pitchFamily="2" charset="-78"/>
              </a:rPr>
              <a:t>کمیت هایی هستند که وقتی مشخص می شوند . برای آن ها علاوه بر اندازه ، راستا و سو نیز تعریف می کنیم.مانند:سرعت ، شتاب ، نیرو و ....</a:t>
            </a:r>
            <a:br>
              <a:rPr lang="fa-IR" sz="2800" b="1" dirty="0">
                <a:cs typeface="B Nazanin" panose="00000400000000000000" pitchFamily="2" charset="-78"/>
              </a:rPr>
            </a:br>
            <a:r>
              <a:rPr lang="fa-IR" sz="2800" b="1" dirty="0">
                <a:cs typeface="B Nazanin" panose="00000400000000000000" pitchFamily="2" charset="-78"/>
              </a:rPr>
              <a:t>این کمیت ها از قاعده جمع برداری پیروی می کنند.</a:t>
            </a:r>
          </a:p>
        </p:txBody>
      </p:sp>
    </p:spTree>
    <p:extLst>
      <p:ext uri="{BB962C8B-B14F-4D97-AF65-F5344CB8AC3E}">
        <p14:creationId xmlns:p14="http://schemas.microsoft.com/office/powerpoint/2010/main" val="24402070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626659" y="2367670"/>
            <a:ext cx="9144000" cy="23876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/>
            <a:r>
              <a:rPr lang="fa-IR" sz="2800" b="1" dirty="0" smtClean="0">
                <a:cs typeface="B Nazanin" panose="00000400000000000000" pitchFamily="2" charset="-78"/>
              </a:rPr>
              <a:t>مثال:</a:t>
            </a:r>
          </a:p>
          <a:p>
            <a:pPr algn="r" rtl="1"/>
            <a:r>
              <a:rPr lang="fa-IR" sz="2800" b="1" dirty="0" smtClean="0">
                <a:cs typeface="B Nazanin" panose="00000400000000000000" pitchFamily="2" charset="-78"/>
              </a:rPr>
              <a:t/>
            </a:r>
            <a:br>
              <a:rPr lang="fa-IR" sz="2800" b="1" dirty="0" smtClean="0">
                <a:cs typeface="B Nazanin" panose="00000400000000000000" pitchFamily="2" charset="-78"/>
              </a:rPr>
            </a:br>
            <a:r>
              <a:rPr lang="fa-IR" sz="2800" b="1" dirty="0" smtClean="0">
                <a:cs typeface="B Nazanin" panose="00000400000000000000" pitchFamily="2" charset="-78"/>
              </a:rPr>
              <a:t>اعداد زیر را یه صورت نماد علمی بنویسید.</a:t>
            </a:r>
            <a:br>
              <a:rPr lang="fa-IR" sz="2800" b="1" dirty="0" smtClean="0">
                <a:cs typeface="B Nazanin" panose="00000400000000000000" pitchFamily="2" charset="-78"/>
              </a:rPr>
            </a:br>
            <a:endParaRPr lang="fa-IR" sz="2800" b="1" dirty="0">
              <a:cs typeface="B Nazanin" panose="00000400000000000000" pitchFamily="2" charset="-78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9428231"/>
              </p:ext>
            </p:extLst>
          </p:nvPr>
        </p:nvGraphicFramePr>
        <p:xfrm>
          <a:off x="1467342" y="4338089"/>
          <a:ext cx="4524804" cy="834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2" name="Equation" r:id="rId3" imgW="1790640" imgH="330120" progId="Equation.DSMT4">
                  <p:embed/>
                </p:oleObj>
              </mc:Choice>
              <mc:Fallback>
                <p:oleObj name="Equation" r:id="rId3" imgW="1790640" imgH="3301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67342" y="4338089"/>
                        <a:ext cx="4524804" cy="8343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3743898"/>
              </p:ext>
            </p:extLst>
          </p:nvPr>
        </p:nvGraphicFramePr>
        <p:xfrm>
          <a:off x="7151463" y="4374779"/>
          <a:ext cx="4141759" cy="7976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3" name="Equation" r:id="rId5" imgW="1714320" imgH="330120" progId="Equation.DSMT4">
                  <p:embed/>
                </p:oleObj>
              </mc:Choice>
              <mc:Fallback>
                <p:oleObj name="Equation" r:id="rId5" imgW="1714320" imgH="3301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151463" y="4374779"/>
                        <a:ext cx="4141759" cy="79767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19011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254034" y="1806647"/>
            <a:ext cx="10692636" cy="238760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>
              <a:lnSpc>
                <a:spcPct val="150000"/>
              </a:lnSpc>
            </a:pPr>
            <a:r>
              <a:rPr lang="fa-IR" sz="2800" b="1" dirty="0" smtClean="0">
                <a:cs typeface="B Nazanin" panose="00000400000000000000" pitchFamily="2" charset="-78"/>
              </a:rPr>
              <a:t>مثال:</a:t>
            </a:r>
            <a:br>
              <a:rPr lang="fa-IR" sz="2800" b="1" dirty="0" smtClean="0">
                <a:cs typeface="B Nazanin" panose="00000400000000000000" pitchFamily="2" charset="-78"/>
              </a:rPr>
            </a:br>
            <a:r>
              <a:rPr lang="fa-IR" sz="2800" b="1" dirty="0" smtClean="0">
                <a:cs typeface="B Nazanin" panose="00000400000000000000" pitchFamily="2" charset="-78"/>
              </a:rPr>
              <a:t>طول یک جسم با خط کشی که بر حسب میلی متر مدرج شده اندازه گیری شده است. این طول را بر حسب سانتی متر چگونه می توان نوشت؟</a:t>
            </a:r>
          </a:p>
          <a:p>
            <a:pPr algn="r" rtl="1">
              <a:lnSpc>
                <a:spcPct val="150000"/>
              </a:lnSpc>
            </a:pPr>
            <a:r>
              <a:rPr lang="fa-IR" sz="2800" b="1" dirty="0" smtClean="0">
                <a:cs typeface="B Nazanin" panose="00000400000000000000" pitchFamily="2" charset="-78"/>
              </a:rPr>
              <a:t/>
            </a:r>
            <a:br>
              <a:rPr lang="fa-IR" sz="2800" b="1" dirty="0" smtClean="0">
                <a:cs typeface="B Nazanin" panose="00000400000000000000" pitchFamily="2" charset="-78"/>
              </a:rPr>
            </a:br>
            <a:r>
              <a:rPr lang="fa-IR" sz="2800" b="1" dirty="0" smtClean="0">
                <a:cs typeface="B Nazanin" panose="00000400000000000000" pitchFamily="2" charset="-78"/>
              </a:rPr>
              <a:t>1)0/78       2)7/82        3)75/020                 4) 75/2   </a:t>
            </a:r>
          </a:p>
          <a:p>
            <a:pPr algn="r" rtl="1">
              <a:lnSpc>
                <a:spcPct val="150000"/>
              </a:lnSpc>
            </a:pPr>
            <a:r>
              <a:rPr lang="fa-IR" sz="2800" b="1" dirty="0" smtClean="0">
                <a:cs typeface="B Nazanin" panose="00000400000000000000" pitchFamily="2" charset="-78"/>
              </a:rPr>
              <a:t/>
            </a:r>
            <a:br>
              <a:rPr lang="fa-IR" sz="2800" b="1" dirty="0" smtClean="0">
                <a:cs typeface="B Nazanin" panose="00000400000000000000" pitchFamily="2" charset="-78"/>
              </a:rPr>
            </a:br>
            <a:r>
              <a:rPr lang="fa-IR" sz="2800" b="1" dirty="0" smtClean="0">
                <a:cs typeface="B Nazanin" panose="00000400000000000000" pitchFamily="2" charset="-78"/>
              </a:rPr>
              <a:t>گزینه 4 صحیح است .زیرا دقت اندازه گیری بر حسب میلی متر است که 0/1 سانتی متر می شود</a:t>
            </a:r>
            <a:endParaRPr lang="fa-IR" sz="2800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412985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267097" y="1894914"/>
            <a:ext cx="10559686" cy="238760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200000"/>
              </a:lnSpc>
            </a:pPr>
            <a:r>
              <a:rPr lang="fa-IR" sz="2800" b="1" dirty="0" smtClean="0">
                <a:solidFill>
                  <a:srgbClr val="C00000"/>
                </a:solidFill>
                <a:cs typeface="B Nazanin" panose="00000400000000000000" pitchFamily="2" charset="-78"/>
              </a:rPr>
              <a:t>تمرین:</a:t>
            </a:r>
            <a:endParaRPr lang="en-US" sz="2800" b="1" dirty="0" smtClean="0">
              <a:solidFill>
                <a:srgbClr val="C00000"/>
              </a:solidFill>
              <a:cs typeface="B Nazanin" panose="00000400000000000000" pitchFamily="2" charset="-78"/>
            </a:endParaRPr>
          </a:p>
          <a:p>
            <a:pPr algn="r" rtl="1">
              <a:lnSpc>
                <a:spcPct val="200000"/>
              </a:lnSpc>
            </a:pPr>
            <a:r>
              <a:rPr lang="fa-IR" sz="2800" b="1" dirty="0" smtClean="0">
                <a:cs typeface="B Nazanin" panose="00000400000000000000" pitchFamily="2" charset="-78"/>
              </a:rPr>
              <a:t/>
            </a:r>
            <a:br>
              <a:rPr lang="fa-IR" sz="2800" b="1" dirty="0" smtClean="0">
                <a:cs typeface="B Nazanin" panose="00000400000000000000" pitchFamily="2" charset="-78"/>
              </a:rPr>
            </a:br>
            <a:r>
              <a:rPr lang="fa-IR" sz="2800" b="1" dirty="0" smtClean="0">
                <a:cs typeface="B Nazanin" panose="00000400000000000000" pitchFamily="2" charset="-78"/>
              </a:rPr>
              <a:t>1- دقت اندازه گیری یک ترازو </a:t>
            </a:r>
            <a:r>
              <a:rPr lang="en-US" sz="2800" b="1" dirty="0" smtClean="0">
                <a:cs typeface="B Nazanin" panose="00000400000000000000" pitchFamily="2" charset="-78"/>
              </a:rPr>
              <a:t>g </a:t>
            </a:r>
            <a:r>
              <a:rPr lang="fa-IR" sz="2800" b="1" dirty="0" smtClean="0">
                <a:cs typeface="B Nazanin" panose="00000400000000000000" pitchFamily="2" charset="-78"/>
              </a:rPr>
              <a:t>0/01  است.اگر جرم جسمی 89200 میلی گرم باشد .این ترازو جرم آن را چند گرم نشان می دهد؟</a:t>
            </a:r>
            <a:br>
              <a:rPr lang="fa-IR" sz="2800" b="1" dirty="0" smtClean="0">
                <a:cs typeface="B Nazanin" panose="00000400000000000000" pitchFamily="2" charset="-78"/>
              </a:rPr>
            </a:br>
            <a:r>
              <a:rPr lang="fa-IR" sz="2800" b="1" dirty="0" smtClean="0">
                <a:cs typeface="B Nazanin" panose="00000400000000000000" pitchFamily="2" charset="-78"/>
              </a:rPr>
              <a:t/>
            </a:r>
            <a:br>
              <a:rPr lang="fa-IR" sz="2800" b="1" dirty="0" smtClean="0">
                <a:cs typeface="B Nazanin" panose="00000400000000000000" pitchFamily="2" charset="-78"/>
              </a:rPr>
            </a:br>
            <a:r>
              <a:rPr lang="fa-IR" sz="2800" b="1" dirty="0" smtClean="0">
                <a:cs typeface="B Nazanin" panose="00000400000000000000" pitchFamily="2" charset="-78"/>
              </a:rPr>
              <a:t/>
            </a:r>
            <a:br>
              <a:rPr lang="fa-IR" sz="2800" b="1" dirty="0" smtClean="0">
                <a:cs typeface="B Nazanin" panose="00000400000000000000" pitchFamily="2" charset="-78"/>
              </a:rPr>
            </a:br>
            <a:endParaRPr lang="fa-IR" sz="2800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065289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 txBox="1">
            <a:spLocks/>
          </p:cNvSpPr>
          <p:nvPr/>
        </p:nvSpPr>
        <p:spPr>
          <a:xfrm>
            <a:off x="1867989" y="2580062"/>
            <a:ext cx="10122304" cy="1655762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lnSpc>
                <a:spcPct val="200000"/>
              </a:lnSpc>
              <a:buNone/>
            </a:pPr>
            <a:r>
              <a:rPr lang="fa-IR" b="1" dirty="0" smtClean="0">
                <a:cs typeface="B Nazanin" panose="00000400000000000000" pitchFamily="2" charset="-78"/>
              </a:rPr>
              <a:t>2-مساحت یک مستطیل با طول </a:t>
            </a:r>
            <a:r>
              <a:rPr lang="en-US" b="1" dirty="0" smtClean="0">
                <a:cs typeface="B Nazanin" panose="00000400000000000000" pitchFamily="2" charset="-78"/>
              </a:rPr>
              <a:t>mm </a:t>
            </a:r>
            <a:r>
              <a:rPr lang="fa-IR" b="1" dirty="0" smtClean="0">
                <a:cs typeface="B Nazanin" panose="00000400000000000000" pitchFamily="2" charset="-78"/>
              </a:rPr>
              <a:t>4 و </a:t>
            </a:r>
            <a:r>
              <a:rPr lang="en-US" b="1" dirty="0" smtClean="0">
                <a:cs typeface="B Nazanin" panose="00000400000000000000" pitchFamily="2" charset="-78"/>
              </a:rPr>
              <a:t>mm</a:t>
            </a:r>
            <a:r>
              <a:rPr lang="fa-IR" b="1" dirty="0" smtClean="0">
                <a:cs typeface="B Nazanin" panose="00000400000000000000" pitchFamily="2" charset="-78"/>
              </a:rPr>
              <a:t> 5 را بر حسب           به دست اورده و حاصل را به صورت نماد علمی بنویسید </a:t>
            </a:r>
            <a:endParaRPr lang="fa-IR" b="1" dirty="0">
              <a:cs typeface="B Nazanin" panose="00000400000000000000" pitchFamily="2" charset="-78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5586000"/>
              </p:ext>
            </p:extLst>
          </p:nvPr>
        </p:nvGraphicFramePr>
        <p:xfrm>
          <a:off x="4967593" y="2745937"/>
          <a:ext cx="716190" cy="4973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4" name="Equation" r:id="rId3" imgW="457200" imgH="317160" progId="Equation.DSMT4">
                  <p:embed/>
                </p:oleObj>
              </mc:Choice>
              <mc:Fallback>
                <p:oleObj name="Equation" r:id="rId3" imgW="457200" imgH="317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967593" y="2745937"/>
                        <a:ext cx="716190" cy="49735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099072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 txBox="1">
            <a:spLocks/>
          </p:cNvSpPr>
          <p:nvPr/>
        </p:nvSpPr>
        <p:spPr>
          <a:xfrm>
            <a:off x="233082" y="620632"/>
            <a:ext cx="11757212" cy="4800454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lnSpc>
                <a:spcPct val="200000"/>
              </a:lnSpc>
              <a:buNone/>
            </a:pPr>
            <a:r>
              <a:rPr lang="fa-IR" sz="9600" b="1" dirty="0" smtClean="0">
                <a:cs typeface="B Nazanin" panose="00000400000000000000" pitchFamily="2" charset="-78"/>
              </a:rPr>
              <a:t>تموم شد !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en-US" sz="5400" b="1" dirty="0" smtClean="0">
                <a:cs typeface="B Nazanin" panose="00000400000000000000" pitchFamily="2" charset="-78"/>
              </a:rPr>
              <a:t>Class-10.rozblog.com</a:t>
            </a:r>
            <a:endParaRPr lang="fa-IR" sz="5400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73826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39403" y="1197735"/>
            <a:ext cx="9607640" cy="47551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a-IR" sz="6600" dirty="0" smtClean="0">
                <a:solidFill>
                  <a:srgbClr val="C00000"/>
                </a:solidFill>
                <a:cs typeface="B Titr" panose="00000700000000000000" pitchFamily="2" charset="-78"/>
              </a:rPr>
              <a:t>فیزیک پایه دهم</a:t>
            </a:r>
          </a:p>
          <a:p>
            <a:pPr algn="ctr">
              <a:lnSpc>
                <a:spcPct val="300000"/>
              </a:lnSpc>
            </a:pPr>
            <a:r>
              <a:rPr lang="fa-IR" sz="3600" dirty="0" smtClean="0">
                <a:solidFill>
                  <a:srgbClr val="C00000"/>
                </a:solidFill>
                <a:cs typeface="B Titr" panose="00000700000000000000" pitchFamily="2" charset="-78"/>
              </a:rPr>
              <a:t>اندازه گیری و کمیت های فیزیکی</a:t>
            </a:r>
          </a:p>
          <a:p>
            <a:pPr algn="ctr">
              <a:lnSpc>
                <a:spcPct val="300000"/>
              </a:lnSpc>
            </a:pPr>
            <a:r>
              <a:rPr lang="fa-IR" sz="3200" dirty="0" smtClean="0">
                <a:solidFill>
                  <a:srgbClr val="C00000"/>
                </a:solidFill>
                <a:cs typeface="B Titr" panose="00000700000000000000" pitchFamily="2" charset="-78"/>
              </a:rPr>
              <a:t>مدرس: لیلا لشنی</a:t>
            </a:r>
          </a:p>
        </p:txBody>
      </p:sp>
    </p:spTree>
    <p:extLst>
      <p:ext uri="{BB962C8B-B14F-4D97-AF65-F5344CB8AC3E}">
        <p14:creationId xmlns:p14="http://schemas.microsoft.com/office/powerpoint/2010/main" val="339299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4208" y="0"/>
            <a:ext cx="580358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21577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641938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9162049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820939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62994" y="3667206"/>
            <a:ext cx="6961350" cy="3566160"/>
          </a:xfrm>
        </p:spPr>
        <p:txBody>
          <a:bodyPr>
            <a:noAutofit/>
          </a:bodyPr>
          <a:lstStyle/>
          <a:p>
            <a:pPr algn="r" rtl="1">
              <a:lnSpc>
                <a:spcPct val="200000"/>
              </a:lnSpc>
            </a:pPr>
            <a:r>
              <a:rPr lang="fa-IR" sz="28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اندازه گیری:</a:t>
            </a:r>
            <a:r>
              <a:rPr lang="fa-IR" sz="2800" b="1" dirty="0" smtClean="0">
                <a:cs typeface="B Nazanin" panose="00000400000000000000" pitchFamily="2" charset="-78"/>
              </a:rPr>
              <a:t/>
            </a:r>
            <a:br>
              <a:rPr lang="fa-IR" sz="2800" b="1" dirty="0" smtClean="0">
                <a:cs typeface="B Nazanin" panose="00000400000000000000" pitchFamily="2" charset="-78"/>
              </a:rPr>
            </a:br>
            <a:r>
              <a:rPr lang="fa-IR" sz="2800" b="1" dirty="0" smtClean="0">
                <a:cs typeface="B Nazanin" panose="00000400000000000000" pitchFamily="2" charset="-78"/>
              </a:rPr>
              <a:t>1.فیزیک علم اندازه گیری است که یکی از جنبه های مشترک بین همه اندازه گیری ها ، وجود یک یکای اندازه گیری است</a:t>
            </a:r>
            <a:br>
              <a:rPr lang="fa-IR" sz="2800" b="1" dirty="0" smtClean="0">
                <a:cs typeface="B Nazanin" panose="00000400000000000000" pitchFamily="2" charset="-78"/>
              </a:rPr>
            </a:br>
            <a:r>
              <a:rPr lang="fa-IR" sz="2800" b="1" dirty="0" smtClean="0">
                <a:cs typeface="B Nazanin" panose="00000400000000000000" pitchFamily="2" charset="-78"/>
              </a:rPr>
              <a:t>2.یکای هر کمیت باید به گونه ای باشد که در شرایط فیزیکی تغییر نکند و در دسترس باشد مجموعه یکاهای مورد توافق بین المللی را به اختصار یکا ها ی </a:t>
            </a:r>
            <a:r>
              <a:rPr lang="en-US" sz="2800" b="1" dirty="0" smtClean="0">
                <a:cs typeface="B Nazanin" panose="00000400000000000000" pitchFamily="2" charset="-78"/>
              </a:rPr>
              <a:t>SI</a:t>
            </a:r>
            <a:r>
              <a:rPr lang="fa-IR" sz="2800" b="1" dirty="0" smtClean="0">
                <a:cs typeface="B Nazanin" panose="00000400000000000000" pitchFamily="2" charset="-78"/>
              </a:rPr>
              <a:t>  می نامند</a:t>
            </a:r>
            <a:br>
              <a:rPr lang="fa-IR" sz="2800" b="1" dirty="0" smtClean="0">
                <a:cs typeface="B Nazanin" panose="00000400000000000000" pitchFamily="2" charset="-78"/>
              </a:rPr>
            </a:br>
            <a:r>
              <a:rPr lang="fa-IR" sz="2800" b="1" dirty="0" smtClean="0">
                <a:cs typeface="B Nazanin" panose="00000400000000000000" pitchFamily="2" charset="-78"/>
              </a:rPr>
              <a:t/>
            </a:r>
            <a:br>
              <a:rPr lang="fa-IR" sz="2800" b="1" dirty="0" smtClean="0">
                <a:cs typeface="B Nazanin" panose="00000400000000000000" pitchFamily="2" charset="-78"/>
              </a:rPr>
            </a:br>
            <a:endParaRPr lang="fa-IR" sz="2800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43508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76549" y="1631871"/>
            <a:ext cx="1015176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sz="2400" b="1" dirty="0">
                <a:latin typeface="A MehdiHeydari" panose="020B0604020202020204" pitchFamily="34" charset="-78"/>
                <a:cs typeface="B Nazanin" panose="00000400000000000000" pitchFamily="2" charset="-78"/>
              </a:rPr>
              <a:t>3.یکا های اصلی آن دسته از کمیت هایی را که یکاهای آن به طور مستقل  تعریف شده اند ، کمیت های اصلی و یکاهای آن را یکاهای اصلی می نامند.مانند طول،جرم،زمان،دما،شدت جریان و سایر کمیت ها مانند مساحت ، حجم و ..... که یکا های آن ها بر حسب یکا های اصلی مشخص می شوند را کمیت های فرعی می نامند</a:t>
            </a:r>
            <a:r>
              <a:rPr lang="en-US" sz="2400" b="1" dirty="0">
                <a:latin typeface="A MehdiHeydari" panose="020B0604020202020204" pitchFamily="34" charset="-78"/>
                <a:cs typeface="B Nazanin" panose="00000400000000000000" pitchFamily="2" charset="-78"/>
              </a:rPr>
              <a:t/>
            </a:r>
            <a:br>
              <a:rPr lang="en-US" sz="2400" b="1" dirty="0">
                <a:latin typeface="A MehdiHeydari" panose="020B0604020202020204" pitchFamily="34" charset="-78"/>
                <a:cs typeface="B Nazanin" panose="00000400000000000000" pitchFamily="2" charset="-78"/>
              </a:rPr>
            </a:br>
            <a:r>
              <a:rPr lang="fa-IR" sz="2400" b="1" dirty="0">
                <a:latin typeface="A MehdiHeydari" panose="020B0604020202020204" pitchFamily="34" charset="-78"/>
                <a:cs typeface="B Nazanin" panose="00000400000000000000" pitchFamily="2" charset="-78"/>
              </a:rPr>
              <a:t>4.در </a:t>
            </a:r>
            <a:r>
              <a:rPr lang="en-US" sz="2400" b="1" dirty="0">
                <a:latin typeface="A MehdiHeydari" panose="020B0604020202020204" pitchFamily="34" charset="-78"/>
                <a:cs typeface="B Nazanin" panose="00000400000000000000" pitchFamily="2" charset="-78"/>
              </a:rPr>
              <a:t>SI</a:t>
            </a:r>
            <a:r>
              <a:rPr lang="fa-IR" sz="2400" b="1" dirty="0">
                <a:latin typeface="A MehdiHeydari" panose="020B0604020202020204" pitchFamily="34" charset="-78"/>
                <a:cs typeface="B Nazanin" panose="00000400000000000000" pitchFamily="2" charset="-78"/>
              </a:rPr>
              <a:t> یکا های کوچکتر و یا بزرگتر را توسط پیشوندی که به یکای مربوطه </a:t>
            </a:r>
            <a:r>
              <a:rPr lang="fa-IR" sz="2400" b="1" dirty="0" smtClean="0">
                <a:latin typeface="A MehdiHeydari" panose="020B0604020202020204" pitchFamily="34" charset="-78"/>
                <a:cs typeface="B Nazanin" panose="00000400000000000000" pitchFamily="2" charset="-78"/>
              </a:rPr>
              <a:t>اضافه </a:t>
            </a:r>
            <a:r>
              <a:rPr lang="fa-IR" sz="2400" b="1" dirty="0">
                <a:latin typeface="A MehdiHeydari" panose="020B0604020202020204" pitchFamily="34" charset="-78"/>
                <a:cs typeface="B Nazanin" panose="00000400000000000000" pitchFamily="2" charset="-78"/>
              </a:rPr>
              <a:t>می شوند ، نام گذاری می کنند</a:t>
            </a:r>
            <a:endParaRPr lang="en-US" sz="2400" dirty="0">
              <a:latin typeface="A MehdiHeydari" panose="020B0604020202020204" pitchFamily="34" charset="-78"/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78697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4925082" y="1543862"/>
            <a:ext cx="6824445" cy="412948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50000"/>
              </a:lnSpc>
              <a:buNone/>
            </a:pPr>
            <a:r>
              <a:rPr lang="fa-IR" b="1" dirty="0" smtClean="0">
                <a:latin typeface="A MehdiHeydari" panose="020B0604020202020204" pitchFamily="34" charset="-78"/>
                <a:cs typeface="B Nazanin" panose="00000400000000000000" pitchFamily="2" charset="-78"/>
              </a:rPr>
              <a:t>دسی                   10            </a:t>
            </a:r>
            <a:r>
              <a:rPr lang="en-US" b="1" dirty="0" smtClean="0">
                <a:latin typeface="A MehdiHeydari" panose="020B0604020202020204" pitchFamily="34" charset="-78"/>
                <a:cs typeface="B Nazanin" panose="00000400000000000000" pitchFamily="2" charset="-78"/>
              </a:rPr>
              <a:t>d</a:t>
            </a:r>
            <a:r>
              <a:rPr lang="fa-IR" b="1" dirty="0" smtClean="0">
                <a:latin typeface="A MehdiHeydari" panose="020B0604020202020204" pitchFamily="34" charset="-78"/>
                <a:cs typeface="B Nazanin" panose="00000400000000000000" pitchFamily="2" charset="-78"/>
              </a:rPr>
              <a:t>   </a:t>
            </a:r>
          </a:p>
          <a:p>
            <a:pPr marL="0" indent="0" algn="r">
              <a:lnSpc>
                <a:spcPct val="150000"/>
              </a:lnSpc>
              <a:buNone/>
            </a:pPr>
            <a:r>
              <a:rPr lang="fa-IR" b="1" dirty="0" smtClean="0">
                <a:latin typeface="A MehdiHeydari" panose="020B0604020202020204" pitchFamily="34" charset="-78"/>
                <a:cs typeface="B Nazanin" panose="00000400000000000000" pitchFamily="2" charset="-78"/>
              </a:rPr>
              <a:t>سانتی                   10            </a:t>
            </a:r>
            <a:r>
              <a:rPr lang="en-US" b="1" dirty="0" smtClean="0">
                <a:latin typeface="A MehdiHeydari" panose="020B0604020202020204" pitchFamily="34" charset="-78"/>
                <a:cs typeface="B Nazanin" panose="00000400000000000000" pitchFamily="2" charset="-78"/>
              </a:rPr>
              <a:t>c</a:t>
            </a:r>
            <a:r>
              <a:rPr lang="fa-IR" b="1" dirty="0" smtClean="0">
                <a:latin typeface="A MehdiHeydari" panose="020B0604020202020204" pitchFamily="34" charset="-78"/>
                <a:cs typeface="B Nazanin" panose="00000400000000000000" pitchFamily="2" charset="-78"/>
              </a:rPr>
              <a:t>  </a:t>
            </a:r>
          </a:p>
          <a:p>
            <a:pPr marL="0" indent="0" algn="r">
              <a:lnSpc>
                <a:spcPct val="150000"/>
              </a:lnSpc>
              <a:buNone/>
            </a:pPr>
            <a:r>
              <a:rPr lang="fa-IR" b="1" dirty="0" smtClean="0">
                <a:latin typeface="A MehdiHeydari" panose="020B0604020202020204" pitchFamily="34" charset="-78"/>
                <a:cs typeface="B Nazanin" panose="00000400000000000000" pitchFamily="2" charset="-78"/>
              </a:rPr>
              <a:t>میلی                  10             </a:t>
            </a:r>
            <a:r>
              <a:rPr lang="en-US" b="1" dirty="0" smtClean="0">
                <a:latin typeface="A MehdiHeydari" panose="020B0604020202020204" pitchFamily="34" charset="-78"/>
                <a:cs typeface="B Nazanin" panose="00000400000000000000" pitchFamily="2" charset="-78"/>
              </a:rPr>
              <a:t>m</a:t>
            </a:r>
            <a:r>
              <a:rPr lang="fa-IR" b="1" dirty="0" smtClean="0">
                <a:latin typeface="A MehdiHeydari" panose="020B0604020202020204" pitchFamily="34" charset="-78"/>
                <a:cs typeface="B Nazanin" panose="00000400000000000000" pitchFamily="2" charset="-78"/>
              </a:rPr>
              <a:t>   </a:t>
            </a:r>
          </a:p>
          <a:p>
            <a:pPr marL="0" indent="0" algn="r">
              <a:lnSpc>
                <a:spcPct val="150000"/>
              </a:lnSpc>
              <a:buNone/>
            </a:pPr>
            <a:r>
              <a:rPr lang="fa-IR" b="1" dirty="0" smtClean="0">
                <a:latin typeface="A MehdiHeydari" panose="020B0604020202020204" pitchFamily="34" charset="-78"/>
                <a:cs typeface="B Nazanin" panose="00000400000000000000" pitchFamily="2" charset="-78"/>
              </a:rPr>
              <a:t>میکرو                  10             </a:t>
            </a:r>
            <a:r>
              <a:rPr lang="en-US" b="1" dirty="0" smtClean="0">
                <a:latin typeface="A MehdiHeydari" panose="020B0604020202020204" pitchFamily="34" charset="-78"/>
                <a:cs typeface="B Nazanin" panose="00000400000000000000" pitchFamily="2" charset="-78"/>
              </a:rPr>
              <a:t>µ</a:t>
            </a:r>
            <a:r>
              <a:rPr lang="fa-IR" b="1" dirty="0" smtClean="0">
                <a:latin typeface="A MehdiHeydari" panose="020B0604020202020204" pitchFamily="34" charset="-78"/>
                <a:cs typeface="B Nazanin" panose="00000400000000000000" pitchFamily="2" charset="-78"/>
              </a:rPr>
              <a:t>  </a:t>
            </a:r>
          </a:p>
          <a:p>
            <a:pPr marL="0" indent="0" algn="r">
              <a:lnSpc>
                <a:spcPct val="150000"/>
              </a:lnSpc>
              <a:buNone/>
            </a:pPr>
            <a:r>
              <a:rPr lang="fa-IR" b="1" dirty="0" smtClean="0">
                <a:latin typeface="A MehdiHeydari" panose="020B0604020202020204" pitchFamily="34" charset="-78"/>
                <a:cs typeface="B Nazanin" panose="00000400000000000000" pitchFamily="2" charset="-78"/>
              </a:rPr>
              <a:t>نانو                      10             </a:t>
            </a:r>
            <a:r>
              <a:rPr lang="en-US" b="1" dirty="0" smtClean="0">
                <a:latin typeface="A MehdiHeydari" panose="020B0604020202020204" pitchFamily="34" charset="-78"/>
                <a:cs typeface="B Nazanin" panose="00000400000000000000" pitchFamily="2" charset="-78"/>
              </a:rPr>
              <a:t>n</a:t>
            </a:r>
            <a:r>
              <a:rPr lang="fa-IR" b="1" dirty="0" smtClean="0">
                <a:latin typeface="A MehdiHeydari" panose="020B0604020202020204" pitchFamily="34" charset="-78"/>
                <a:cs typeface="B Nazanin" panose="00000400000000000000" pitchFamily="2" charset="-78"/>
              </a:rPr>
              <a:t>  </a:t>
            </a:r>
          </a:p>
          <a:p>
            <a:pPr marL="0" indent="0" algn="r">
              <a:lnSpc>
                <a:spcPct val="150000"/>
              </a:lnSpc>
              <a:buNone/>
            </a:pPr>
            <a:r>
              <a:rPr lang="fa-IR" b="1" dirty="0" smtClean="0">
                <a:latin typeface="A MehdiHeydari" panose="020B0604020202020204" pitchFamily="34" charset="-78"/>
                <a:cs typeface="B Nazanin" panose="00000400000000000000" pitchFamily="2" charset="-78"/>
              </a:rPr>
              <a:t>پیکو                      10              </a:t>
            </a:r>
            <a:r>
              <a:rPr lang="en-US" b="1" dirty="0" smtClean="0">
                <a:latin typeface="A MehdiHeydari" panose="020B0604020202020204" pitchFamily="34" charset="-78"/>
                <a:cs typeface="B Nazanin" panose="00000400000000000000" pitchFamily="2" charset="-78"/>
              </a:rPr>
              <a:t>P</a:t>
            </a:r>
            <a:endParaRPr lang="fa-IR" b="1" dirty="0">
              <a:latin typeface="A MehdiHeydari" panose="020B0604020202020204" pitchFamily="34" charset="-78"/>
              <a:cs typeface="B Nazanin" panose="00000400000000000000" pitchFamily="2" charset="-78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004637" y="1825525"/>
            <a:ext cx="10058400" cy="35661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>
              <a:lnSpc>
                <a:spcPct val="150000"/>
              </a:lnSpc>
            </a:pPr>
            <a:r>
              <a:rPr lang="fa-IR" sz="3600" b="1" dirty="0" smtClean="0">
                <a:latin typeface="A MehdiHeydari" panose="020B0604020202020204" pitchFamily="34" charset="-78"/>
                <a:cs typeface="B Nazanin" panose="00000400000000000000" pitchFamily="2" charset="-78"/>
              </a:rPr>
              <a:t>دکا                     10          </a:t>
            </a:r>
            <a:r>
              <a:rPr lang="en-US" sz="3600" b="1" dirty="0" smtClean="0">
                <a:latin typeface="A MehdiHeydari" panose="020B0604020202020204" pitchFamily="34" charset="-78"/>
                <a:cs typeface="B Nazanin" panose="00000400000000000000" pitchFamily="2" charset="-78"/>
              </a:rPr>
              <a:t>da </a:t>
            </a:r>
            <a:br>
              <a:rPr lang="en-US" sz="3600" b="1" dirty="0" smtClean="0">
                <a:latin typeface="A MehdiHeydari" panose="020B0604020202020204" pitchFamily="34" charset="-78"/>
                <a:cs typeface="B Nazanin" panose="00000400000000000000" pitchFamily="2" charset="-78"/>
              </a:rPr>
            </a:br>
            <a:r>
              <a:rPr lang="fa-IR" sz="3600" b="1" dirty="0" smtClean="0">
                <a:latin typeface="A MehdiHeydari" panose="020B0604020202020204" pitchFamily="34" charset="-78"/>
                <a:cs typeface="B Nazanin" panose="00000400000000000000" pitchFamily="2" charset="-78"/>
              </a:rPr>
              <a:t>         هکتو                100       </a:t>
            </a:r>
            <a:r>
              <a:rPr lang="en-US" sz="3600" b="1" dirty="0" smtClean="0">
                <a:latin typeface="A MehdiHeydari" panose="020B0604020202020204" pitchFamily="34" charset="-78"/>
                <a:cs typeface="B Nazanin" panose="00000400000000000000" pitchFamily="2" charset="-78"/>
              </a:rPr>
              <a:t>h      </a:t>
            </a:r>
            <a:br>
              <a:rPr lang="en-US" sz="3600" b="1" dirty="0" smtClean="0">
                <a:latin typeface="A MehdiHeydari" panose="020B0604020202020204" pitchFamily="34" charset="-78"/>
                <a:cs typeface="B Nazanin" panose="00000400000000000000" pitchFamily="2" charset="-78"/>
              </a:rPr>
            </a:br>
            <a:r>
              <a:rPr lang="fa-IR" sz="3600" b="1" dirty="0" smtClean="0">
                <a:latin typeface="A MehdiHeydari" panose="020B0604020202020204" pitchFamily="34" charset="-78"/>
                <a:cs typeface="B Nazanin" panose="00000400000000000000" pitchFamily="2" charset="-78"/>
              </a:rPr>
              <a:t>کیلو               1000       </a:t>
            </a:r>
            <a:r>
              <a:rPr lang="en-US" sz="3600" b="1" dirty="0" smtClean="0">
                <a:latin typeface="A MehdiHeydari" panose="020B0604020202020204" pitchFamily="34" charset="-78"/>
                <a:cs typeface="B Nazanin" panose="00000400000000000000" pitchFamily="2" charset="-78"/>
              </a:rPr>
              <a:t>k      </a:t>
            </a:r>
            <a:br>
              <a:rPr lang="en-US" sz="3600" b="1" dirty="0" smtClean="0">
                <a:latin typeface="A MehdiHeydari" panose="020B0604020202020204" pitchFamily="34" charset="-78"/>
                <a:cs typeface="B Nazanin" panose="00000400000000000000" pitchFamily="2" charset="-78"/>
              </a:rPr>
            </a:br>
            <a:r>
              <a:rPr lang="fa-IR" sz="3600" b="1" dirty="0" smtClean="0">
                <a:latin typeface="A MehdiHeydari" panose="020B0604020202020204" pitchFamily="34" charset="-78"/>
                <a:cs typeface="B Nazanin" panose="00000400000000000000" pitchFamily="2" charset="-78"/>
              </a:rPr>
              <a:t>مگا                    10      </a:t>
            </a:r>
            <a:r>
              <a:rPr lang="en-US" sz="3600" b="1" dirty="0" smtClean="0">
                <a:latin typeface="A MehdiHeydari" panose="020B0604020202020204" pitchFamily="34" charset="-78"/>
                <a:cs typeface="B Nazanin" panose="00000400000000000000" pitchFamily="2" charset="-78"/>
              </a:rPr>
              <a:t>M      </a:t>
            </a:r>
            <a:br>
              <a:rPr lang="en-US" sz="3600" b="1" dirty="0" smtClean="0">
                <a:latin typeface="A MehdiHeydari" panose="020B0604020202020204" pitchFamily="34" charset="-78"/>
                <a:cs typeface="B Nazanin" panose="00000400000000000000" pitchFamily="2" charset="-78"/>
              </a:rPr>
            </a:br>
            <a:r>
              <a:rPr lang="fa-IR" sz="3600" b="1" dirty="0" smtClean="0">
                <a:latin typeface="A MehdiHeydari" panose="020B0604020202020204" pitchFamily="34" charset="-78"/>
                <a:cs typeface="B Nazanin" panose="00000400000000000000" pitchFamily="2" charset="-78"/>
              </a:rPr>
              <a:t>گیگا                    10         </a:t>
            </a:r>
            <a:r>
              <a:rPr lang="en-US" sz="3600" b="1" dirty="0" smtClean="0">
                <a:latin typeface="A MehdiHeydari" panose="020B0604020202020204" pitchFamily="34" charset="-78"/>
                <a:cs typeface="B Nazanin" panose="00000400000000000000" pitchFamily="2" charset="-78"/>
              </a:rPr>
              <a:t>G    </a:t>
            </a:r>
            <a:br>
              <a:rPr lang="en-US" sz="3600" b="1" dirty="0" smtClean="0">
                <a:latin typeface="A MehdiHeydari" panose="020B0604020202020204" pitchFamily="34" charset="-78"/>
                <a:cs typeface="B Nazanin" panose="00000400000000000000" pitchFamily="2" charset="-78"/>
              </a:rPr>
            </a:br>
            <a:r>
              <a:rPr lang="fa-IR" sz="3600" b="1" dirty="0" smtClean="0">
                <a:latin typeface="A MehdiHeydari" panose="020B0604020202020204" pitchFamily="34" charset="-78"/>
                <a:cs typeface="B Nazanin" panose="00000400000000000000" pitchFamily="2" charset="-78"/>
              </a:rPr>
              <a:t>ترا                    10              </a:t>
            </a:r>
            <a:r>
              <a:rPr lang="en-US" sz="3600" b="1" dirty="0" smtClean="0">
                <a:latin typeface="A MehdiHeydari" panose="020B0604020202020204" pitchFamily="34" charset="-78"/>
                <a:cs typeface="B Nazanin" panose="00000400000000000000" pitchFamily="2" charset="-78"/>
              </a:rPr>
              <a:t>T</a:t>
            </a:r>
            <a:endParaRPr lang="fa-IR" sz="3600" b="1" dirty="0">
              <a:latin typeface="A MehdiHeydari" panose="020B0604020202020204" pitchFamily="34" charset="-78"/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79094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027902" y="2767508"/>
            <a:ext cx="10566502" cy="2387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/>
            <a:r>
              <a:rPr lang="fa-IR" sz="2800" dirty="0" smtClean="0">
                <a:cs typeface="B Nazanin" panose="00000400000000000000" pitchFamily="2" charset="-78"/>
              </a:rPr>
              <a:t>تمرین: </a:t>
            </a:r>
          </a:p>
          <a:p>
            <a:pPr algn="r" rtl="1">
              <a:lnSpc>
                <a:spcPct val="160000"/>
              </a:lnSpc>
            </a:pPr>
            <a:r>
              <a:rPr lang="fa-IR" sz="2800" b="1" dirty="0" smtClean="0">
                <a:cs typeface="B Nazanin" panose="00000400000000000000" pitchFamily="2" charset="-78"/>
              </a:rPr>
              <a:t/>
            </a:r>
            <a:br>
              <a:rPr lang="fa-IR" sz="2800" b="1" dirty="0" smtClean="0">
                <a:cs typeface="B Nazanin" panose="00000400000000000000" pitchFamily="2" charset="-78"/>
              </a:rPr>
            </a:br>
            <a:r>
              <a:rPr lang="fa-IR" sz="2800" b="1" dirty="0" smtClean="0">
                <a:cs typeface="B Nazanin" panose="00000400000000000000" pitchFamily="2" charset="-78"/>
              </a:rPr>
              <a:t>ابعاد سلول ها و باکتری ها برابر </a:t>
            </a:r>
            <a:r>
              <a:rPr lang="en-US" sz="2800" b="1" dirty="0" smtClean="0">
                <a:cs typeface="B Nazanin" panose="00000400000000000000" pitchFamily="2" charset="-78"/>
              </a:rPr>
              <a:t>µm</a:t>
            </a:r>
            <a:r>
              <a:rPr lang="fa-IR" sz="2800" b="1" dirty="0" smtClean="0">
                <a:cs typeface="B Nazanin" panose="00000400000000000000" pitchFamily="2" charset="-78"/>
              </a:rPr>
              <a:t>1 است.این ابعاد بر حسب </a:t>
            </a:r>
            <a:r>
              <a:rPr lang="en-US" sz="2800" b="1" dirty="0" smtClean="0">
                <a:cs typeface="B Nazanin" panose="00000400000000000000" pitchFamily="2" charset="-78"/>
              </a:rPr>
              <a:t>nm </a:t>
            </a:r>
            <a:r>
              <a:rPr lang="fa-IR" sz="2800" b="1" dirty="0" smtClean="0">
                <a:cs typeface="B Nazanin" panose="00000400000000000000" pitchFamily="2" charset="-78"/>
              </a:rPr>
              <a:t> چقدر است؟</a:t>
            </a:r>
            <a:br>
              <a:rPr lang="fa-IR" sz="2800" b="1" dirty="0" smtClean="0">
                <a:cs typeface="B Nazanin" panose="00000400000000000000" pitchFamily="2" charset="-78"/>
              </a:rPr>
            </a:br>
            <a:r>
              <a:rPr lang="fa-IR" sz="2800" b="1" dirty="0" smtClean="0">
                <a:cs typeface="B Nazanin" panose="00000400000000000000" pitchFamily="2" charset="-78"/>
              </a:rPr>
              <a:t/>
            </a:r>
            <a:br>
              <a:rPr lang="fa-IR" sz="2800" b="1" dirty="0" smtClean="0">
                <a:cs typeface="B Nazanin" panose="00000400000000000000" pitchFamily="2" charset="-78"/>
              </a:rPr>
            </a:br>
            <a:endParaRPr lang="fa-IR" sz="2800" b="1" dirty="0">
              <a:cs typeface="B Nazanin" panose="00000400000000000000" pitchFamily="2" charset="-78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5536111"/>
              </p:ext>
            </p:extLst>
          </p:nvPr>
        </p:nvGraphicFramePr>
        <p:xfrm>
          <a:off x="1250649" y="4567987"/>
          <a:ext cx="1782856" cy="4962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7" name="Equation" r:id="rId3" imgW="1231560" imgH="342720" progId="Equation.DSMT4">
                  <p:embed/>
                </p:oleObj>
              </mc:Choice>
              <mc:Fallback>
                <p:oleObj name="Equation" r:id="rId3" imgW="1231560" imgH="342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50649" y="4567987"/>
                        <a:ext cx="1782856" cy="49625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6745301"/>
              </p:ext>
            </p:extLst>
          </p:nvPr>
        </p:nvGraphicFramePr>
        <p:xfrm>
          <a:off x="1615731" y="5343157"/>
          <a:ext cx="2646363" cy="496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8" name="Equation" r:id="rId5" imgW="1828800" imgH="342720" progId="Equation.DSMT4">
                  <p:embed/>
                </p:oleObj>
              </mc:Choice>
              <mc:Fallback>
                <p:oleObj name="Equation" r:id="rId5" imgW="1828800" imgH="342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615731" y="5343157"/>
                        <a:ext cx="2646363" cy="4968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3150767"/>
              </p:ext>
            </p:extLst>
          </p:nvPr>
        </p:nvGraphicFramePr>
        <p:xfrm>
          <a:off x="2536104" y="6028094"/>
          <a:ext cx="1989791" cy="5172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9" name="Equation" r:id="rId7" imgW="1320480" imgH="342720" progId="Equation.DSMT4">
                  <p:embed/>
                </p:oleObj>
              </mc:Choice>
              <mc:Fallback>
                <p:oleObj name="Equation" r:id="rId7" imgW="1320480" imgH="342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536104" y="6028094"/>
                        <a:ext cx="1989791" cy="51727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52823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417144" y="3315557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>
              <a:lnSpc>
                <a:spcPct val="270000"/>
              </a:lnSpc>
            </a:pPr>
            <a:r>
              <a:rPr lang="fa-IR" sz="2800" b="1" dirty="0" smtClean="0">
                <a:cs typeface="B Nazanin" panose="00000400000000000000" pitchFamily="2" charset="-78"/>
              </a:rPr>
              <a:t>تمرین:</a:t>
            </a:r>
            <a:br>
              <a:rPr lang="fa-IR" sz="2800" b="1" dirty="0" smtClean="0">
                <a:cs typeface="B Nazanin" panose="00000400000000000000" pitchFamily="2" charset="-78"/>
              </a:rPr>
            </a:br>
            <a:r>
              <a:rPr lang="fa-IR" sz="2800" b="1" dirty="0" smtClean="0">
                <a:cs typeface="B Nazanin" panose="00000400000000000000" pitchFamily="2" charset="-78"/>
              </a:rPr>
              <a:t>2 کیلو گرم چند میکرو گرم است؟</a:t>
            </a:r>
            <a:br>
              <a:rPr lang="fa-IR" sz="2800" b="1" dirty="0" smtClean="0">
                <a:cs typeface="B Nazanin" panose="00000400000000000000" pitchFamily="2" charset="-78"/>
              </a:rPr>
            </a:br>
            <a:r>
              <a:rPr lang="en-US" sz="2800" b="1" dirty="0" smtClean="0">
                <a:cs typeface="B Nazanin" panose="00000400000000000000" pitchFamily="2" charset="-78"/>
              </a:rPr>
              <a:t/>
            </a:r>
            <a:br>
              <a:rPr lang="en-US" sz="2800" b="1" dirty="0" smtClean="0">
                <a:cs typeface="B Nazanin" panose="00000400000000000000" pitchFamily="2" charset="-78"/>
              </a:rPr>
            </a:br>
            <a:r>
              <a:rPr lang="en-US" sz="2800" b="1" dirty="0" smtClean="0">
                <a:cs typeface="B Nazanin" panose="00000400000000000000" pitchFamily="2" charset="-78"/>
              </a:rPr>
              <a:t/>
            </a:r>
            <a:br>
              <a:rPr lang="en-US" sz="2800" b="1" dirty="0" smtClean="0">
                <a:cs typeface="B Nazanin" panose="00000400000000000000" pitchFamily="2" charset="-78"/>
              </a:rPr>
            </a:br>
            <a:endParaRPr lang="fa-IR" sz="2800" b="1" dirty="0">
              <a:cs typeface="B Nazanin" panose="00000400000000000000" pitchFamily="2" charset="-78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8500275"/>
              </p:ext>
            </p:extLst>
          </p:nvPr>
        </p:nvGraphicFramePr>
        <p:xfrm>
          <a:off x="1019464" y="4759470"/>
          <a:ext cx="2527299" cy="63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5" name="Equation" r:id="rId3" imgW="1371600" imgH="342720" progId="Equation.DSMT4">
                  <p:embed/>
                </p:oleObj>
              </mc:Choice>
              <mc:Fallback>
                <p:oleObj name="Equation" r:id="rId3" imgW="1371600" imgH="342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19464" y="4759470"/>
                        <a:ext cx="2527299" cy="631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1539738"/>
              </p:ext>
            </p:extLst>
          </p:nvPr>
        </p:nvGraphicFramePr>
        <p:xfrm>
          <a:off x="5193723" y="4850969"/>
          <a:ext cx="3562350" cy="5403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6" name="Equation" r:id="rId5" imgW="2260440" imgH="342720" progId="Equation.DSMT4">
                  <p:embed/>
                </p:oleObj>
              </mc:Choice>
              <mc:Fallback>
                <p:oleObj name="Equation" r:id="rId5" imgW="2260440" imgH="342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193723" y="4850969"/>
                        <a:ext cx="3562350" cy="54032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638847"/>
              </p:ext>
            </p:extLst>
          </p:nvPr>
        </p:nvGraphicFramePr>
        <p:xfrm>
          <a:off x="5199063" y="5578475"/>
          <a:ext cx="2760662" cy="63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7" name="Equation" r:id="rId7" imgW="1498320" imgH="342720" progId="Equation.DSMT4">
                  <p:embed/>
                </p:oleObj>
              </mc:Choice>
              <mc:Fallback>
                <p:oleObj name="Equation" r:id="rId7" imgW="1498320" imgH="342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199063" y="5578475"/>
                        <a:ext cx="2760662" cy="631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014430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190827" y="2368737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/>
            <a:r>
              <a:rPr lang="fa-IR" sz="2800" b="1" dirty="0" smtClean="0">
                <a:cs typeface="B Nazanin" panose="00000400000000000000" pitchFamily="2" charset="-78"/>
              </a:rPr>
              <a:t>تمرین:</a:t>
            </a:r>
          </a:p>
          <a:p>
            <a:pPr algn="r" rtl="1"/>
            <a:r>
              <a:rPr lang="fa-IR" sz="2800" b="1" dirty="0" smtClean="0">
                <a:cs typeface="B Nazanin" panose="00000400000000000000" pitchFamily="2" charset="-78"/>
              </a:rPr>
              <a:t/>
            </a:r>
            <a:br>
              <a:rPr lang="fa-IR" sz="2800" b="1" dirty="0" smtClean="0">
                <a:cs typeface="B Nazanin" panose="00000400000000000000" pitchFamily="2" charset="-78"/>
              </a:rPr>
            </a:br>
            <a:r>
              <a:rPr lang="fa-IR" sz="2800" b="1" dirty="0" smtClean="0">
                <a:cs typeface="B Nazanin" panose="00000400000000000000" pitchFamily="2" charset="-78"/>
              </a:rPr>
              <a:t>تبدیل زیر را انجام دهید</a:t>
            </a:r>
            <a:br>
              <a:rPr lang="fa-IR" sz="2800" b="1" dirty="0" smtClean="0">
                <a:cs typeface="B Nazanin" panose="00000400000000000000" pitchFamily="2" charset="-78"/>
              </a:rPr>
            </a:br>
            <a:r>
              <a:rPr lang="fa-IR" sz="2800" b="1" dirty="0" smtClean="0">
                <a:cs typeface="B Nazanin" panose="00000400000000000000" pitchFamily="2" charset="-78"/>
              </a:rPr>
              <a:t>                                                                                                      </a:t>
            </a:r>
            <a:r>
              <a:rPr lang="en-US" sz="2800" b="1" dirty="0" smtClean="0">
                <a:cs typeface="B Nazanin" panose="00000400000000000000" pitchFamily="2" charset="-78"/>
              </a:rPr>
              <a:t>                                                                               </a:t>
            </a:r>
            <a:endParaRPr lang="fa-IR" sz="2800" b="1" dirty="0">
              <a:cs typeface="B Nazanin" panose="00000400000000000000" pitchFamily="2" charset="-78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3930604"/>
              </p:ext>
            </p:extLst>
          </p:nvPr>
        </p:nvGraphicFramePr>
        <p:xfrm>
          <a:off x="1077018" y="4238407"/>
          <a:ext cx="1585500" cy="10358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4" name="Equation" r:id="rId3" imgW="952200" imgH="622080" progId="Equation.DSMT4">
                  <p:embed/>
                </p:oleObj>
              </mc:Choice>
              <mc:Fallback>
                <p:oleObj name="Equation" r:id="rId3" imgW="952200" imgH="622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77018" y="4238407"/>
                        <a:ext cx="1585500" cy="10358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/>
          <p:nvPr/>
        </p:nvSpPr>
        <p:spPr>
          <a:xfrm>
            <a:off x="2662518" y="4527737"/>
            <a:ext cx="457200" cy="4572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5719201"/>
              </p:ext>
            </p:extLst>
          </p:nvPr>
        </p:nvGraphicFramePr>
        <p:xfrm>
          <a:off x="3670300" y="4206875"/>
          <a:ext cx="844550" cy="1098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5" name="Equation" r:id="rId5" imgW="507960" imgH="660240" progId="Equation.DSMT4">
                  <p:embed/>
                </p:oleObj>
              </mc:Choice>
              <mc:Fallback>
                <p:oleObj name="Equation" r:id="rId5" imgW="507960" imgH="660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670300" y="4206875"/>
                        <a:ext cx="844550" cy="1098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822445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136469" y="2856043"/>
            <a:ext cx="10737284" cy="2387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>
              <a:lnSpc>
                <a:spcPct val="150000"/>
              </a:lnSpc>
            </a:pPr>
            <a:r>
              <a:rPr lang="fa-IR" sz="2800" b="1" dirty="0" smtClean="0">
                <a:solidFill>
                  <a:srgbClr val="C00000"/>
                </a:solidFill>
                <a:cs typeface="B Titr" panose="00000700000000000000" pitchFamily="2" charset="-78"/>
              </a:rPr>
              <a:t>نماد گذاری علمی:</a:t>
            </a:r>
            <a:r>
              <a:rPr lang="fa-IR" sz="2800" b="1" dirty="0" smtClean="0">
                <a:cs typeface="B Nazanin" panose="00000400000000000000" pitchFamily="2" charset="-78"/>
              </a:rPr>
              <a:t/>
            </a:r>
            <a:br>
              <a:rPr lang="fa-IR" sz="2800" b="1" dirty="0" smtClean="0">
                <a:cs typeface="B Nazanin" panose="00000400000000000000" pitchFamily="2" charset="-78"/>
              </a:rPr>
            </a:br>
            <a:r>
              <a:rPr lang="fa-IR" sz="2800" b="1" dirty="0" smtClean="0">
                <a:cs typeface="B Nazanin" panose="00000400000000000000" pitchFamily="2" charset="-78"/>
              </a:rPr>
              <a:t>در نماد گذاری ، هر مقدار را به صورت حاصل ضرب عددی بزرگتر از 1 یا مساوی با 1 و کوچکتر از 10 و توان صحیحی از 10 می نویسند</a:t>
            </a:r>
            <a:br>
              <a:rPr lang="fa-IR" sz="2800" b="1" dirty="0" smtClean="0">
                <a:cs typeface="B Nazanin" panose="00000400000000000000" pitchFamily="2" charset="-78"/>
              </a:rPr>
            </a:br>
            <a:r>
              <a:rPr lang="fa-IR" sz="2800" b="1" dirty="0" smtClean="0">
                <a:cs typeface="B Nazanin" panose="00000400000000000000" pitchFamily="2" charset="-78"/>
              </a:rPr>
              <a:t/>
            </a:r>
            <a:br>
              <a:rPr lang="fa-IR" sz="2800" b="1" dirty="0" smtClean="0">
                <a:cs typeface="B Nazanin" panose="00000400000000000000" pitchFamily="2" charset="-78"/>
              </a:rPr>
            </a:br>
            <a:r>
              <a:rPr lang="fa-IR" sz="2800" b="1" dirty="0" smtClean="0">
                <a:cs typeface="B Nazanin" panose="00000400000000000000" pitchFamily="2" charset="-78"/>
              </a:rPr>
              <a:t>مثال:عدد 452000 را به صورت                  و عدد 0/019 را به صورت</a:t>
            </a:r>
            <a:br>
              <a:rPr lang="fa-IR" sz="2800" b="1" dirty="0" smtClean="0">
                <a:cs typeface="B Nazanin" panose="00000400000000000000" pitchFamily="2" charset="-78"/>
              </a:rPr>
            </a:br>
            <a:r>
              <a:rPr lang="fa-IR" sz="2800" b="1" dirty="0" smtClean="0">
                <a:cs typeface="B Nazanin" panose="00000400000000000000" pitchFamily="2" charset="-78"/>
              </a:rPr>
              <a:t>می نویسیم</a:t>
            </a:r>
            <a:endParaRPr lang="fa-IR" sz="2400" b="1" dirty="0">
              <a:cs typeface="B Nazanin" panose="00000400000000000000" pitchFamily="2" charset="-78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4322319"/>
              </p:ext>
            </p:extLst>
          </p:nvPr>
        </p:nvGraphicFramePr>
        <p:xfrm>
          <a:off x="2420471" y="4834777"/>
          <a:ext cx="1395506" cy="5039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5" name="Equation" r:id="rId3" imgW="914400" imgH="330120" progId="Equation.DSMT4">
                  <p:embed/>
                </p:oleObj>
              </mc:Choice>
              <mc:Fallback>
                <p:oleObj name="Equation" r:id="rId3" imgW="914400" imgH="3301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420471" y="4834777"/>
                        <a:ext cx="1395506" cy="50393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8772727"/>
              </p:ext>
            </p:extLst>
          </p:nvPr>
        </p:nvGraphicFramePr>
        <p:xfrm>
          <a:off x="6924899" y="4804037"/>
          <a:ext cx="1266065" cy="4396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6" name="Equation" r:id="rId5" imgW="1828800" imgH="634680" progId="Equation.DSMT4">
                  <p:embed/>
                </p:oleObj>
              </mc:Choice>
              <mc:Fallback>
                <p:oleObj name="Equation" r:id="rId5" imgW="1828800" imgH="634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924899" y="4804037"/>
                        <a:ext cx="1266065" cy="43960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168942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355</TotalTime>
  <Words>189</Words>
  <Application>Microsoft Office PowerPoint</Application>
  <PresentationFormat>Widescreen</PresentationFormat>
  <Paragraphs>34</Paragraphs>
  <Slides>23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A MehdiHeydari</vt:lpstr>
      <vt:lpstr>Arial</vt:lpstr>
      <vt:lpstr>B Nazanin</vt:lpstr>
      <vt:lpstr>B Titr</vt:lpstr>
      <vt:lpstr>Corbel</vt:lpstr>
      <vt:lpstr>Parallax</vt:lpstr>
      <vt:lpstr>Equation</vt:lpstr>
      <vt:lpstr>PowerPoint Presentation</vt:lpstr>
      <vt:lpstr>PowerPoint Presentation</vt:lpstr>
      <vt:lpstr>اندازه گیری: 1.فیزیک علم اندازه گیری است که یکی از جنبه های مشترک بین همه اندازه گیری ها ، وجود یک یکای اندازه گیری است 2.یکای هر کمیت باید به گونه ای باشد که در شرایط فیزیکی تغییر نکند و در دسترس باشد مجموعه یکاهای مورد توافق بین المللی را به اختصار یکا ها ی SI  می نامند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Alireza Golestan</dc:creator>
  <cp:lastModifiedBy>negar ghadimi</cp:lastModifiedBy>
  <cp:revision>57</cp:revision>
  <dcterms:created xsi:type="dcterms:W3CDTF">2015-07-06T05:06:21Z</dcterms:created>
  <dcterms:modified xsi:type="dcterms:W3CDTF">2021-08-12T20:32:23Z</dcterms:modified>
</cp:coreProperties>
</file>