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6" r:id="rId3"/>
    <p:sldId id="257" r:id="rId4"/>
    <p:sldId id="258" r:id="rId5"/>
    <p:sldId id="326" r:id="rId6"/>
    <p:sldId id="325" r:id="rId7"/>
    <p:sldId id="300" r:id="rId8"/>
    <p:sldId id="307" r:id="rId9"/>
    <p:sldId id="308" r:id="rId10"/>
    <p:sldId id="299" r:id="rId11"/>
    <p:sldId id="301" r:id="rId12"/>
    <p:sldId id="302" r:id="rId13"/>
    <p:sldId id="317" r:id="rId14"/>
    <p:sldId id="303" r:id="rId15"/>
    <p:sldId id="305" r:id="rId16"/>
    <p:sldId id="304" r:id="rId17"/>
    <p:sldId id="259" r:id="rId18"/>
    <p:sldId id="260" r:id="rId19"/>
    <p:sldId id="327" r:id="rId20"/>
    <p:sldId id="261" r:id="rId21"/>
    <p:sldId id="265" r:id="rId22"/>
    <p:sldId id="335" r:id="rId23"/>
    <p:sldId id="266" r:id="rId24"/>
    <p:sldId id="267" r:id="rId25"/>
    <p:sldId id="268" r:id="rId26"/>
    <p:sldId id="306" r:id="rId27"/>
    <p:sldId id="269" r:id="rId28"/>
    <p:sldId id="270" r:id="rId29"/>
    <p:sldId id="271" r:id="rId30"/>
    <p:sldId id="273" r:id="rId31"/>
    <p:sldId id="275" r:id="rId32"/>
    <p:sldId id="328" r:id="rId33"/>
    <p:sldId id="329" r:id="rId34"/>
    <p:sldId id="337" r:id="rId35"/>
    <p:sldId id="276" r:id="rId36"/>
    <p:sldId id="279" r:id="rId37"/>
    <p:sldId id="278" r:id="rId38"/>
    <p:sldId id="280" r:id="rId39"/>
    <p:sldId id="281" r:id="rId40"/>
    <p:sldId id="282" r:id="rId41"/>
    <p:sldId id="283" r:id="rId42"/>
    <p:sldId id="284" r:id="rId43"/>
    <p:sldId id="285" r:id="rId44"/>
    <p:sldId id="336" r:id="rId45"/>
    <p:sldId id="330" r:id="rId46"/>
    <p:sldId id="323" r:id="rId47"/>
    <p:sldId id="319" r:id="rId48"/>
    <p:sldId id="320" r:id="rId49"/>
    <p:sldId id="315" r:id="rId50"/>
    <p:sldId id="316" r:id="rId51"/>
    <p:sldId id="313" r:id="rId52"/>
    <p:sldId id="312" r:id="rId53"/>
    <p:sldId id="314" r:id="rId54"/>
    <p:sldId id="318" r:id="rId55"/>
    <p:sldId id="321" r:id="rId56"/>
    <p:sldId id="311" r:id="rId57"/>
    <p:sldId id="324" r:id="rId58"/>
    <p:sldId id="322" r:id="rId59"/>
    <p:sldId id="286" r:id="rId60"/>
    <p:sldId id="331" r:id="rId61"/>
    <p:sldId id="287" r:id="rId62"/>
    <p:sldId id="332" r:id="rId63"/>
    <p:sldId id="288" r:id="rId64"/>
    <p:sldId id="289" r:id="rId65"/>
    <p:sldId id="290" r:id="rId66"/>
    <p:sldId id="291" r:id="rId67"/>
    <p:sldId id="292" r:id="rId68"/>
    <p:sldId id="309" r:id="rId69"/>
    <p:sldId id="293" r:id="rId70"/>
    <p:sldId id="294" r:id="rId71"/>
    <p:sldId id="333" r:id="rId72"/>
    <p:sldId id="334" r:id="rId73"/>
    <p:sldId id="295" r:id="rId74"/>
    <p:sldId id="296" r:id="rId75"/>
    <p:sldId id="297" r:id="rId76"/>
    <p:sldId id="31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8F8F8"/>
    <a:srgbClr val="99FFCC"/>
    <a:srgbClr val="99FF99"/>
    <a:srgbClr val="CCFF99"/>
    <a:srgbClr val="66FF99"/>
    <a:srgbClr val="33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9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224F1F-C5E9-422A-897E-85D493402F17}" type="datetimeFigureOut">
              <a:rPr lang="en-US" smtClean="0"/>
              <a:t>20-Aug-21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41331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24F1F-C5E9-422A-897E-85D493402F17}" type="datetimeFigureOut">
              <a:rPr lang="en-US" smtClean="0"/>
              <a:t>20-Aug-21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49764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24F1F-C5E9-422A-897E-85D493402F17}" type="datetimeFigureOut">
              <a:rPr lang="en-US" smtClean="0"/>
              <a:t>20-Aug-21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54252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224F1F-C5E9-422A-897E-85D493402F17}" type="datetimeFigureOut">
              <a:rPr lang="en-US" smtClean="0"/>
              <a:t>20-Aug-21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28767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24F1F-C5E9-422A-897E-85D493402F17}" type="datetimeFigureOut">
              <a:rPr lang="en-US" smtClean="0"/>
              <a:t>20-Aug-21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209769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24F1F-C5E9-422A-897E-85D493402F17}" type="datetimeFigureOut">
              <a:rPr lang="en-US" smtClean="0"/>
              <a:t>20-Aug-21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96819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224F1F-C5E9-422A-897E-85D493402F17}" type="datetimeFigureOut">
              <a:rPr lang="en-US" smtClean="0"/>
              <a:t>20-Aug-21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54199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224F1F-C5E9-422A-897E-85D493402F17}" type="datetimeFigureOut">
              <a:rPr lang="en-US" smtClean="0"/>
              <a:t>20-Aug-21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210003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24F1F-C5E9-422A-897E-85D493402F17}" type="datetimeFigureOut">
              <a:rPr lang="en-US" smtClean="0"/>
              <a:t>20-Aug-21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19572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24F1F-C5E9-422A-897E-85D493402F17}" type="datetimeFigureOut">
              <a:rPr lang="en-US" smtClean="0"/>
              <a:t>20-Aug-21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24816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24F1F-C5E9-422A-897E-85D493402F17}" type="datetimeFigureOut">
              <a:rPr lang="en-US" smtClean="0"/>
              <a:t>20-Aug-21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8FF4F-A914-4984-9913-97E9347A10FE}" type="slidenum">
              <a:rPr lang="en-US" smtClean="0"/>
              <a:t>‹#›</a:t>
            </a:fld>
            <a:endParaRPr lang="en-US"/>
          </a:p>
        </p:txBody>
      </p:sp>
    </p:spTree>
    <p:extLst>
      <p:ext uri="{BB962C8B-B14F-4D97-AF65-F5344CB8AC3E}">
        <p14:creationId xmlns:p14="http://schemas.microsoft.com/office/powerpoint/2010/main" val="106606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4F1F-C5E9-422A-897E-85D493402F17}" type="datetimeFigureOut">
              <a:rPr lang="en-US" smtClean="0"/>
              <a:t>20-Aug-21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8FF4F-A914-4984-9913-97E9347A10FE}" type="slidenum">
              <a:rPr lang="en-US" smtClean="0"/>
              <a:t>‹#›</a:t>
            </a:fld>
            <a:endParaRPr lang="en-US"/>
          </a:p>
        </p:txBody>
      </p:sp>
    </p:spTree>
    <p:extLst>
      <p:ext uri="{BB962C8B-B14F-4D97-AF65-F5344CB8AC3E}">
        <p14:creationId xmlns:p14="http://schemas.microsoft.com/office/powerpoint/2010/main" val="2200179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1.jpeg"/><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mailto:m.yousefi1348@gmail.com"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2407" y="0"/>
            <a:ext cx="8507186" cy="6858000"/>
          </a:xfrm>
          <a:prstGeom prst="rect">
            <a:avLst/>
          </a:prstGeom>
        </p:spPr>
      </p:pic>
    </p:spTree>
    <p:extLst>
      <p:ext uri="{BB962C8B-B14F-4D97-AF65-F5344CB8AC3E}">
        <p14:creationId xmlns:p14="http://schemas.microsoft.com/office/powerpoint/2010/main" val="227753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9708"/>
          <a:stretch/>
        </p:blipFill>
        <p:spPr>
          <a:xfrm>
            <a:off x="244347" y="545910"/>
            <a:ext cx="4860812" cy="4476466"/>
          </a:xfrm>
          <a:prstGeom prst="rect">
            <a:avLst/>
          </a:prstGeom>
        </p:spPr>
      </p:pic>
      <p:pic>
        <p:nvPicPr>
          <p:cNvPr id="3" name="Picture 2"/>
          <p:cNvPicPr>
            <a:picLocks noChangeAspect="1"/>
          </p:cNvPicPr>
          <p:nvPr/>
        </p:nvPicPr>
        <p:blipFill>
          <a:blip r:embed="rId3"/>
          <a:stretch>
            <a:fillRect/>
          </a:stretch>
        </p:blipFill>
        <p:spPr>
          <a:xfrm>
            <a:off x="5334000" y="-17059"/>
            <a:ext cx="6858000" cy="6858000"/>
          </a:xfrm>
          <a:prstGeom prst="rect">
            <a:avLst/>
          </a:prstGeom>
        </p:spPr>
      </p:pic>
      <p:sp>
        <p:nvSpPr>
          <p:cNvPr id="4" name="Rectangle 3"/>
          <p:cNvSpPr/>
          <p:nvPr/>
        </p:nvSpPr>
        <p:spPr>
          <a:xfrm>
            <a:off x="181488" y="5199797"/>
            <a:ext cx="4694830" cy="5868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dirty="0" smtClean="0"/>
              <a:t>تصویرهوایی از میدان شهرداری شهررشت</a:t>
            </a:r>
            <a:endParaRPr lang="en-US" dirty="0"/>
          </a:p>
        </p:txBody>
      </p:sp>
      <p:sp>
        <p:nvSpPr>
          <p:cNvPr id="5" name="Rectangle 4"/>
          <p:cNvSpPr/>
          <p:nvPr/>
        </p:nvSpPr>
        <p:spPr>
          <a:xfrm>
            <a:off x="181488" y="5964072"/>
            <a:ext cx="4694830" cy="62779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dirty="0" smtClean="0"/>
              <a:t>این تصویرهسته اولیه شهررشت را نشان می دهد.</a:t>
            </a:r>
            <a:endParaRPr lang="en-US" dirty="0"/>
          </a:p>
        </p:txBody>
      </p:sp>
    </p:spTree>
    <p:extLst>
      <p:ext uri="{BB962C8B-B14F-4D97-AF65-F5344CB8AC3E}">
        <p14:creationId xmlns:p14="http://schemas.microsoft.com/office/powerpoint/2010/main" val="2195688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0414" y="0"/>
            <a:ext cx="10571171" cy="6858000"/>
          </a:xfrm>
          <a:prstGeom prst="rect">
            <a:avLst/>
          </a:prstGeom>
        </p:spPr>
      </p:pic>
    </p:spTree>
    <p:extLst>
      <p:ext uri="{BB962C8B-B14F-4D97-AF65-F5344CB8AC3E}">
        <p14:creationId xmlns:p14="http://schemas.microsoft.com/office/powerpoint/2010/main" val="666344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7285" y="1873376"/>
            <a:ext cx="4439591" cy="3046988"/>
          </a:xfrm>
          <a:prstGeom prst="rect">
            <a:avLst/>
          </a:prstGeom>
        </p:spPr>
        <p:style>
          <a:lnRef idx="1">
            <a:schemeClr val="accent1"/>
          </a:lnRef>
          <a:fillRef idx="1003">
            <a:schemeClr val="dk2"/>
          </a:fillRef>
          <a:effectRef idx="2">
            <a:schemeClr val="accent1"/>
          </a:effectRef>
          <a:fontRef idx="minor">
            <a:schemeClr val="lt1"/>
          </a:fontRef>
        </p:style>
        <p:txBody>
          <a:bodyPr wrap="square">
            <a:spAutoFit/>
          </a:bodyPr>
          <a:lstStyle/>
          <a:p>
            <a:pPr algn="just" rtl="1"/>
            <a:r>
              <a:rPr lang="fa-IR" sz="2400" dirty="0">
                <a:cs typeface="B Titr" panose="00000700000000000000" pitchFamily="2" charset="-78"/>
              </a:rPr>
              <a:t>شهر اهواز در کنار رودخانه کارون و در محل تقاطع راههای آبی , جاد ه ای و </a:t>
            </a:r>
            <a:r>
              <a:rPr lang="fa-IR" sz="2400" dirty="0" smtClean="0">
                <a:cs typeface="B Titr" panose="00000700000000000000" pitchFamily="2" charset="-78"/>
              </a:rPr>
              <a:t>راه</a:t>
            </a:r>
            <a:r>
              <a:rPr lang="en-US" sz="2400" dirty="0" smtClean="0">
                <a:cs typeface="B Titr" panose="00000700000000000000" pitchFamily="2" charset="-78"/>
              </a:rPr>
              <a:t> </a:t>
            </a:r>
            <a:r>
              <a:rPr lang="fa-IR" sz="2400" dirty="0" smtClean="0">
                <a:cs typeface="B Titr" panose="00000700000000000000" pitchFamily="2" charset="-78"/>
              </a:rPr>
              <a:t>آهن </a:t>
            </a:r>
            <a:r>
              <a:rPr lang="fa-IR" sz="2400" dirty="0">
                <a:cs typeface="B Titr" panose="00000700000000000000" pitchFamily="2" charset="-78"/>
              </a:rPr>
              <a:t>قرار گرفته و موقعیت چهار راهی دارد . این موقعیت سبب شده این شهر ازغرب به عراق و شرق با استان فارس , از جنوب با بنادر جنوبی و از شمال با مرکزایران ارتبا ط برقرار کند و حوزه نفوذ گسترده ای داشته </a:t>
            </a:r>
            <a:r>
              <a:rPr lang="fa-IR" sz="2400" dirty="0" smtClean="0">
                <a:cs typeface="B Titr" panose="00000700000000000000" pitchFamily="2" charset="-78"/>
              </a:rPr>
              <a:t>باشد</a:t>
            </a:r>
            <a:r>
              <a:rPr lang="en-US" sz="2400" dirty="0" smtClean="0">
                <a:cs typeface="B Titr" panose="00000700000000000000" pitchFamily="2" charset="-78"/>
              </a:rPr>
              <a:t>.</a:t>
            </a:r>
            <a:endParaRPr lang="en-US" sz="2400" dirty="0">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79020" y="0"/>
            <a:ext cx="5950117" cy="6793741"/>
          </a:xfrm>
          <a:prstGeom prst="rect">
            <a:avLst/>
          </a:prstGeom>
        </p:spPr>
      </p:pic>
    </p:spTree>
    <p:extLst>
      <p:ext uri="{BB962C8B-B14F-4D97-AF65-F5344CB8AC3E}">
        <p14:creationId xmlns:p14="http://schemas.microsoft.com/office/powerpoint/2010/main" val="3445648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4464" y="30292"/>
            <a:ext cx="5678904" cy="6875099"/>
          </a:xfrm>
          <a:prstGeom prst="rect">
            <a:avLst/>
          </a:prstGeom>
        </p:spPr>
      </p:pic>
    </p:spTree>
    <p:extLst>
      <p:ext uri="{BB962C8B-B14F-4D97-AF65-F5344CB8AC3E}">
        <p14:creationId xmlns:p14="http://schemas.microsoft.com/office/powerpoint/2010/main" val="3693143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673" y="1127219"/>
            <a:ext cx="11916450" cy="2694154"/>
          </a:xfrm>
          <a:prstGeom prst="rect">
            <a:avLst/>
          </a:prstGeom>
        </p:spPr>
      </p:pic>
    </p:spTree>
    <p:extLst>
      <p:ext uri="{BB962C8B-B14F-4D97-AF65-F5344CB8AC3E}">
        <p14:creationId xmlns:p14="http://schemas.microsoft.com/office/powerpoint/2010/main" val="203220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728" y="1099109"/>
            <a:ext cx="10890914" cy="5262979"/>
          </a:xfrm>
          <a:prstGeom prst="rec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800" dirty="0">
                <a:cs typeface="B Titr" panose="00000700000000000000" pitchFamily="2" charset="-78"/>
              </a:rPr>
              <a:t>فعـالیـت</a:t>
            </a:r>
          </a:p>
          <a:p>
            <a:pPr algn="just" rtl="1"/>
            <a:r>
              <a:rPr lang="fa-IR" sz="2800" dirty="0">
                <a:cs typeface="B Titr" panose="00000700000000000000" pitchFamily="2" charset="-78"/>
              </a:rPr>
              <a:t>١ـ با استفاده از نقشه طبیعی و انسانی , موقعیت شهر قاهره را در ارتباط با عوامل طبیعی و انسانی محیط پیرامون آن توضیح دهید</a:t>
            </a:r>
            <a:r>
              <a:rPr lang="fa-IR" sz="2800" dirty="0" smtClean="0">
                <a:cs typeface="B Titr" panose="00000700000000000000" pitchFamily="2" charset="-78"/>
              </a:rPr>
              <a:t>.</a:t>
            </a:r>
          </a:p>
          <a:p>
            <a:pPr algn="just" rtl="1"/>
            <a:endParaRPr lang="fa-IR" sz="2800" dirty="0">
              <a:cs typeface="B Titr" panose="00000700000000000000" pitchFamily="2" charset="-78"/>
            </a:endParaRPr>
          </a:p>
          <a:p>
            <a:pPr algn="just" rtl="1"/>
            <a:r>
              <a:rPr lang="fa-IR" sz="2800" dirty="0">
                <a:cs typeface="B Titr" panose="00000700000000000000" pitchFamily="2" charset="-78"/>
              </a:rPr>
              <a:t>٢ـ با راهنمایی معلم روی نقشه مقر (مکان استقرار شهر) و موقعیت چند روستا یا شهر را بیابید و توضیح دهید</a:t>
            </a:r>
            <a:r>
              <a:rPr lang="fa-IR" sz="2800" dirty="0" smtClean="0">
                <a:cs typeface="B Titr" panose="00000700000000000000" pitchFamily="2" charset="-78"/>
              </a:rPr>
              <a:t>.</a:t>
            </a:r>
          </a:p>
          <a:p>
            <a:pPr algn="just" rtl="1"/>
            <a:endParaRPr lang="fa-IR" sz="2800" dirty="0">
              <a:cs typeface="B Titr" panose="00000700000000000000" pitchFamily="2" charset="-78"/>
            </a:endParaRPr>
          </a:p>
          <a:p>
            <a:pPr algn="just" rtl="1"/>
            <a:r>
              <a:rPr lang="fa-IR" sz="2800" dirty="0">
                <a:cs typeface="B Titr" panose="00000700000000000000" pitchFamily="2" charset="-78"/>
              </a:rPr>
              <a:t>۳ـ فرض کنید گروهی میخواهند از بین 5مکان، یک مکان مناسب برای ایجادیک سکونتگا هروستایی انتخاب کنند.ابتدا </a:t>
            </a:r>
            <a:r>
              <a:rPr lang="fa-IR" sz="2800" dirty="0" smtClean="0">
                <a:cs typeface="B Titr" panose="00000700000000000000" pitchFamily="2" charset="-78"/>
              </a:rPr>
              <a:t>تصویر</a:t>
            </a:r>
            <a:r>
              <a:rPr lang="fa-IR" sz="2800" dirty="0">
                <a:cs typeface="B Titr" panose="00000700000000000000" pitchFamily="2" charset="-78"/>
              </a:rPr>
              <a:t>را مشاهده کنید و سپس با توجه به موارد جدول به هر مکان امتیاز بدهید و با توجه به مجموع امتیازات مکان مناسب را معرفی </a:t>
            </a:r>
            <a:r>
              <a:rPr lang="fa-IR" sz="2800" dirty="0" smtClean="0">
                <a:cs typeface="B Titr" panose="00000700000000000000" pitchFamily="2" charset="-78"/>
              </a:rPr>
              <a:t>کنید</a:t>
            </a:r>
            <a:r>
              <a:rPr lang="en-US" sz="2800" dirty="0" smtClean="0">
                <a:cs typeface="B Titr" panose="00000700000000000000" pitchFamily="2" charset="-78"/>
              </a:rPr>
              <a:t>.</a:t>
            </a:r>
            <a:endParaRPr lang="en-US" sz="2800" dirty="0">
              <a:cs typeface="B Titr" panose="00000700000000000000" pitchFamily="2" charset="-78"/>
            </a:endParaRPr>
          </a:p>
          <a:p>
            <a:pPr algn="just" rtl="1"/>
            <a:endParaRPr lang="fa-IR" sz="2800" dirty="0">
              <a:cs typeface="B Titr" panose="00000700000000000000" pitchFamily="2" charset="-78"/>
            </a:endParaRPr>
          </a:p>
        </p:txBody>
      </p:sp>
    </p:spTree>
    <p:extLst>
      <p:ext uri="{BB962C8B-B14F-4D97-AF65-F5344CB8AC3E}">
        <p14:creationId xmlns:p14="http://schemas.microsoft.com/office/powerpoint/2010/main" val="1416634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330"/>
          <a:stretch/>
        </p:blipFill>
        <p:spPr>
          <a:xfrm>
            <a:off x="5632645" y="0"/>
            <a:ext cx="6467475" cy="427421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09615149"/>
              </p:ext>
            </p:extLst>
          </p:nvPr>
        </p:nvGraphicFramePr>
        <p:xfrm>
          <a:off x="150125" y="3779077"/>
          <a:ext cx="6940486" cy="2961640"/>
        </p:xfrm>
        <a:graphic>
          <a:graphicData uri="http://schemas.openxmlformats.org/drawingml/2006/table">
            <a:tbl>
              <a:tblPr firstRow="1" bandRow="1">
                <a:tableStyleId>{5C22544A-7EE6-4342-B048-85BDC9FD1C3A}</a:tableStyleId>
              </a:tblPr>
              <a:tblGrid>
                <a:gridCol w="754273">
                  <a:extLst>
                    <a:ext uri="{9D8B030D-6E8A-4147-A177-3AD203B41FA5}">
                      <a16:colId xmlns:a16="http://schemas.microsoft.com/office/drawing/2014/main" val="20000"/>
                    </a:ext>
                  </a:extLst>
                </a:gridCol>
                <a:gridCol w="860191">
                  <a:extLst>
                    <a:ext uri="{9D8B030D-6E8A-4147-A177-3AD203B41FA5}">
                      <a16:colId xmlns:a16="http://schemas.microsoft.com/office/drawing/2014/main" val="20001"/>
                    </a:ext>
                  </a:extLst>
                </a:gridCol>
                <a:gridCol w="780963">
                  <a:extLst>
                    <a:ext uri="{9D8B030D-6E8A-4147-A177-3AD203B41FA5}">
                      <a16:colId xmlns:a16="http://schemas.microsoft.com/office/drawing/2014/main" val="20002"/>
                    </a:ext>
                  </a:extLst>
                </a:gridCol>
                <a:gridCol w="803600">
                  <a:extLst>
                    <a:ext uri="{9D8B030D-6E8A-4147-A177-3AD203B41FA5}">
                      <a16:colId xmlns:a16="http://schemas.microsoft.com/office/drawing/2014/main" val="20003"/>
                    </a:ext>
                  </a:extLst>
                </a:gridCol>
                <a:gridCol w="3741459">
                  <a:extLst>
                    <a:ext uri="{9D8B030D-6E8A-4147-A177-3AD203B41FA5}">
                      <a16:colId xmlns:a16="http://schemas.microsoft.com/office/drawing/2014/main" val="20004"/>
                    </a:ext>
                  </a:extLst>
                </a:gridCol>
              </a:tblGrid>
              <a:tr h="370840">
                <a:tc>
                  <a:txBody>
                    <a:bodyPr/>
                    <a:lstStyle/>
                    <a:p>
                      <a:pPr algn="ctr"/>
                      <a:r>
                        <a:rPr lang="fa-IR" dirty="0" smtClean="0">
                          <a:solidFill>
                            <a:schemeClr val="tx1"/>
                          </a:solidFill>
                          <a:latin typeface="Adobe Arabic" panose="02040503050201020203" pitchFamily="18" charset="-78"/>
                          <a:cs typeface="Adobe Arabic" panose="02040503050201020203" pitchFamily="18" charset="-78"/>
                        </a:rPr>
                        <a:t>د</a:t>
                      </a:r>
                      <a:endParaRPr lang="en-US" dirty="0">
                        <a:solidFill>
                          <a:schemeClr val="tx1"/>
                        </a:solidFill>
                        <a:latin typeface="Adobe Arabic" panose="02040503050201020203" pitchFamily="18" charset="-78"/>
                        <a:cs typeface="Adobe Arabic" panose="02040503050201020203" pitchFamily="18" charset="-78"/>
                      </a:endParaRPr>
                    </a:p>
                  </a:txBody>
                  <a:tcPr/>
                </a:tc>
                <a:tc>
                  <a:txBody>
                    <a:bodyPr/>
                    <a:lstStyle/>
                    <a:p>
                      <a:pPr algn="ctr"/>
                      <a:r>
                        <a:rPr lang="fa-IR" dirty="0" smtClean="0">
                          <a:solidFill>
                            <a:schemeClr val="tx1"/>
                          </a:solidFill>
                          <a:latin typeface="Adobe Arabic" panose="02040503050201020203" pitchFamily="18" charset="-78"/>
                          <a:cs typeface="Adobe Arabic" panose="02040503050201020203" pitchFamily="18" charset="-78"/>
                        </a:rPr>
                        <a:t>ج</a:t>
                      </a:r>
                      <a:endParaRPr lang="en-US" dirty="0">
                        <a:solidFill>
                          <a:schemeClr val="tx1"/>
                        </a:solidFill>
                        <a:latin typeface="Adobe Arabic" panose="02040503050201020203" pitchFamily="18" charset="-78"/>
                        <a:cs typeface="Adobe Arabic" panose="02040503050201020203" pitchFamily="18" charset="-78"/>
                      </a:endParaRPr>
                    </a:p>
                  </a:txBody>
                  <a:tcPr/>
                </a:tc>
                <a:tc>
                  <a:txBody>
                    <a:bodyPr/>
                    <a:lstStyle/>
                    <a:p>
                      <a:pPr algn="ctr"/>
                      <a:r>
                        <a:rPr lang="fa-IR" dirty="0" smtClean="0">
                          <a:solidFill>
                            <a:schemeClr val="tx1"/>
                          </a:solidFill>
                          <a:latin typeface="Adobe Arabic" panose="02040503050201020203" pitchFamily="18" charset="-78"/>
                          <a:cs typeface="Adobe Arabic" panose="02040503050201020203" pitchFamily="18" charset="-78"/>
                        </a:rPr>
                        <a:t>ب</a:t>
                      </a:r>
                      <a:endParaRPr lang="en-US" dirty="0">
                        <a:solidFill>
                          <a:schemeClr val="tx1"/>
                        </a:solidFill>
                        <a:latin typeface="Adobe Arabic" panose="02040503050201020203" pitchFamily="18" charset="-78"/>
                        <a:cs typeface="Adobe Arabic" panose="02040503050201020203" pitchFamily="18" charset="-78"/>
                      </a:endParaRPr>
                    </a:p>
                  </a:txBody>
                  <a:tcPr/>
                </a:tc>
                <a:tc>
                  <a:txBody>
                    <a:bodyPr/>
                    <a:lstStyle/>
                    <a:p>
                      <a:pPr algn="ctr"/>
                      <a:r>
                        <a:rPr lang="fa-IR" dirty="0" smtClean="0">
                          <a:solidFill>
                            <a:schemeClr val="tx1"/>
                          </a:solidFill>
                          <a:latin typeface="Adobe Arabic" panose="02040503050201020203" pitchFamily="18" charset="-78"/>
                          <a:cs typeface="Adobe Arabic" panose="02040503050201020203" pitchFamily="18" charset="-78"/>
                        </a:rPr>
                        <a:t>الف</a:t>
                      </a:r>
                      <a:endParaRPr lang="en-US" dirty="0">
                        <a:solidFill>
                          <a:schemeClr val="tx1"/>
                        </a:solidFill>
                        <a:latin typeface="Adobe Arabic" panose="02040503050201020203" pitchFamily="18" charset="-78"/>
                        <a:cs typeface="Adobe Arabic" panose="02040503050201020203" pitchFamily="18" charset="-78"/>
                      </a:endParaRPr>
                    </a:p>
                  </a:txBody>
                  <a:tcPr/>
                </a:tc>
                <a:tc>
                  <a:txBody>
                    <a:bodyPr/>
                    <a:lstStyle/>
                    <a:p>
                      <a:pPr algn="ctr"/>
                      <a:r>
                        <a:rPr lang="fa-IR" dirty="0" smtClean="0">
                          <a:solidFill>
                            <a:schemeClr val="tx1"/>
                          </a:solidFill>
                          <a:latin typeface="Adobe Arabic" panose="02040503050201020203" pitchFamily="18" charset="-78"/>
                          <a:cs typeface="Adobe Arabic" panose="02040503050201020203" pitchFamily="18" charset="-78"/>
                        </a:rPr>
                        <a:t>امکانات موجود</a:t>
                      </a:r>
                      <a:endParaRPr lang="en-US" dirty="0">
                        <a:solidFill>
                          <a:schemeClr val="tx1"/>
                        </a:solidFill>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0000"/>
                  </a:ext>
                </a:extLst>
              </a:tr>
              <a:tr h="14990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just" rtl="1"/>
                      <a:r>
                        <a:rPr lang="fa-IR" dirty="0" smtClean="0">
                          <a:cs typeface="B Titr" panose="00000700000000000000" pitchFamily="2" charset="-78"/>
                        </a:rPr>
                        <a:t>میزان</a:t>
                      </a:r>
                      <a:r>
                        <a:rPr lang="fa-IR" baseline="0" dirty="0" smtClean="0">
                          <a:cs typeface="B Titr" panose="00000700000000000000" pitchFamily="2" charset="-78"/>
                        </a:rPr>
                        <a:t> دسترسی به آب</a:t>
                      </a:r>
                      <a:endParaRPr lang="en-US" dirty="0">
                        <a:cs typeface="B Titr" panose="00000700000000000000" pitchFamily="2" charset="-78"/>
                      </a:endParaRPr>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just" rtl="1"/>
                      <a:r>
                        <a:rPr lang="fa-IR" dirty="0" smtClean="0">
                          <a:cs typeface="B Titr" panose="00000700000000000000" pitchFamily="2" charset="-78"/>
                        </a:rPr>
                        <a:t>میزان وقوع مخاطرات طبیعی</a:t>
                      </a:r>
                      <a:endParaRPr lang="en-US" dirty="0">
                        <a:cs typeface="B Titr" panose="00000700000000000000" pitchFamily="2" charset="-78"/>
                      </a:endParaRPr>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just" rtl="1"/>
                      <a:r>
                        <a:rPr lang="fa-IR" dirty="0" smtClean="0">
                          <a:cs typeface="B Titr" panose="00000700000000000000" pitchFamily="2" charset="-78"/>
                        </a:rPr>
                        <a:t>نوع اقلیم</a:t>
                      </a:r>
                      <a:endParaRPr lang="en-US" dirty="0">
                        <a:cs typeface="B Titr" panose="00000700000000000000" pitchFamily="2" charset="-78"/>
                      </a:endParaRPr>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just" rtl="1"/>
                      <a:r>
                        <a:rPr lang="fa-IR" dirty="0" smtClean="0">
                          <a:cs typeface="B Titr" panose="00000700000000000000" pitchFamily="2" charset="-78"/>
                        </a:rPr>
                        <a:t>حاصلخیزی خا</a:t>
                      </a:r>
                      <a:r>
                        <a:rPr lang="fa-IR" baseline="0" dirty="0" smtClean="0">
                          <a:cs typeface="B Titr" panose="00000700000000000000" pitchFamily="2" charset="-78"/>
                        </a:rPr>
                        <a:t> ک</a:t>
                      </a:r>
                      <a:endParaRPr lang="en-US" dirty="0">
                        <a:cs typeface="B Titr" panose="00000700000000000000" pitchFamily="2" charset="-78"/>
                      </a:endParaRPr>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just" rtl="1"/>
                      <a:r>
                        <a:rPr lang="fa-IR" dirty="0" smtClean="0">
                          <a:cs typeface="B Titr" panose="00000700000000000000" pitchFamily="2" charset="-78"/>
                        </a:rPr>
                        <a:t>موقعیت دفاعی</a:t>
                      </a:r>
                      <a:endParaRPr lang="en-US" dirty="0">
                        <a:cs typeface="B Titr" panose="00000700000000000000" pitchFamily="2" charset="-78"/>
                      </a:endParaRPr>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just" rtl="1"/>
                      <a:r>
                        <a:rPr lang="fa-IR" dirty="0" smtClean="0">
                          <a:cs typeface="B Titr" panose="00000700000000000000" pitchFamily="2" charset="-78"/>
                        </a:rPr>
                        <a:t>مناسب برای چرای دام</a:t>
                      </a:r>
                      <a:endParaRPr lang="en-US" dirty="0">
                        <a:cs typeface="B Titr" panose="00000700000000000000" pitchFamily="2" charset="-78"/>
                      </a:endParaRPr>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just" rtl="1"/>
                      <a:r>
                        <a:rPr lang="fa-IR" dirty="0" smtClean="0">
                          <a:cs typeface="B Titr" panose="00000700000000000000" pitchFamily="2" charset="-78"/>
                        </a:rPr>
                        <a:t>میزان شیب زمین ووضعیت ناهمواری ها</a:t>
                      </a:r>
                      <a:endParaRPr lang="en-US" dirty="0">
                        <a:cs typeface="B Titr" panose="00000700000000000000" pitchFamily="2" charset="-78"/>
                      </a:endParaRPr>
                    </a:p>
                  </a:txBody>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3"/>
          <a:stretch>
            <a:fillRect/>
          </a:stretch>
        </p:blipFill>
        <p:spPr>
          <a:xfrm>
            <a:off x="150125" y="2386581"/>
            <a:ext cx="6057900" cy="638175"/>
          </a:xfrm>
          <a:prstGeom prst="rect">
            <a:avLst/>
          </a:prstGeom>
        </p:spPr>
      </p:pic>
    </p:spTree>
    <p:extLst>
      <p:ext uri="{BB962C8B-B14F-4D97-AF65-F5344CB8AC3E}">
        <p14:creationId xmlns:p14="http://schemas.microsoft.com/office/powerpoint/2010/main" val="22437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842" y="1637731"/>
            <a:ext cx="11546006" cy="4094329"/>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just" rtl="1"/>
            <a:r>
              <a:rPr lang="fa-IR" sz="2800" dirty="0" smtClean="0">
                <a:solidFill>
                  <a:schemeClr val="tx1"/>
                </a:solidFill>
                <a:cs typeface="B Titr" panose="00000700000000000000" pitchFamily="2" charset="-78"/>
              </a:rPr>
              <a:t>١ــ الف) پرس وجو کنید هسته اولیه روستا یا شهر شما کجاست؟ و هم اکنون در کدام بخش و جهت جغرافیایی آن قرار گرفته است؟</a:t>
            </a:r>
          </a:p>
          <a:p>
            <a:pPr algn="just" rtl="1"/>
            <a:r>
              <a:rPr lang="fa-IR" sz="2800" dirty="0" smtClean="0">
                <a:solidFill>
                  <a:schemeClr val="tx1"/>
                </a:solidFill>
                <a:cs typeface="B Titr" panose="00000700000000000000" pitchFamily="2" charset="-78"/>
              </a:rPr>
              <a:t>ب) با هدایت معلم ازاین ناحیه بازدید و گزارشی همراه با عکس و فیلم از آن تهیه کنید.</a:t>
            </a:r>
          </a:p>
          <a:p>
            <a:pPr algn="just" rtl="1"/>
            <a:r>
              <a:rPr lang="fa-IR" sz="2800" dirty="0" smtClean="0">
                <a:solidFill>
                  <a:schemeClr val="tx1"/>
                </a:solidFill>
                <a:cs typeface="B Titr" panose="00000700000000000000" pitchFamily="2" charset="-78"/>
              </a:rPr>
              <a:t>٢ــ الف) آیا معمولاً هسته اولیه شهرها و روستاها بافت تاریخی و قدیمی آنهااست؟ مثالی بیاورید.</a:t>
            </a:r>
          </a:p>
          <a:p>
            <a:pPr algn="just" rtl="1"/>
            <a:r>
              <a:rPr lang="fa-IR" sz="2800" dirty="0" smtClean="0">
                <a:solidFill>
                  <a:schemeClr val="tx1"/>
                </a:solidFill>
                <a:cs typeface="B Titr" panose="00000700000000000000" pitchFamily="2" charset="-78"/>
              </a:rPr>
              <a:t>ب) به نظر شما چرا امروزه برنامه ریزان به حفاظت و بازسازی بخش هسته اولیه روستاها و شهرها و جلوگیری از تخریب و نابودی آن توجه می کنند؟ توضیح دهید.</a:t>
            </a:r>
            <a:endParaRPr lang="en-US" sz="2800" dirty="0" smtClean="0">
              <a:solidFill>
                <a:schemeClr val="tx1"/>
              </a:solidFill>
              <a:cs typeface="B Titr" panose="00000700000000000000" pitchFamily="2" charset="-78"/>
            </a:endParaRPr>
          </a:p>
          <a:p>
            <a:pPr algn="just" rtl="1"/>
            <a:endParaRPr lang="fa-IR" sz="2800" dirty="0" smtClean="0">
              <a:solidFill>
                <a:schemeClr val="tx1"/>
              </a:solidFill>
              <a:cs typeface="B Lotus" panose="00000400000000000000" pitchFamily="2" charset="-78"/>
            </a:endParaRPr>
          </a:p>
        </p:txBody>
      </p:sp>
      <p:sp>
        <p:nvSpPr>
          <p:cNvPr id="3" name="Rectangle 2"/>
          <p:cNvSpPr/>
          <p:nvPr/>
        </p:nvSpPr>
        <p:spPr>
          <a:xfrm>
            <a:off x="9608025" y="586854"/>
            <a:ext cx="2292823" cy="805218"/>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rtl="1"/>
            <a:r>
              <a:rPr lang="fa-IR" sz="2800" dirty="0" smtClean="0">
                <a:solidFill>
                  <a:schemeClr val="tx1"/>
                </a:solidFill>
                <a:cs typeface="B Titr" panose="00000700000000000000" pitchFamily="2" charset="-78"/>
              </a:rPr>
              <a:t>فعالیت</a:t>
            </a:r>
            <a:endParaRPr lang="en-US" sz="2800" dirty="0">
              <a:solidFill>
                <a:schemeClr val="tx1"/>
              </a:solidFill>
              <a:cs typeface="B Titr" panose="00000700000000000000" pitchFamily="2" charset="-78"/>
            </a:endParaRPr>
          </a:p>
        </p:txBody>
      </p:sp>
    </p:spTree>
    <p:extLst>
      <p:ext uri="{BB962C8B-B14F-4D97-AF65-F5344CB8AC3E}">
        <p14:creationId xmlns:p14="http://schemas.microsoft.com/office/powerpoint/2010/main" val="2922265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361" y="3713278"/>
            <a:ext cx="11737073" cy="2677656"/>
          </a:xfrm>
          <a:prstGeom prst="rect">
            <a:avLst/>
          </a:prstGeom>
          <a:solidFill>
            <a:schemeClr val="accent4">
              <a:lumMod val="20000"/>
              <a:lumOff val="80000"/>
            </a:schemeClr>
          </a:solidFill>
          <a:ln>
            <a:solidFill>
              <a:schemeClr val="tx1"/>
            </a:solidFill>
          </a:ln>
        </p:spPr>
        <p:txBody>
          <a:bodyPr wrap="square">
            <a:spAutoFit/>
          </a:bodyPr>
          <a:lstStyle/>
          <a:p>
            <a:pPr lvl="0" algn="just" rtl="1"/>
            <a:r>
              <a:rPr lang="fa-IR" sz="2800" b="1" dirty="0" smtClean="0">
                <a:solidFill>
                  <a:srgbClr val="FF0000"/>
                </a:solidFill>
                <a:cs typeface="B Titr" panose="00000700000000000000" pitchFamily="2" charset="-78"/>
              </a:rPr>
              <a:t>عوامل موثر دگسترش و آبادانی یک سکونتگاه:</a:t>
            </a:r>
            <a:endParaRPr lang="fa-IR" sz="2800" b="1" dirty="0">
              <a:solidFill>
                <a:srgbClr val="FF0000"/>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*برای </a:t>
            </a:r>
            <a:r>
              <a:rPr lang="fa-IR" sz="2800" b="1" dirty="0">
                <a:solidFill>
                  <a:prstClr val="black"/>
                </a:solidFill>
                <a:cs typeface="B Titr" panose="00000700000000000000" pitchFamily="2" charset="-78"/>
              </a:rPr>
              <a:t>مثال دسترسی یک شهر به</a:t>
            </a:r>
            <a:r>
              <a:rPr lang="fa-IR" sz="2800" b="1" dirty="0">
                <a:solidFill>
                  <a:srgbClr val="FF0000"/>
                </a:solidFill>
                <a:cs typeface="B Titr" panose="00000700000000000000" pitchFamily="2" charset="-78"/>
              </a:rPr>
              <a:t> دریا </a:t>
            </a:r>
            <a:r>
              <a:rPr lang="fa-IR" sz="2800" b="1" dirty="0">
                <a:solidFill>
                  <a:prstClr val="black"/>
                </a:solidFill>
                <a:cs typeface="B Titr" panose="00000700000000000000" pitchFamily="2" charset="-78"/>
              </a:rPr>
              <a:t>یا </a:t>
            </a:r>
            <a:r>
              <a:rPr lang="fa-IR" sz="2800" b="1" dirty="0">
                <a:solidFill>
                  <a:srgbClr val="FF0000"/>
                </a:solidFill>
                <a:cs typeface="B Titr" panose="00000700000000000000" pitchFamily="2" charset="-78"/>
              </a:rPr>
              <a:t>شبکه ارتباطی خط آهن </a:t>
            </a:r>
            <a:r>
              <a:rPr lang="fa-IR" sz="2800" b="1" dirty="0">
                <a:solidFill>
                  <a:prstClr val="black"/>
                </a:solidFill>
                <a:cs typeface="B Titr" panose="00000700000000000000" pitchFamily="2" charset="-78"/>
              </a:rPr>
              <a:t>در یک منطقه موقعیت مناسبی برای رونق تجارت و مشاغل مربوطه در آن شهر به وجود می</a:t>
            </a:r>
            <a:r>
              <a:rPr lang="en-US" sz="2800" b="1" dirty="0">
                <a:solidFill>
                  <a:prstClr val="black"/>
                </a:solidFill>
                <a:cs typeface="B Titr" panose="00000700000000000000" pitchFamily="2" charset="-78"/>
              </a:rPr>
              <a:t> </a:t>
            </a:r>
            <a:r>
              <a:rPr lang="fa-IR" sz="2800" b="1" dirty="0" smtClean="0">
                <a:solidFill>
                  <a:prstClr val="black"/>
                </a:solidFill>
                <a:cs typeface="B Titr" panose="00000700000000000000" pitchFamily="2" charset="-78"/>
              </a:rPr>
              <a:t>آورد.</a:t>
            </a:r>
          </a:p>
          <a:p>
            <a:pPr lvl="0" algn="just" rtl="1"/>
            <a:r>
              <a:rPr lang="fa-IR" sz="2800" b="1" dirty="0" smtClean="0">
                <a:solidFill>
                  <a:prstClr val="black"/>
                </a:solidFill>
                <a:cs typeface="B Titr" panose="00000700000000000000" pitchFamily="2" charset="-78"/>
              </a:rPr>
              <a:t>*نزدیک </a:t>
            </a:r>
            <a:r>
              <a:rPr lang="fa-IR" sz="2800" b="1" dirty="0">
                <a:solidFill>
                  <a:prstClr val="black"/>
                </a:solidFill>
                <a:cs typeface="B Titr" panose="00000700000000000000" pitchFamily="2" charset="-78"/>
              </a:rPr>
              <a:t>بودن شهر به روستاهای پرجمعیت مجاور یا </a:t>
            </a:r>
            <a:r>
              <a:rPr lang="fa-IR" sz="2800" b="1" dirty="0">
                <a:solidFill>
                  <a:srgbClr val="FF0000"/>
                </a:solidFill>
                <a:cs typeface="B Titr" panose="00000700000000000000" pitchFamily="2" charset="-78"/>
              </a:rPr>
              <a:t>منابع معدنی </a:t>
            </a:r>
            <a:r>
              <a:rPr lang="fa-IR" sz="2800" b="1" dirty="0">
                <a:solidFill>
                  <a:prstClr val="black"/>
                </a:solidFill>
                <a:cs typeface="B Titr" panose="00000700000000000000" pitchFamily="2" charset="-78"/>
              </a:rPr>
              <a:t>در جذب نیروی کار و توسعه </a:t>
            </a:r>
            <a:r>
              <a:rPr lang="fa-IR" sz="2800" b="1" dirty="0" smtClean="0">
                <a:solidFill>
                  <a:prstClr val="black"/>
                </a:solidFill>
                <a:cs typeface="B Titr" panose="00000700000000000000" pitchFamily="2" charset="-78"/>
              </a:rPr>
              <a:t>صنایع آن </a:t>
            </a:r>
            <a:r>
              <a:rPr lang="fa-IR" sz="2800" b="1" dirty="0">
                <a:solidFill>
                  <a:prstClr val="black"/>
                </a:solidFill>
                <a:cs typeface="B Titr" panose="00000700000000000000" pitchFamily="2" charset="-78"/>
              </a:rPr>
              <a:t>شهر تأثیر زیادی دارد و می تواند موجب گسترش و آبادانی آن شود. </a:t>
            </a:r>
            <a:endParaRPr lang="fa-IR"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آیا می توانید عوامل دیگری را بیان کنید؟</a:t>
            </a:r>
          </a:p>
        </p:txBody>
      </p:sp>
      <p:sp>
        <p:nvSpPr>
          <p:cNvPr id="7" name="Rectangle 6"/>
          <p:cNvSpPr/>
          <p:nvPr/>
        </p:nvSpPr>
        <p:spPr>
          <a:xfrm>
            <a:off x="218361" y="2076522"/>
            <a:ext cx="11737073" cy="1384995"/>
          </a:xfrm>
          <a:prstGeom prst="rect">
            <a:avLst/>
          </a:prstGeom>
          <a:solidFill>
            <a:schemeClr val="accent3">
              <a:lumMod val="20000"/>
              <a:lumOff val="80000"/>
            </a:schemeClr>
          </a:solidFill>
          <a:ln>
            <a:solidFill>
              <a:schemeClr val="tx1"/>
            </a:solidFill>
          </a:ln>
        </p:spPr>
        <p:txBody>
          <a:bodyPr wrap="square">
            <a:spAutoFit/>
          </a:bodyPr>
          <a:lstStyle/>
          <a:p>
            <a:pPr lvl="0" algn="just" rtl="1"/>
            <a:r>
              <a:rPr lang="fa-IR" sz="2800" b="1" dirty="0">
                <a:solidFill>
                  <a:srgbClr val="FF0000"/>
                </a:solidFill>
                <a:cs typeface="B Titr" panose="00000700000000000000" pitchFamily="2" charset="-78"/>
              </a:rPr>
              <a:t>نقش واهمیت  موقعیت یک شهر یا روستا:</a:t>
            </a:r>
          </a:p>
          <a:p>
            <a:pPr lvl="0" algn="just" rtl="1"/>
            <a:r>
              <a:rPr lang="fa-IR" sz="2800" b="1" dirty="0">
                <a:solidFill>
                  <a:prstClr val="black"/>
                </a:solidFill>
                <a:cs typeface="B Titr" panose="00000700000000000000" pitchFamily="2" charset="-78"/>
              </a:rPr>
              <a:t> موقعیت یک شهر یا روستادر ادامه حیات یا گسترش آن سکونتگاه و یا حتی نابودی و زوال آن نقش مهمی ایفا می کند.</a:t>
            </a:r>
          </a:p>
        </p:txBody>
      </p:sp>
      <p:sp>
        <p:nvSpPr>
          <p:cNvPr id="8" name="Rectangle 7"/>
          <p:cNvSpPr/>
          <p:nvPr/>
        </p:nvSpPr>
        <p:spPr>
          <a:xfrm>
            <a:off x="218361" y="134401"/>
            <a:ext cx="11737073" cy="1815882"/>
          </a:xfrm>
          <a:prstGeom prst="rect">
            <a:avLst/>
          </a:prstGeom>
          <a:solidFill>
            <a:schemeClr val="bg1">
              <a:lumMod val="95000"/>
            </a:schemeClr>
          </a:solidFill>
          <a:ln>
            <a:solidFill>
              <a:schemeClr val="tx1"/>
            </a:solidFill>
          </a:ln>
        </p:spPr>
        <p:txBody>
          <a:bodyPr wrap="square">
            <a:spAutoFit/>
          </a:bodyPr>
          <a:lstStyle/>
          <a:p>
            <a:pPr lvl="0" algn="just" rtl="1"/>
            <a:r>
              <a:rPr lang="fa-IR" sz="2800" b="1" dirty="0">
                <a:solidFill>
                  <a:srgbClr val="FF0000"/>
                </a:solidFill>
                <a:cs typeface="B Titr" panose="00000700000000000000" pitchFamily="2" charset="-78"/>
              </a:rPr>
              <a:t>تعریف موقعیت یک شهر یا روستا:</a:t>
            </a:r>
          </a:p>
          <a:p>
            <a:pPr lvl="0" algn="just" rtl="1"/>
            <a:r>
              <a:rPr lang="fa-IR" sz="2800" b="1" dirty="0">
                <a:solidFill>
                  <a:prstClr val="black"/>
                </a:solidFill>
                <a:cs typeface="B Titr" panose="00000700000000000000" pitchFamily="2" charset="-78"/>
              </a:rPr>
              <a:t> وضعیت آن سکونتگاه نسبت به پدیده های پیرامون خود در سطح ناحیه است. این پدیده هاممکن است عوامل انسانی و طبیعی مانند روستاها و شهرهای اطراف آن، آب و هوا، منابع معدنی انرژی، راههای ارتباطی، ناهمواری هاو… باشد.</a:t>
            </a:r>
          </a:p>
        </p:txBody>
      </p:sp>
    </p:spTree>
    <p:extLst>
      <p:ext uri="{BB962C8B-B14F-4D97-AF65-F5344CB8AC3E}">
        <p14:creationId xmlns:p14="http://schemas.microsoft.com/office/powerpoint/2010/main" val="2600726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ircle(in)">
                                      <p:cBhvr>
                                        <p:cTn id="27" dur="2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circle(in)">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47" y="5341415"/>
            <a:ext cx="11600598" cy="738664"/>
          </a:xfrm>
          <a:prstGeom prst="rect">
            <a:avLst/>
          </a:prstGeom>
          <a:solidFill>
            <a:schemeClr val="accent4">
              <a:lumMod val="40000"/>
              <a:lumOff val="60000"/>
            </a:schemeClr>
          </a:solidFill>
          <a:ln>
            <a:solidFill>
              <a:schemeClr val="tx1"/>
            </a:solidFill>
          </a:ln>
        </p:spPr>
        <p:txBody>
          <a:bodyPr wrap="square">
            <a:spAutoFit/>
          </a:bodyPr>
          <a:lstStyle/>
          <a:p>
            <a:pPr lvl="0" algn="just" rtl="1"/>
            <a:r>
              <a:rPr lang="fa-IR" sz="2100" b="1" dirty="0">
                <a:solidFill>
                  <a:srgbClr val="FF0000"/>
                </a:solidFill>
                <a:cs typeface="B Titr" panose="00000700000000000000" pitchFamily="2" charset="-78"/>
              </a:rPr>
              <a:t>اهمیت مطالعه موقعیت و مقر روستاها و شهرها :</a:t>
            </a:r>
          </a:p>
          <a:p>
            <a:pPr lvl="0" algn="just" rtl="1"/>
            <a:r>
              <a:rPr lang="fa-IR" sz="2100" b="1" dirty="0">
                <a:solidFill>
                  <a:prstClr val="black"/>
                </a:solidFill>
                <a:cs typeface="B Titr" panose="00000700000000000000" pitchFamily="2" charset="-78"/>
              </a:rPr>
              <a:t>مطالعه موقعیت و مقر روستاها و شهرها به ما کمک می کند تا بهتر برای توسعه و عمران و آبادانی آنها برنامه ریزی کنیم.</a:t>
            </a:r>
            <a:endParaRPr lang="en-US" sz="2100" b="1" dirty="0">
              <a:solidFill>
                <a:prstClr val="black"/>
              </a:solidFill>
              <a:cs typeface="B Titr" panose="00000700000000000000" pitchFamily="2" charset="-78"/>
            </a:endParaRPr>
          </a:p>
        </p:txBody>
      </p:sp>
      <p:sp>
        <p:nvSpPr>
          <p:cNvPr id="3" name="Rectangle 2"/>
          <p:cNvSpPr/>
          <p:nvPr/>
        </p:nvSpPr>
        <p:spPr>
          <a:xfrm>
            <a:off x="327546" y="3656211"/>
            <a:ext cx="11600598" cy="1061829"/>
          </a:xfrm>
          <a:prstGeom prst="rect">
            <a:avLst/>
          </a:prstGeom>
          <a:solidFill>
            <a:schemeClr val="accent5">
              <a:lumMod val="40000"/>
              <a:lumOff val="60000"/>
            </a:schemeClr>
          </a:solidFill>
          <a:ln>
            <a:solidFill>
              <a:schemeClr val="tx1"/>
            </a:solidFill>
          </a:ln>
        </p:spPr>
        <p:txBody>
          <a:bodyPr wrap="square">
            <a:spAutoFit/>
          </a:bodyPr>
          <a:lstStyle/>
          <a:p>
            <a:pPr lvl="0" algn="just" rtl="1"/>
            <a:r>
              <a:rPr lang="fa-IR" sz="2100" b="1" dirty="0">
                <a:solidFill>
                  <a:srgbClr val="FF0000"/>
                </a:solidFill>
                <a:cs typeface="B Titr" panose="00000700000000000000" pitchFamily="2" charset="-78"/>
              </a:rPr>
              <a:t>تفاوت مقروموقعیت جغرافیایی:</a:t>
            </a:r>
          </a:p>
          <a:p>
            <a:pPr lvl="0" algn="just" rtl="1"/>
            <a:r>
              <a:rPr lang="fa-IR" sz="2100" b="1" dirty="0">
                <a:solidFill>
                  <a:prstClr val="black"/>
                </a:solidFill>
                <a:cs typeface="B Titr" panose="00000700000000000000" pitchFamily="2" charset="-78"/>
              </a:rPr>
              <a:t> البته همانطورکه گفته شد مقر، مکانی است که سکونتگاه در آنجا بنا شده و بیشتر با عوامل محلی سروکار دارد اما موقعیت، شرایط و ارتباط سکونتگاه را با عوامل در سطح وسیع</a:t>
            </a:r>
            <a:r>
              <a:rPr lang="en-US" sz="2100" b="1" dirty="0">
                <a:solidFill>
                  <a:prstClr val="black"/>
                </a:solidFill>
                <a:cs typeface="B Titr" panose="00000700000000000000" pitchFamily="2" charset="-78"/>
              </a:rPr>
              <a:t> </a:t>
            </a:r>
            <a:r>
              <a:rPr lang="fa-IR" sz="2100" b="1" dirty="0">
                <a:solidFill>
                  <a:prstClr val="black"/>
                </a:solidFill>
                <a:cs typeface="B Titr" panose="00000700000000000000" pitchFamily="2" charset="-78"/>
              </a:rPr>
              <a:t>تر مانند یک ناحیه نشان می دهد.</a:t>
            </a:r>
            <a:endParaRPr lang="en-US" sz="2100" b="1" dirty="0">
              <a:solidFill>
                <a:prstClr val="black"/>
              </a:solidFill>
              <a:cs typeface="B Titr" panose="00000700000000000000" pitchFamily="2" charset="-78"/>
            </a:endParaRPr>
          </a:p>
        </p:txBody>
      </p:sp>
      <p:sp>
        <p:nvSpPr>
          <p:cNvPr id="4" name="Rectangle 3"/>
          <p:cNvSpPr/>
          <p:nvPr/>
        </p:nvSpPr>
        <p:spPr>
          <a:xfrm>
            <a:off x="327547" y="1001511"/>
            <a:ext cx="11600598" cy="2031325"/>
          </a:xfrm>
          <a:prstGeom prst="rect">
            <a:avLst/>
          </a:prstGeom>
          <a:solidFill>
            <a:schemeClr val="accent4">
              <a:lumMod val="20000"/>
              <a:lumOff val="80000"/>
            </a:schemeClr>
          </a:solidFill>
        </p:spPr>
        <p:txBody>
          <a:bodyPr wrap="square">
            <a:spAutoFit/>
          </a:bodyPr>
          <a:lstStyle/>
          <a:p>
            <a:pPr lvl="0" algn="just" rtl="1"/>
            <a:r>
              <a:rPr lang="fa-IR" sz="2100" b="1" dirty="0" smtClean="0">
                <a:solidFill>
                  <a:prstClr val="black"/>
                </a:solidFill>
                <a:cs typeface="B Titr" panose="00000700000000000000" pitchFamily="2" charset="-78"/>
              </a:rPr>
              <a:t>عوامل موثر دربه خطرانداختن حیات یک سکونتگاه:</a:t>
            </a:r>
          </a:p>
          <a:p>
            <a:pPr lvl="0" algn="just" rtl="1"/>
            <a:r>
              <a:rPr lang="fa-IR" sz="2100" b="1" dirty="0" smtClean="0">
                <a:solidFill>
                  <a:prstClr val="black"/>
                </a:solidFill>
                <a:cs typeface="B Titr" panose="00000700000000000000" pitchFamily="2" charset="-78"/>
              </a:rPr>
              <a:t>*مجاورت یک سکونتگاه با کوه آتشفشان یا گسل های فعال نیز می تواند حیات آن سکونتگاه را به خطر بیندازد.</a:t>
            </a:r>
          </a:p>
          <a:p>
            <a:pPr lvl="0" algn="just" rtl="1"/>
            <a:r>
              <a:rPr lang="fa-IR" sz="2100" b="1" dirty="0">
                <a:solidFill>
                  <a:prstClr val="black"/>
                </a:solidFill>
                <a:cs typeface="B Titr" panose="00000700000000000000" pitchFamily="2" charset="-78"/>
              </a:rPr>
              <a:t>*</a:t>
            </a:r>
            <a:r>
              <a:rPr lang="fa-IR" sz="2100" b="1" dirty="0" smtClean="0">
                <a:solidFill>
                  <a:prstClr val="black"/>
                </a:solidFill>
                <a:cs typeface="B Titr" panose="00000700000000000000" pitchFamily="2" charset="-78"/>
              </a:rPr>
              <a:t> برخی </a:t>
            </a:r>
            <a:r>
              <a:rPr lang="fa-IR" sz="2100" b="1" dirty="0">
                <a:solidFill>
                  <a:prstClr val="black"/>
                </a:solidFill>
                <a:cs typeface="B Titr" panose="00000700000000000000" pitchFamily="2" charset="-78"/>
              </a:rPr>
              <a:t>تغییرات محیط پیرامون مانند رویدادهای سیاسی یا تغییرات آب وهوایی می تواند موجب از دست دادن موقعیت و اعتبار یک شهر یا انتقال آن به مکان دیگر شود.</a:t>
            </a:r>
          </a:p>
          <a:p>
            <a:pPr lvl="0" algn="just" rtl="1"/>
            <a:r>
              <a:rPr lang="fa-IR" sz="2100" b="1" dirty="0">
                <a:solidFill>
                  <a:prstClr val="black"/>
                </a:solidFill>
                <a:cs typeface="B Titr" panose="00000700000000000000" pitchFamily="2" charset="-78"/>
              </a:rPr>
              <a:t>آیا می توانید مثال های دیگری از نقش موقعیت یک شهر در توسعه و گسترش یا نابودی و زوال آن بیان کنید؟ مفاهیم موقعیت و مقر مکمل یکدیگرند.</a:t>
            </a:r>
          </a:p>
        </p:txBody>
      </p:sp>
    </p:spTree>
    <p:extLst>
      <p:ext uri="{BB962C8B-B14F-4D97-AF65-F5344CB8AC3E}">
        <p14:creationId xmlns:p14="http://schemas.microsoft.com/office/powerpoint/2010/main" val="41627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773" y="750627"/>
            <a:ext cx="11778018" cy="5513695"/>
          </a:xfrm>
          <a:prstGeom prst="rect">
            <a:avLst/>
          </a:prstGeom>
          <a:solidFill>
            <a:schemeClr val="accent4">
              <a:lumMod val="40000"/>
              <a:lumOff val="60000"/>
            </a:schemeClr>
          </a:solidFill>
        </p:spPr>
        <p:style>
          <a:lnRef idx="2">
            <a:schemeClr val="accent2"/>
          </a:lnRef>
          <a:fillRef idx="1001">
            <a:schemeClr val="lt2"/>
          </a:fillRef>
          <a:effectRef idx="0">
            <a:schemeClr val="accent2"/>
          </a:effectRef>
          <a:fontRef idx="minor">
            <a:schemeClr val="dk1"/>
          </a:fontRef>
        </p:style>
        <p:txBody>
          <a:bodyPr rtlCol="0" anchor="ctr"/>
          <a:lstStyle/>
          <a:p>
            <a:pPr algn="just" rtl="1"/>
            <a:r>
              <a:rPr lang="fa-IR" sz="2400" b="1" dirty="0" smtClean="0">
                <a:cs typeface="B Titr" panose="00000700000000000000" pitchFamily="2" charset="-78"/>
              </a:rPr>
              <a:t>سیاره زمین سکونتگاه بیش از 7و نیم میلیارد نفر جمعیت انسانی</a:t>
            </a:r>
            <a:r>
              <a:rPr lang="en-US" sz="2400" b="1" dirty="0" smtClean="0">
                <a:cs typeface="B Titr" panose="00000700000000000000" pitchFamily="2" charset="-78"/>
              </a:rPr>
              <a:t> </a:t>
            </a:r>
            <a:r>
              <a:rPr lang="fa-IR" sz="2400" b="1" dirty="0" smtClean="0">
                <a:cs typeface="B Titr" panose="00000700000000000000" pitchFamily="2" charset="-78"/>
              </a:rPr>
              <a:t>است. خشکی ها تنها یک سوم سطح زمین را تشکیل میدهند.</a:t>
            </a:r>
          </a:p>
          <a:p>
            <a:pPr algn="just" rtl="1"/>
            <a:r>
              <a:rPr lang="fa-IR" sz="2400" b="1" dirty="0" smtClean="0">
                <a:cs typeface="B Titr" panose="00000700000000000000" pitchFamily="2" charset="-78"/>
              </a:rPr>
              <a:t>بیشتر این جمعیت انبوه در نواحی خاصی از خشکی های کره زمین یعنی روستاها و شهرها متمرکز شده اند.</a:t>
            </a:r>
          </a:p>
          <a:p>
            <a:pPr algn="just" rtl="1"/>
            <a:r>
              <a:rPr lang="fa-IR" sz="2400" b="1" dirty="0" smtClean="0">
                <a:cs typeface="B Titr" panose="00000700000000000000" pitchFamily="2" charset="-78"/>
              </a:rPr>
              <a:t>بر طبق آمار سازمان ملل، در نیمه سال  2018میلادی  4/2میلیارد نفر از مردم جهان در شهرها و 3/4میلیارد نفر از مردم جهان در روستاها مستقر بوده اند.</a:t>
            </a:r>
          </a:p>
          <a:p>
            <a:pPr algn="just" rtl="1"/>
            <a:endParaRPr lang="fa-IR" sz="2400" b="1" dirty="0" smtClean="0">
              <a:cs typeface="B Titr" panose="00000700000000000000" pitchFamily="2" charset="-78"/>
            </a:endParaRPr>
          </a:p>
          <a:p>
            <a:pPr algn="just" rtl="1"/>
            <a:r>
              <a:rPr lang="fa-IR" sz="2400" b="1" dirty="0" smtClean="0">
                <a:cs typeface="B Titr" panose="00000700000000000000" pitchFamily="2" charset="-78"/>
              </a:rPr>
              <a:t>مدیریت شهرها و روستاهاو برنامه ریزی برای سکونتگاه هایی هایی که از هر جنبه برای زندگی انسان ها مناسب باشند از مهمترین مسائل قرن بیست ویکم است.</a:t>
            </a:r>
          </a:p>
          <a:p>
            <a:pPr algn="just" rtl="1"/>
            <a:endParaRPr lang="fa-IR" sz="2400" b="1" dirty="0" smtClean="0">
              <a:cs typeface="B Titr" panose="00000700000000000000" pitchFamily="2" charset="-78"/>
            </a:endParaRPr>
          </a:p>
          <a:p>
            <a:pPr algn="just" rtl="1"/>
            <a:r>
              <a:rPr lang="fa-IR" sz="2400" b="1" dirty="0" smtClean="0">
                <a:cs typeface="B Titr" panose="00000700000000000000" pitchFamily="2" charset="-78"/>
              </a:rPr>
              <a:t>شما در این فصل با ویژگی ها و الگوهای پراکندگی شهر و روستا، و برخی مسائل و راهکارهای مدیریت آنها آشنا می شوید.</a:t>
            </a:r>
            <a:endParaRPr lang="en-US" sz="2400" b="1" dirty="0">
              <a:cs typeface="B Titr" panose="00000700000000000000" pitchFamily="2" charset="-78"/>
            </a:endParaRPr>
          </a:p>
        </p:txBody>
      </p:sp>
    </p:spTree>
    <p:extLst>
      <p:ext uri="{BB962C8B-B14F-4D97-AF65-F5344CB8AC3E}">
        <p14:creationId xmlns:p14="http://schemas.microsoft.com/office/powerpoint/2010/main" val="366641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down)">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1000"/>
                                        <p:tgtEl>
                                          <p:spTgt spid="4">
                                            <p:txEl>
                                              <p:pRg st="6" end="6"/>
                                            </p:txEl>
                                          </p:spTgt>
                                        </p:tgtEl>
                                      </p:cBhvr>
                                    </p:animEffect>
                                    <p:anim calcmode="lin" valueType="num">
                                      <p:cBhvr>
                                        <p:cTn id="3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10547033" y="3113755"/>
            <a:ext cx="2675732" cy="461665"/>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a:spAutoFit/>
          </a:bodyPr>
          <a:lstStyle/>
          <a:p>
            <a:r>
              <a:rPr lang="fa-IR" sz="2400" dirty="0" smtClean="0">
                <a:cs typeface="B Titr" panose="00000700000000000000" pitchFamily="2" charset="-78"/>
              </a:rPr>
              <a:t>تفاوت های شهر و روستا</a:t>
            </a:r>
            <a:endParaRPr lang="en-US" sz="2400" dirty="0">
              <a:cs typeface="B Titr" panose="00000700000000000000" pitchFamily="2" charset="-78"/>
            </a:endParaRPr>
          </a:p>
        </p:txBody>
      </p:sp>
      <p:sp>
        <p:nvSpPr>
          <p:cNvPr id="5" name="Rectangle 4"/>
          <p:cNvSpPr/>
          <p:nvPr/>
        </p:nvSpPr>
        <p:spPr>
          <a:xfrm>
            <a:off x="125132" y="61842"/>
            <a:ext cx="11458224" cy="1212282"/>
          </a:xfrm>
          <a:prstGeom prst="rect">
            <a:avLst/>
          </a:prstGeom>
          <a:solidFill>
            <a:schemeClr val="bg2"/>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just" rtl="1"/>
            <a:r>
              <a:rPr lang="fa-IR" sz="1900" dirty="0" smtClean="0">
                <a:solidFill>
                  <a:srgbClr val="FF0000"/>
                </a:solidFill>
                <a:cs typeface="B Titr" panose="00000700000000000000" pitchFamily="2" charset="-78"/>
              </a:rPr>
              <a:t>فعالیت اقتصادی:</a:t>
            </a:r>
          </a:p>
          <a:p>
            <a:pPr algn="just" rtl="1"/>
            <a:r>
              <a:rPr lang="fa-IR" sz="1900" dirty="0" smtClean="0">
                <a:cs typeface="B Titr" panose="00000700000000000000" pitchFamily="2" charset="-78"/>
              </a:rPr>
              <a:t> مهمترین ملاک شهر و روستا تفاوت درفعالیت</a:t>
            </a:r>
            <a:r>
              <a:rPr lang="en-US" sz="1900" dirty="0" smtClean="0">
                <a:cs typeface="B Titr" panose="00000700000000000000" pitchFamily="2" charset="-78"/>
              </a:rPr>
              <a:t> </a:t>
            </a:r>
            <a:r>
              <a:rPr lang="fa-IR" sz="1900" dirty="0" smtClean="0">
                <a:cs typeface="B Titr" panose="00000700000000000000" pitchFamily="2" charset="-78"/>
              </a:rPr>
              <a:t>های اقتصادی آن</a:t>
            </a:r>
            <a:r>
              <a:rPr lang="en-US" sz="1900" dirty="0" smtClean="0">
                <a:cs typeface="B Titr" panose="00000700000000000000" pitchFamily="2" charset="-78"/>
              </a:rPr>
              <a:t> </a:t>
            </a:r>
            <a:r>
              <a:rPr lang="fa-IR" sz="1900" dirty="0" smtClean="0">
                <a:cs typeface="B Titr" panose="00000700000000000000" pitchFamily="2" charset="-78"/>
              </a:rPr>
              <a:t>هاست. در غالب سکونتگاه های روستایی، بیشترین نسبت از جمعیت فعال در بخش کشاورزی(زراعت، دامداری، جنگلداری، صید و شکار و غیره) فعالیت دارند اما در شهرها بیشتر مردم در فعالیت</a:t>
            </a:r>
            <a:r>
              <a:rPr lang="en-US" sz="1900" dirty="0" smtClean="0">
                <a:cs typeface="B Titr" panose="00000700000000000000" pitchFamily="2" charset="-78"/>
              </a:rPr>
              <a:t> </a:t>
            </a:r>
            <a:r>
              <a:rPr lang="fa-IR" sz="1900" dirty="0" smtClean="0">
                <a:cs typeface="B Titr" panose="00000700000000000000" pitchFamily="2" charset="-78"/>
              </a:rPr>
              <a:t>های صنعتی و خدماتی مشغول به کار می باشند.</a:t>
            </a:r>
            <a:endParaRPr lang="en-US" sz="1900" dirty="0" smtClean="0">
              <a:cs typeface="B Titr" panose="00000700000000000000" pitchFamily="2" charset="-78"/>
            </a:endParaRPr>
          </a:p>
        </p:txBody>
      </p:sp>
      <p:sp>
        <p:nvSpPr>
          <p:cNvPr id="7" name="Rectangle 6"/>
          <p:cNvSpPr/>
          <p:nvPr/>
        </p:nvSpPr>
        <p:spPr>
          <a:xfrm>
            <a:off x="125132" y="1372484"/>
            <a:ext cx="11458224" cy="137071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1900" dirty="0" smtClean="0">
                <a:solidFill>
                  <a:srgbClr val="FF0000"/>
                </a:solidFill>
                <a:cs typeface="B Titr" panose="00000700000000000000" pitchFamily="2" charset="-78"/>
              </a:rPr>
              <a:t>میزان جمعیت:</a:t>
            </a:r>
          </a:p>
          <a:p>
            <a:pPr algn="just" rtl="1"/>
            <a:r>
              <a:rPr lang="fa-IR" sz="1900" dirty="0" smtClean="0">
                <a:cs typeface="B Titr" panose="00000700000000000000" pitchFamily="2" charset="-78"/>
              </a:rPr>
              <a:t> متداول ترین ملاک تشخیص شهر و </a:t>
            </a:r>
            <a:r>
              <a:rPr lang="fa-IR" sz="1900" dirty="0">
                <a:cs typeface="B Titr" panose="00000700000000000000" pitchFamily="2" charset="-78"/>
              </a:rPr>
              <a:t>روستاملاک جمعیتی است و اگر جمعیت سکونتگاه به میزان </a:t>
            </a:r>
            <a:r>
              <a:rPr lang="fa-IR" sz="1900" dirty="0" smtClean="0">
                <a:cs typeface="B Titr" panose="00000700000000000000" pitchFamily="2" charset="-78"/>
              </a:rPr>
              <a:t>معینی برسد </a:t>
            </a:r>
            <a:r>
              <a:rPr lang="fa-IR" sz="1900" dirty="0">
                <a:cs typeface="B Titr" panose="00000700000000000000" pitchFamily="2" charset="-78"/>
              </a:rPr>
              <a:t>آن را شهر تلقی </a:t>
            </a:r>
            <a:r>
              <a:rPr lang="fa-IR" sz="1900" dirty="0" smtClean="0">
                <a:cs typeface="B Titr" panose="00000700000000000000" pitchFamily="2" charset="-78"/>
              </a:rPr>
              <a:t>می</a:t>
            </a:r>
            <a:r>
              <a:rPr lang="en-US" sz="1900" dirty="0" smtClean="0">
                <a:cs typeface="B Titr" panose="00000700000000000000" pitchFamily="2" charset="-78"/>
              </a:rPr>
              <a:t> </a:t>
            </a:r>
            <a:r>
              <a:rPr lang="fa-IR" sz="1900" dirty="0" smtClean="0">
                <a:cs typeface="B Titr" panose="00000700000000000000" pitchFamily="2" charset="-78"/>
              </a:rPr>
              <a:t>کنند</a:t>
            </a:r>
            <a:r>
              <a:rPr lang="fa-IR" sz="1900" dirty="0">
                <a:cs typeface="B Titr" panose="00000700000000000000" pitchFamily="2" charset="-78"/>
              </a:rPr>
              <a:t>. اما این ملاک در نواحی </a:t>
            </a:r>
            <a:r>
              <a:rPr lang="fa-IR" sz="1900" dirty="0" smtClean="0">
                <a:cs typeface="B Titr" panose="00000700000000000000" pitchFamily="2" charset="-78"/>
              </a:rPr>
              <a:t>مختلف دنیا </a:t>
            </a:r>
            <a:r>
              <a:rPr lang="fa-IR" sz="1900" dirty="0">
                <a:cs typeface="B Titr" panose="00000700000000000000" pitchFamily="2" charset="-78"/>
              </a:rPr>
              <a:t>متفاوت است. در برخی کشورهای اروپایی </a:t>
            </a:r>
            <a:r>
              <a:rPr lang="fa-IR" sz="1900" dirty="0" smtClean="0">
                <a:cs typeface="B Titr" panose="00000700000000000000" pitchFamily="2" charset="-78"/>
              </a:rPr>
              <a:t>سکونتگاه هایی با </a:t>
            </a:r>
            <a:r>
              <a:rPr lang="fa-IR" sz="1900" dirty="0">
                <a:cs typeface="B Titr" panose="00000700000000000000" pitchFamily="2" charset="-78"/>
              </a:rPr>
              <a:t>بیشتر از  2۰۰۰نفر شهر محسوب میشوند اما در برخی کشورهای پر جمعیت آسیا مانند چین و هند روستاهایی با بیش از3۰۰۰۰نفر جمعیت وجود دارند. </a:t>
            </a:r>
            <a:r>
              <a:rPr lang="fa-IR" sz="1900" dirty="0" smtClean="0">
                <a:cs typeface="B Titr" panose="00000700000000000000" pitchFamily="2" charset="-78"/>
              </a:rPr>
              <a:t>به</a:t>
            </a:r>
            <a:r>
              <a:rPr lang="en-US" sz="1900" dirty="0" smtClean="0">
                <a:cs typeface="B Titr" panose="00000700000000000000" pitchFamily="2" charset="-78"/>
              </a:rPr>
              <a:t> </a:t>
            </a:r>
            <a:r>
              <a:rPr lang="fa-IR" sz="1900" dirty="0" smtClean="0">
                <a:cs typeface="B Titr" panose="00000700000000000000" pitchFamily="2" charset="-78"/>
              </a:rPr>
              <a:t>طور </a:t>
            </a:r>
            <a:r>
              <a:rPr lang="fa-IR" sz="1900" dirty="0">
                <a:cs typeface="B Titr" panose="00000700000000000000" pitchFamily="2" charset="-78"/>
              </a:rPr>
              <a:t>کلی شهرها پرجمعیت تراز روستاها بوده و تراکم جمعیت نیز در آنها بیشتر است</a:t>
            </a:r>
            <a:r>
              <a:rPr lang="fa-IR" sz="1900" dirty="0" smtClean="0">
                <a:cs typeface="B Titr" panose="00000700000000000000" pitchFamily="2" charset="-78"/>
              </a:rPr>
              <a:t>.</a:t>
            </a:r>
            <a:endParaRPr lang="en-US" sz="1900" dirty="0">
              <a:cs typeface="B Titr" panose="00000700000000000000" pitchFamily="2" charset="-78"/>
            </a:endParaRPr>
          </a:p>
        </p:txBody>
      </p:sp>
      <p:sp>
        <p:nvSpPr>
          <p:cNvPr id="8" name="Rectangle 7"/>
          <p:cNvSpPr/>
          <p:nvPr/>
        </p:nvSpPr>
        <p:spPr>
          <a:xfrm>
            <a:off x="125132" y="2841561"/>
            <a:ext cx="11458224" cy="1323833"/>
          </a:xfrm>
          <a:prstGeom prst="rect">
            <a:avLst/>
          </a:prstGeom>
          <a:solidFill>
            <a:schemeClr val="accent3">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rtl="1"/>
            <a:r>
              <a:rPr lang="fa-IR" sz="1900" dirty="0" smtClean="0">
                <a:solidFill>
                  <a:srgbClr val="FF0000"/>
                </a:solidFill>
                <a:cs typeface="B Titr" panose="00000700000000000000" pitchFamily="2" charset="-78"/>
              </a:rPr>
              <a:t>وسعت و فضای سکونت وفعالیت:</a:t>
            </a:r>
          </a:p>
          <a:p>
            <a:pPr algn="just" rtl="1"/>
            <a:r>
              <a:rPr lang="fa-IR" sz="1900" dirty="0" smtClean="0">
                <a:cs typeface="B Titr" panose="00000700000000000000" pitchFamily="2" charset="-78"/>
              </a:rPr>
              <a:t> در روستاها فضاهای </a:t>
            </a:r>
            <a:r>
              <a:rPr lang="fa-IR" sz="1900" dirty="0">
                <a:cs typeface="B Titr" panose="00000700000000000000" pitchFamily="2" charset="-78"/>
              </a:rPr>
              <a:t>بازو چشماندازهای طبیعی بیشتر و </a:t>
            </a:r>
            <a:r>
              <a:rPr lang="fa-IR" sz="1900" dirty="0" smtClean="0">
                <a:cs typeface="B Titr" panose="00000700000000000000" pitchFamily="2" charset="-78"/>
              </a:rPr>
              <a:t>گسترده</a:t>
            </a:r>
            <a:r>
              <a:rPr lang="en-US" sz="1900" dirty="0" smtClean="0">
                <a:cs typeface="B Titr" panose="00000700000000000000" pitchFamily="2" charset="-78"/>
              </a:rPr>
              <a:t> </a:t>
            </a:r>
            <a:r>
              <a:rPr lang="fa-IR" sz="1900" dirty="0" smtClean="0">
                <a:cs typeface="B Titr" panose="00000700000000000000" pitchFamily="2" charset="-78"/>
              </a:rPr>
              <a:t>تر </a:t>
            </a:r>
            <a:r>
              <a:rPr lang="fa-IR" sz="1900" dirty="0">
                <a:cs typeface="B Titr" panose="00000700000000000000" pitchFamily="2" charset="-78"/>
              </a:rPr>
              <a:t>است در شهرها </a:t>
            </a:r>
            <a:r>
              <a:rPr lang="fa-IR" sz="1900" dirty="0" smtClean="0">
                <a:cs typeface="B Titr" panose="00000700000000000000" pitchFamily="2" charset="-78"/>
              </a:rPr>
              <a:t>خانه ها</a:t>
            </a:r>
            <a:r>
              <a:rPr lang="fa-IR" sz="1900" dirty="0">
                <a:cs typeface="B Titr" panose="00000700000000000000" pitchFamily="2" charset="-78"/>
              </a:rPr>
              <a:t>و </a:t>
            </a:r>
            <a:r>
              <a:rPr lang="fa-IR" sz="1900" dirty="0" smtClean="0">
                <a:cs typeface="B Titr" panose="00000700000000000000" pitchFamily="2" charset="-78"/>
              </a:rPr>
              <a:t>مغازه</a:t>
            </a:r>
            <a:r>
              <a:rPr lang="en-US" sz="1900" dirty="0" smtClean="0">
                <a:cs typeface="B Titr" panose="00000700000000000000" pitchFamily="2" charset="-78"/>
              </a:rPr>
              <a:t> </a:t>
            </a:r>
            <a:r>
              <a:rPr lang="fa-IR" sz="1900" dirty="0" smtClean="0">
                <a:cs typeface="B Titr" panose="00000700000000000000" pitchFamily="2" charset="-78"/>
              </a:rPr>
              <a:t>ها </a:t>
            </a:r>
            <a:r>
              <a:rPr lang="fa-IR" sz="1900" dirty="0">
                <a:cs typeface="B Titr" panose="00000700000000000000" pitchFamily="2" charset="-78"/>
              </a:rPr>
              <a:t>و فضاهای صنعتی به هم </a:t>
            </a:r>
            <a:r>
              <a:rPr lang="fa-IR" sz="1900" dirty="0" smtClean="0">
                <a:cs typeface="B Titr" panose="00000700000000000000" pitchFamily="2" charset="-78"/>
              </a:rPr>
              <a:t>فشرده</a:t>
            </a:r>
            <a:r>
              <a:rPr lang="en-US" sz="1900" dirty="0" smtClean="0">
                <a:cs typeface="B Titr" panose="00000700000000000000" pitchFamily="2" charset="-78"/>
              </a:rPr>
              <a:t> </a:t>
            </a:r>
            <a:r>
              <a:rPr lang="fa-IR" sz="1900" dirty="0" smtClean="0">
                <a:cs typeface="B Titr" panose="00000700000000000000" pitchFamily="2" charset="-78"/>
              </a:rPr>
              <a:t>ترند </a:t>
            </a:r>
            <a:r>
              <a:rPr lang="fa-IR" sz="1900" dirty="0">
                <a:cs typeface="B Titr" panose="00000700000000000000" pitchFamily="2" charset="-78"/>
              </a:rPr>
              <a:t>و </a:t>
            </a:r>
            <a:r>
              <a:rPr lang="fa-IR" sz="1900" dirty="0" smtClean="0">
                <a:cs typeface="B Titr" panose="00000700000000000000" pitchFamily="2" charset="-78"/>
              </a:rPr>
              <a:t>فعالیت</a:t>
            </a:r>
            <a:r>
              <a:rPr lang="en-US" sz="1900" dirty="0" smtClean="0">
                <a:cs typeface="B Titr" panose="00000700000000000000" pitchFamily="2" charset="-78"/>
              </a:rPr>
              <a:t> </a:t>
            </a:r>
            <a:r>
              <a:rPr lang="fa-IR" sz="1900" dirty="0" smtClean="0">
                <a:cs typeface="B Titr" panose="00000700000000000000" pitchFamily="2" charset="-78"/>
              </a:rPr>
              <a:t>های </a:t>
            </a:r>
            <a:r>
              <a:rPr lang="fa-IR" sz="1900" dirty="0">
                <a:cs typeface="B Titr" panose="00000700000000000000" pitchFamily="2" charset="-78"/>
              </a:rPr>
              <a:t>متنوع در فضاهای محدودتری متراکم شده </a:t>
            </a:r>
            <a:r>
              <a:rPr lang="fa-IR" sz="1900" dirty="0" smtClean="0">
                <a:cs typeface="B Titr" panose="00000700000000000000" pitchFamily="2" charset="-78"/>
              </a:rPr>
              <a:t>است.</a:t>
            </a:r>
            <a:endParaRPr lang="fa-IR" sz="1900" dirty="0">
              <a:cs typeface="B Titr" panose="00000700000000000000" pitchFamily="2" charset="-78"/>
            </a:endParaRPr>
          </a:p>
        </p:txBody>
      </p:sp>
      <p:sp>
        <p:nvSpPr>
          <p:cNvPr id="9" name="Rectangle 8"/>
          <p:cNvSpPr/>
          <p:nvPr/>
        </p:nvSpPr>
        <p:spPr>
          <a:xfrm>
            <a:off x="125132" y="4263754"/>
            <a:ext cx="11458224" cy="1084114"/>
          </a:xfrm>
          <a:prstGeom prst="rect">
            <a:avLst/>
          </a:prstGeom>
          <a:solidFill>
            <a:srgbClr val="99FFCC"/>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1900" dirty="0" smtClean="0">
                <a:solidFill>
                  <a:srgbClr val="FF0000"/>
                </a:solidFill>
                <a:cs typeface="B Titr" panose="00000700000000000000" pitchFamily="2" charset="-78"/>
              </a:rPr>
              <a:t>دسترسی به خدمات و تسهیلات:</a:t>
            </a:r>
          </a:p>
          <a:p>
            <a:pPr algn="just" rtl="1"/>
            <a:r>
              <a:rPr lang="fa-IR" sz="1900" dirty="0" smtClean="0">
                <a:cs typeface="B Titr" panose="00000700000000000000" pitchFamily="2" charset="-78"/>
              </a:rPr>
              <a:t> در شهرها امکانات آموزشی</a:t>
            </a:r>
            <a:r>
              <a:rPr lang="fa-IR" sz="1900" dirty="0">
                <a:cs typeface="B Titr" panose="00000700000000000000" pitchFamily="2" charset="-78"/>
              </a:rPr>
              <a:t>، درمانی و پزشکی، مراکز خرید، حمل و نقل عمومی، خدمات </a:t>
            </a:r>
            <a:r>
              <a:rPr lang="fa-IR" sz="1900" dirty="0" smtClean="0">
                <a:cs typeface="B Titr" panose="00000700000000000000" pitchFamily="2" charset="-78"/>
              </a:rPr>
              <a:t>مالی و </a:t>
            </a:r>
            <a:r>
              <a:rPr lang="fa-IR" sz="1900" dirty="0">
                <a:cs typeface="B Titr" panose="00000700000000000000" pitchFamily="2" charset="-78"/>
              </a:rPr>
              <a:t>بانکی، آب و برق و… متنوع و گسترده است درحالی که </a:t>
            </a:r>
            <a:r>
              <a:rPr lang="fa-IR" sz="1900" dirty="0" smtClean="0">
                <a:cs typeface="B Titr" panose="00000700000000000000" pitchFamily="2" charset="-78"/>
              </a:rPr>
              <a:t>این خدمات </a:t>
            </a:r>
            <a:r>
              <a:rPr lang="fa-IR" sz="1900" dirty="0">
                <a:cs typeface="B Titr" panose="00000700000000000000" pitchFamily="2" charset="-78"/>
              </a:rPr>
              <a:t>و تسهیلات در روستاها کمتر و محدودتر </a:t>
            </a:r>
            <a:r>
              <a:rPr lang="fa-IR" sz="1900" dirty="0" smtClean="0">
                <a:cs typeface="B Titr" panose="00000700000000000000" pitchFamily="2" charset="-78"/>
              </a:rPr>
              <a:t>است.</a:t>
            </a:r>
            <a:endParaRPr lang="en-US" sz="1900" dirty="0">
              <a:cs typeface="B Titr" panose="00000700000000000000" pitchFamily="2" charset="-78"/>
            </a:endParaRPr>
          </a:p>
        </p:txBody>
      </p:sp>
      <p:sp>
        <p:nvSpPr>
          <p:cNvPr id="10" name="Rectangle 9"/>
          <p:cNvSpPr/>
          <p:nvPr/>
        </p:nvSpPr>
        <p:spPr>
          <a:xfrm>
            <a:off x="125132" y="5493112"/>
            <a:ext cx="11458224" cy="1248883"/>
          </a:xfrm>
          <a:prstGeom prst="rect">
            <a:avLst/>
          </a:prstGeom>
          <a:blipFill>
            <a:blip r:embed="rId2"/>
            <a:tile tx="0" ty="0" sx="100000" sy="100000" flip="none" algn="tl"/>
          </a:blip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1900" dirty="0" smtClean="0">
                <a:solidFill>
                  <a:srgbClr val="FF0000"/>
                </a:solidFill>
                <a:cs typeface="B Titr" panose="00000700000000000000" pitchFamily="2" charset="-78"/>
              </a:rPr>
              <a:t>فرهنگ و مناسبات اجتماعی:</a:t>
            </a:r>
            <a:endParaRPr lang="en-US" sz="1900" dirty="0" smtClean="0">
              <a:solidFill>
                <a:srgbClr val="FF0000"/>
              </a:solidFill>
              <a:cs typeface="B Titr" panose="00000700000000000000" pitchFamily="2" charset="-78"/>
            </a:endParaRPr>
          </a:p>
          <a:p>
            <a:pPr algn="just" rtl="1"/>
            <a:r>
              <a:rPr lang="fa-IR" sz="1900" dirty="0" smtClean="0">
                <a:cs typeface="B Titr" panose="00000700000000000000" pitchFamily="2" charset="-78"/>
              </a:rPr>
              <a:t> در روستاها به</a:t>
            </a:r>
            <a:r>
              <a:rPr lang="en-US" sz="1900" dirty="0" smtClean="0">
                <a:cs typeface="B Titr" panose="00000700000000000000" pitchFamily="2" charset="-78"/>
              </a:rPr>
              <a:t> </a:t>
            </a:r>
            <a:r>
              <a:rPr lang="fa-IR" sz="1900" dirty="0" smtClean="0">
                <a:cs typeface="B Titr" panose="00000700000000000000" pitchFamily="2" charset="-78"/>
              </a:rPr>
              <a:t>دلیل جمعیت کمتر، بیشتر افراد یکدیگر را می</a:t>
            </a:r>
            <a:r>
              <a:rPr lang="en-US" sz="1900" dirty="0" smtClean="0">
                <a:cs typeface="B Titr" panose="00000700000000000000" pitchFamily="2" charset="-78"/>
              </a:rPr>
              <a:t> </a:t>
            </a:r>
            <a:r>
              <a:rPr lang="fa-IR" sz="1900" dirty="0" smtClean="0">
                <a:cs typeface="B Titr" panose="00000700000000000000" pitchFamily="2" charset="-78"/>
              </a:rPr>
              <a:t>شناسند و روابط خویشاوندی،</a:t>
            </a:r>
            <a:r>
              <a:rPr lang="fa-IR" sz="1900" dirty="0">
                <a:cs typeface="B Titr" panose="00000700000000000000" pitchFamily="2" charset="-78"/>
              </a:rPr>
              <a:t> وابستگی اجتماعی و همکاری در جوامع روستایی بیشتر است. آداب و رسوم و شیوه زندگی در شهر و روستا متفاوت است. درشهرها نوگرایی و تغییرات اجتماعی </a:t>
            </a:r>
            <a:r>
              <a:rPr lang="fa-IR" sz="1900" dirty="0" smtClean="0">
                <a:cs typeface="B Titr" panose="00000700000000000000" pitchFamily="2" charset="-78"/>
              </a:rPr>
              <a:t>سریع</a:t>
            </a:r>
            <a:r>
              <a:rPr lang="en-US" sz="1900" dirty="0" smtClean="0">
                <a:cs typeface="B Titr" panose="00000700000000000000" pitchFamily="2" charset="-78"/>
              </a:rPr>
              <a:t> </a:t>
            </a:r>
            <a:r>
              <a:rPr lang="fa-IR" sz="1900" dirty="0" smtClean="0">
                <a:cs typeface="B Titr" panose="00000700000000000000" pitchFamily="2" charset="-78"/>
              </a:rPr>
              <a:t>تر است.</a:t>
            </a:r>
            <a:endParaRPr lang="en-US" sz="1900" dirty="0">
              <a:cs typeface="B Titr" panose="00000700000000000000" pitchFamily="2" charset="-78"/>
            </a:endParaRPr>
          </a:p>
        </p:txBody>
      </p:sp>
    </p:spTree>
    <p:extLst>
      <p:ext uri="{BB962C8B-B14F-4D97-AF65-F5344CB8AC3E}">
        <p14:creationId xmlns:p14="http://schemas.microsoft.com/office/powerpoint/2010/main" val="3768085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9841" y="128753"/>
            <a:ext cx="4690708" cy="707886"/>
          </a:xfrm>
          <a:prstGeom prst="rect">
            <a:avLst/>
          </a:prstGeom>
          <a:blipFill>
            <a:blip r:embed="rId2"/>
            <a:tile tx="0" ty="0" sx="100000" sy="100000" flip="none" algn="tl"/>
          </a:blipFill>
          <a:ln>
            <a:solidFill>
              <a:schemeClr val="tx1"/>
            </a:solidFill>
          </a:ln>
        </p:spPr>
        <p:style>
          <a:lnRef idx="1">
            <a:schemeClr val="accent2"/>
          </a:lnRef>
          <a:fillRef idx="2">
            <a:schemeClr val="accent2"/>
          </a:fillRef>
          <a:effectRef idx="1">
            <a:schemeClr val="accent2"/>
          </a:effectRef>
          <a:fontRef idx="minor">
            <a:schemeClr val="dk1"/>
          </a:fontRef>
        </p:style>
        <p:txBody>
          <a:bodyPr wrap="none">
            <a:spAutoFit/>
          </a:bodyPr>
          <a:lstStyle/>
          <a:p>
            <a:r>
              <a:rPr lang="fa-IR" sz="4000" dirty="0" smtClean="0">
                <a:cs typeface="B Titr" panose="00000700000000000000" pitchFamily="2" charset="-78"/>
              </a:rPr>
              <a:t>سلسله مراتب سکونتگاه ها</a:t>
            </a:r>
            <a:endParaRPr lang="en-US" sz="4000" dirty="0">
              <a:cs typeface="B Titr" panose="00000700000000000000" pitchFamily="2" charset="-78"/>
            </a:endParaRPr>
          </a:p>
        </p:txBody>
      </p:sp>
      <p:sp>
        <p:nvSpPr>
          <p:cNvPr id="4" name="Rectangle 3"/>
          <p:cNvSpPr/>
          <p:nvPr/>
        </p:nvSpPr>
        <p:spPr>
          <a:xfrm>
            <a:off x="239152" y="4924775"/>
            <a:ext cx="11676183" cy="1384995"/>
          </a:xfrm>
          <a:prstGeom prst="rect">
            <a:avLst/>
          </a:prstGeom>
          <a:solidFill>
            <a:schemeClr val="accent6">
              <a:lumMod val="20000"/>
              <a:lumOff val="80000"/>
            </a:schemeClr>
          </a:solidFill>
          <a:ln>
            <a:solidFill>
              <a:schemeClr val="tx1"/>
            </a:solidFill>
          </a:ln>
        </p:spPr>
        <p:txBody>
          <a:bodyPr wrap="square">
            <a:spAutoFit/>
          </a:bodyPr>
          <a:lstStyle/>
          <a:p>
            <a:pPr lvl="0" algn="just" rtl="1"/>
            <a:r>
              <a:rPr lang="fa-IR" sz="2800" dirty="0" smtClean="0">
                <a:solidFill>
                  <a:srgbClr val="FF0000"/>
                </a:solidFill>
                <a:cs typeface="B Titr" panose="00000700000000000000" pitchFamily="2" charset="-78"/>
              </a:rPr>
              <a:t>معیارهای </a:t>
            </a:r>
            <a:r>
              <a:rPr lang="fa-IR" sz="2800" dirty="0">
                <a:solidFill>
                  <a:srgbClr val="FF0000"/>
                </a:solidFill>
                <a:cs typeface="B Titr" panose="00000700000000000000" pitchFamily="2" charset="-78"/>
              </a:rPr>
              <a:t>اصلی دررتبه بندی سکونتگاه ها:</a:t>
            </a:r>
          </a:p>
          <a:p>
            <a:pPr lvl="0" algn="just" rtl="1"/>
            <a:r>
              <a:rPr lang="fa-IR" sz="2800" dirty="0">
                <a:solidFill>
                  <a:prstClr val="black"/>
                </a:solidFill>
                <a:cs typeface="B Titr" panose="00000700000000000000" pitchFamily="2" charset="-78"/>
              </a:rPr>
              <a:t> برای این منظور 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را براساس میزان جمعیت و عملکرد(خدماتی که ارائه 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کنند) طبقه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بندی 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کنند. </a:t>
            </a:r>
          </a:p>
        </p:txBody>
      </p:sp>
      <p:sp>
        <p:nvSpPr>
          <p:cNvPr id="5" name="Rectangle 4"/>
          <p:cNvSpPr/>
          <p:nvPr/>
        </p:nvSpPr>
        <p:spPr>
          <a:xfrm>
            <a:off x="265412" y="1840033"/>
            <a:ext cx="11676183" cy="1384995"/>
          </a:xfrm>
          <a:prstGeom prst="rect">
            <a:avLst/>
          </a:prstGeom>
          <a:solidFill>
            <a:srgbClr val="F8F8F8"/>
          </a:solidFill>
          <a:ln>
            <a:solidFill>
              <a:schemeClr val="tx1"/>
            </a:solidFill>
          </a:ln>
        </p:spPr>
        <p:txBody>
          <a:bodyPr wrap="square">
            <a:spAutoFit/>
          </a:bodyPr>
          <a:lstStyle/>
          <a:p>
            <a:pPr lvl="0" algn="just" rtl="1"/>
            <a:r>
              <a:rPr lang="fa-IR" sz="2800" dirty="0" smtClean="0">
                <a:solidFill>
                  <a:srgbClr val="FF0000"/>
                </a:solidFill>
                <a:cs typeface="B Titr" panose="00000700000000000000" pitchFamily="2" charset="-78"/>
              </a:rPr>
              <a:t>رتبه </a:t>
            </a:r>
            <a:r>
              <a:rPr lang="fa-IR" sz="2800" dirty="0">
                <a:solidFill>
                  <a:srgbClr val="FF0000"/>
                </a:solidFill>
                <a:cs typeface="B Titr" panose="00000700000000000000" pitchFamily="2" charset="-78"/>
              </a:rPr>
              <a:t>بندی سکونتگاه ها براساس جمعیت:</a:t>
            </a:r>
          </a:p>
          <a:p>
            <a:pPr lvl="0" algn="just" rtl="1"/>
            <a:r>
              <a:rPr lang="fa-IR" sz="2800" dirty="0">
                <a:solidFill>
                  <a:prstClr val="black"/>
                </a:solidFill>
                <a:cs typeface="B Titr" panose="00000700000000000000" pitchFamily="2" charset="-78"/>
              </a:rPr>
              <a:t>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از نظر تعداد جمعیت متفاوت</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 می باشند و طیف وسیعی از یک ده کوچک با کمتر از  1۰۰نفر جمعیت تا شهرهای بالای  1۰میلیون نفر را دربرمی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گیرند.</a:t>
            </a:r>
          </a:p>
        </p:txBody>
      </p:sp>
      <p:sp>
        <p:nvSpPr>
          <p:cNvPr id="6" name="Rectangle 5"/>
          <p:cNvSpPr/>
          <p:nvPr/>
        </p:nvSpPr>
        <p:spPr>
          <a:xfrm>
            <a:off x="265412" y="3531534"/>
            <a:ext cx="11676183"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تعریف سلسله مراتب سکونتگاه ها: </a:t>
            </a:r>
          </a:p>
          <a:p>
            <a:pPr lvl="0" algn="just" rtl="1"/>
            <a:r>
              <a:rPr lang="fa-IR" sz="2800" dirty="0">
                <a:solidFill>
                  <a:prstClr val="black"/>
                </a:solidFill>
                <a:cs typeface="B Titr" panose="00000700000000000000" pitchFamily="2" charset="-78"/>
              </a:rPr>
              <a:t>سلسله مراتب 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یعنی رتبه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بندی آنها برحسب اهمیت.</a:t>
            </a:r>
          </a:p>
        </p:txBody>
      </p:sp>
      <p:sp>
        <p:nvSpPr>
          <p:cNvPr id="7" name="Rectangle 6"/>
          <p:cNvSpPr/>
          <p:nvPr/>
        </p:nvSpPr>
        <p:spPr>
          <a:xfrm>
            <a:off x="3815041" y="1010307"/>
            <a:ext cx="8100294" cy="523220"/>
          </a:xfrm>
          <a:prstGeom prst="rect">
            <a:avLst/>
          </a:prstGeom>
          <a:solidFill>
            <a:schemeClr val="accent3">
              <a:lumMod val="20000"/>
              <a:lumOff val="80000"/>
            </a:schemeClr>
          </a:solidFill>
          <a:ln>
            <a:solidFill>
              <a:schemeClr val="tx1"/>
            </a:solidFill>
          </a:ln>
        </p:spPr>
        <p:txBody>
          <a:bodyPr wrap="none">
            <a:spAutoFit/>
          </a:bodyPr>
          <a:lstStyle/>
          <a:p>
            <a:pPr lvl="0" algn="just" rtl="1"/>
            <a:r>
              <a:rPr lang="fa-IR" sz="2800" dirty="0">
                <a:solidFill>
                  <a:prstClr val="black"/>
                </a:solidFill>
                <a:cs typeface="B Titr" panose="00000700000000000000" pitchFamily="2" charset="-78"/>
              </a:rPr>
              <a:t>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 روستایی و شهری را نیز 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توان رتبه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بندی کرد. </a:t>
            </a:r>
          </a:p>
        </p:txBody>
      </p:sp>
    </p:spTree>
    <p:extLst>
      <p:ext uri="{BB962C8B-B14F-4D97-AF65-F5344CB8AC3E}">
        <p14:creationId xmlns:p14="http://schemas.microsoft.com/office/powerpoint/2010/main" val="1702446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 calcmode="lin" valueType="num">
                                      <p:cBhvr additive="base">
                                        <p:cTn id="5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1000"/>
                                        <p:tgtEl>
                                          <p:spTgt spid="4">
                                            <p:txEl>
                                              <p:pRg st="0" end="0"/>
                                            </p:txEl>
                                          </p:spTgt>
                                        </p:tgtEl>
                                      </p:cBhvr>
                                    </p:animEffect>
                                    <p:anim calcmode="lin" valueType="num">
                                      <p:cBhvr>
                                        <p:cTn id="6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xEl>
                                              <p:pRg st="1" end="1"/>
                                            </p:txEl>
                                          </p:spTgt>
                                        </p:tgtEl>
                                        <p:attrNameLst>
                                          <p:attrName>style.visibility</p:attrName>
                                        </p:attrNameLst>
                                      </p:cBhvr>
                                      <p:to>
                                        <p:strVal val="visible"/>
                                      </p:to>
                                    </p:set>
                                    <p:anim calcmode="lin" valueType="num">
                                      <p:cBhvr additive="base">
                                        <p:cTn id="7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219" y="4066112"/>
            <a:ext cx="10283482" cy="2246769"/>
          </a:xfrm>
          <a:prstGeom prst="rect">
            <a:avLst/>
          </a:prstGeom>
          <a:solidFill>
            <a:schemeClr val="accent3">
              <a:lumMod val="20000"/>
              <a:lumOff val="80000"/>
            </a:schemeClr>
          </a:soli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شهر بزرگ </a:t>
            </a:r>
            <a:endParaRPr lang="fa-IR" sz="2800" dirty="0" smtClean="0">
              <a:solidFill>
                <a:srgbClr val="FF0000"/>
              </a:solidFill>
              <a:cs typeface="B Titr" panose="00000700000000000000" pitchFamily="2" charset="-78"/>
            </a:endParaRPr>
          </a:p>
          <a:p>
            <a:pPr lvl="0" algn="just" rtl="1"/>
            <a:r>
              <a:rPr lang="fa-IR" sz="2800" dirty="0" smtClean="0">
                <a:solidFill>
                  <a:prstClr val="black"/>
                </a:solidFill>
                <a:cs typeface="B Titr" panose="00000700000000000000" pitchFamily="2" charset="-78"/>
              </a:rPr>
              <a:t>اما </a:t>
            </a:r>
            <a:r>
              <a:rPr lang="fa-IR" sz="2800" dirty="0">
                <a:solidFill>
                  <a:prstClr val="black"/>
                </a:solidFill>
                <a:cs typeface="B Titr" panose="00000700000000000000" pitchFamily="2" charset="-78"/>
              </a:rPr>
              <a:t>در یک شهر بزرگ انواع فروشگاه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مراکز درمانی وبیمارستان ها، رستوران</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تئاتر و سینما، بانک</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فرودگاه، استادیوم ورزشی و… وجود دارد و شهر 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تواند خدمات زیاد و متنوعی را به ساکنان خود و حتی روستاها و شهرهای همجوار ارائه کند.</a:t>
            </a:r>
          </a:p>
        </p:txBody>
      </p:sp>
      <p:sp>
        <p:nvSpPr>
          <p:cNvPr id="3" name="Rectangle 2"/>
          <p:cNvSpPr/>
          <p:nvPr/>
        </p:nvSpPr>
        <p:spPr>
          <a:xfrm rot="5400000">
            <a:off x="8661486" y="3107973"/>
            <a:ext cx="5785558" cy="523220"/>
          </a:xfrm>
          <a:prstGeom prst="rect">
            <a:avLst/>
          </a:prstGeom>
          <a:pattFill prst="pct5">
            <a:fgClr>
              <a:schemeClr val="accent1"/>
            </a:fgClr>
            <a:bgClr>
              <a:schemeClr val="bg1"/>
            </a:bgClr>
          </a:pattFill>
          <a:ln>
            <a:solidFill>
              <a:schemeClr val="tx1"/>
            </a:solidFill>
          </a:ln>
        </p:spPr>
        <p:txBody>
          <a:bodyPr wrap="none">
            <a:spAutoFit/>
          </a:bodyPr>
          <a:lstStyle/>
          <a:p>
            <a:pPr lvl="0" algn="just" rtl="1"/>
            <a:r>
              <a:rPr lang="fa-IR" sz="2800" dirty="0">
                <a:solidFill>
                  <a:srgbClr val="C00000"/>
                </a:solidFill>
                <a:cs typeface="B Titr" panose="00000700000000000000" pitchFamily="2" charset="-78"/>
              </a:rPr>
              <a:t>انواع سکونتگاه ها براساس جمعیت و </a:t>
            </a:r>
            <a:r>
              <a:rPr lang="fa-IR" sz="2800" dirty="0" smtClean="0">
                <a:solidFill>
                  <a:srgbClr val="C00000"/>
                </a:solidFill>
                <a:cs typeface="B Titr" panose="00000700000000000000" pitchFamily="2" charset="-78"/>
              </a:rPr>
              <a:t>عملکرد</a:t>
            </a:r>
            <a:endParaRPr lang="fa-IR" sz="2800" dirty="0">
              <a:solidFill>
                <a:srgbClr val="C00000"/>
              </a:solidFill>
              <a:cs typeface="B Titr" panose="00000700000000000000" pitchFamily="2" charset="-78"/>
            </a:endParaRPr>
          </a:p>
        </p:txBody>
      </p:sp>
      <p:sp>
        <p:nvSpPr>
          <p:cNvPr id="4" name="Rectangle 3"/>
          <p:cNvSpPr/>
          <p:nvPr/>
        </p:nvSpPr>
        <p:spPr>
          <a:xfrm>
            <a:off x="253218" y="830543"/>
            <a:ext cx="10283483" cy="2246769"/>
          </a:xfrm>
          <a:prstGeom prst="rect">
            <a:avLst/>
          </a:prstGeom>
          <a:solidFill>
            <a:schemeClr val="accent4">
              <a:lumMod val="20000"/>
              <a:lumOff val="80000"/>
            </a:schemeClr>
          </a:soli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سکونتگاه</a:t>
            </a:r>
            <a:r>
              <a:rPr lang="en-US" sz="2800" dirty="0">
                <a:solidFill>
                  <a:srgbClr val="FF0000"/>
                </a:solidFill>
                <a:cs typeface="B Titr" panose="00000700000000000000" pitchFamily="2" charset="-78"/>
              </a:rPr>
              <a:t> </a:t>
            </a:r>
            <a:r>
              <a:rPr lang="fa-IR" sz="2800" dirty="0">
                <a:solidFill>
                  <a:srgbClr val="FF0000"/>
                </a:solidFill>
                <a:cs typeface="B Titr" panose="00000700000000000000" pitchFamily="2" charset="-78"/>
              </a:rPr>
              <a:t>های </a:t>
            </a:r>
            <a:r>
              <a:rPr lang="fa-IR" sz="2800" dirty="0" smtClean="0">
                <a:solidFill>
                  <a:srgbClr val="FF0000"/>
                </a:solidFill>
                <a:cs typeface="B Titr" panose="00000700000000000000" pitchFamily="2" charset="-78"/>
              </a:rPr>
              <a:t>کوچک</a:t>
            </a:r>
          </a:p>
          <a:p>
            <a:pPr lvl="0" algn="just" rtl="1"/>
            <a:r>
              <a:rPr lang="fa-IR" sz="2800" dirty="0">
                <a:solidFill>
                  <a:prstClr val="black"/>
                </a:solidFill>
                <a:cs typeface="B Titr" panose="00000700000000000000" pitchFamily="2" charset="-78"/>
              </a:rPr>
              <a:t>سکونتگاه های </a:t>
            </a:r>
            <a:r>
              <a:rPr lang="fa-IR" sz="2800" dirty="0" smtClean="0">
                <a:solidFill>
                  <a:prstClr val="black"/>
                </a:solidFill>
                <a:cs typeface="B Titr" panose="00000700000000000000" pitchFamily="2" charset="-78"/>
              </a:rPr>
              <a:t>کوچک</a:t>
            </a:r>
            <a:r>
              <a:rPr lang="fa-IR" sz="2800" dirty="0">
                <a:solidFill>
                  <a:prstClr val="black"/>
                </a:solidFill>
                <a:cs typeface="B Titr" panose="00000700000000000000" pitchFamily="2" charset="-78"/>
              </a:rPr>
              <a:t> یا کم</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جمعیت معمولاً خدمات محدودی را به ساکنان ارائه می کنند اما در 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 بزرگ</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تر تعداد و تنوع خدمات بسیار زیاد است.</a:t>
            </a:r>
          </a:p>
          <a:p>
            <a:pPr lvl="0" algn="just" rtl="1"/>
            <a:r>
              <a:rPr lang="fa-IR" sz="2800" dirty="0" smtClean="0">
                <a:solidFill>
                  <a:prstClr val="black"/>
                </a:solidFill>
                <a:cs typeface="B Titr" panose="00000700000000000000" pitchFamily="2" charset="-78"/>
              </a:rPr>
              <a:t>برای مثال یک ده کوچک ممکن است چند مغازه ویک صندوق پست و یک مدرسه و یک مرکز بهداشت نیمه وقت داشته باشد </a:t>
            </a:r>
            <a:endParaRPr lang="en-US" sz="2400" dirty="0"/>
          </a:p>
        </p:txBody>
      </p:sp>
      <p:sp>
        <p:nvSpPr>
          <p:cNvPr id="5" name="Right Brace 4"/>
          <p:cNvSpPr/>
          <p:nvPr/>
        </p:nvSpPr>
        <p:spPr>
          <a:xfrm>
            <a:off x="10621108" y="1252025"/>
            <a:ext cx="351692" cy="40689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8857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1000"/>
                                        <p:tgtEl>
                                          <p:spTgt spid="4">
                                            <p:txEl>
                                              <p:pRg st="1" end="1"/>
                                            </p:txEl>
                                          </p:spTgt>
                                        </p:tgtEl>
                                      </p:cBhvr>
                                    </p:animEffect>
                                    <p:anim calcmode="lin" valueType="num">
                                      <p:cBhvr>
                                        <p:cTn id="3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 calcmode="lin" valueType="num">
                                      <p:cBhvr additive="base">
                                        <p:cTn id="4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 calcmode="lin" valueType="num">
                                      <p:cBhvr additive="base">
                                        <p:cTn id="5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0071" y="1315149"/>
            <a:ext cx="8434601" cy="5133418"/>
          </a:xfrm>
          <a:prstGeom prst="rect">
            <a:avLst/>
          </a:prstGeom>
        </p:spPr>
      </p:pic>
      <p:sp>
        <p:nvSpPr>
          <p:cNvPr id="3" name="Rectangle 2"/>
          <p:cNvSpPr/>
          <p:nvPr/>
        </p:nvSpPr>
        <p:spPr>
          <a:xfrm>
            <a:off x="218364" y="179148"/>
            <a:ext cx="11778017"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dirty="0">
                <a:cs typeface="B Titr" panose="00000700000000000000" pitchFamily="2" charset="-78"/>
              </a:rPr>
              <a:t>شکل زیر یک نمونه رتبه</a:t>
            </a:r>
            <a:r>
              <a:rPr lang="en-US" dirty="0">
                <a:cs typeface="B Titr" panose="00000700000000000000" pitchFamily="2" charset="-78"/>
              </a:rPr>
              <a:t> </a:t>
            </a:r>
            <a:r>
              <a:rPr lang="fa-IR" dirty="0">
                <a:cs typeface="B Titr" panose="00000700000000000000" pitchFamily="2" charset="-78"/>
              </a:rPr>
              <a:t>بندی یا سلسله مراتب را در سکونتگاه</a:t>
            </a:r>
            <a:r>
              <a:rPr lang="en-US" dirty="0">
                <a:cs typeface="B Titr" panose="00000700000000000000" pitchFamily="2" charset="-78"/>
              </a:rPr>
              <a:t> </a:t>
            </a:r>
            <a:r>
              <a:rPr lang="fa-IR" dirty="0">
                <a:cs typeface="B Titr" panose="00000700000000000000" pitchFamily="2" charset="-78"/>
              </a:rPr>
              <a:t>های اروپا نشان می</a:t>
            </a:r>
            <a:r>
              <a:rPr lang="en-US" dirty="0">
                <a:cs typeface="B Titr" panose="00000700000000000000" pitchFamily="2" charset="-78"/>
              </a:rPr>
              <a:t> </a:t>
            </a:r>
            <a:r>
              <a:rPr lang="fa-IR" dirty="0">
                <a:cs typeface="B Titr" panose="00000700000000000000" pitchFamily="2" charset="-78"/>
              </a:rPr>
              <a:t>دهد. در ستون پایین سکونتگاه</a:t>
            </a:r>
            <a:r>
              <a:rPr lang="en-US" dirty="0">
                <a:cs typeface="B Titr" panose="00000700000000000000" pitchFamily="2" charset="-78"/>
              </a:rPr>
              <a:t> </a:t>
            </a:r>
            <a:r>
              <a:rPr lang="fa-IR" dirty="0">
                <a:cs typeface="B Titr" panose="00000700000000000000" pitchFamily="2" charset="-78"/>
              </a:rPr>
              <a:t>هایی با کم</a:t>
            </a:r>
            <a:r>
              <a:rPr lang="en-US" dirty="0">
                <a:cs typeface="B Titr" panose="00000700000000000000" pitchFamily="2" charset="-78"/>
              </a:rPr>
              <a:t> </a:t>
            </a:r>
            <a:r>
              <a:rPr lang="fa-IR" dirty="0">
                <a:cs typeface="B Titr" panose="00000700000000000000" pitchFamily="2" charset="-78"/>
              </a:rPr>
              <a:t>ترین جمعیت قرار می</a:t>
            </a:r>
            <a:r>
              <a:rPr lang="en-US" dirty="0">
                <a:cs typeface="B Titr" panose="00000700000000000000" pitchFamily="2" charset="-78"/>
              </a:rPr>
              <a:t> </a:t>
            </a:r>
            <a:r>
              <a:rPr lang="fa-IR" dirty="0">
                <a:cs typeface="B Titr" panose="00000700000000000000" pitchFamily="2" charset="-78"/>
              </a:rPr>
              <a:t>گیرند. این سکونتگاه</a:t>
            </a:r>
            <a:r>
              <a:rPr lang="en-US" dirty="0">
                <a:cs typeface="B Titr" panose="00000700000000000000" pitchFamily="2" charset="-78"/>
              </a:rPr>
              <a:t> </a:t>
            </a:r>
            <a:r>
              <a:rPr lang="fa-IR" dirty="0">
                <a:cs typeface="B Titr" panose="00000700000000000000" pitchFamily="2" charset="-78"/>
              </a:rPr>
              <a:t>ها خدماتی که ارائه می</a:t>
            </a:r>
            <a:r>
              <a:rPr lang="en-US" dirty="0">
                <a:cs typeface="B Titr" panose="00000700000000000000" pitchFamily="2" charset="-78"/>
              </a:rPr>
              <a:t> </a:t>
            </a:r>
            <a:r>
              <a:rPr lang="fa-IR" dirty="0">
                <a:cs typeface="B Titr" panose="00000700000000000000" pitchFamily="2" charset="-78"/>
              </a:rPr>
              <a:t>دهند نیز کم</a:t>
            </a:r>
            <a:r>
              <a:rPr lang="en-US" dirty="0">
                <a:cs typeface="B Titr" panose="00000700000000000000" pitchFamily="2" charset="-78"/>
              </a:rPr>
              <a:t> </a:t>
            </a:r>
            <a:r>
              <a:rPr lang="fa-IR" dirty="0">
                <a:cs typeface="B Titr" panose="00000700000000000000" pitchFamily="2" charset="-78"/>
              </a:rPr>
              <a:t>تر است. با حرکت به سوی بالای هرم، جمعیت سکونتگاه هابیشتر می شود و خدماتی نیز که ارائه می کنند بیشتر و متنوع تر است.</a:t>
            </a:r>
            <a:endParaRPr lang="en-US" dirty="0">
              <a:cs typeface="B Titr" panose="00000700000000000000" pitchFamily="2" charset="-78"/>
            </a:endParaRPr>
          </a:p>
        </p:txBody>
      </p:sp>
    </p:spTree>
    <p:extLst>
      <p:ext uri="{BB962C8B-B14F-4D97-AF65-F5344CB8AC3E}">
        <p14:creationId xmlns:p14="http://schemas.microsoft.com/office/powerpoint/2010/main" val="2467199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1237" y="0"/>
            <a:ext cx="7629525" cy="5724525"/>
          </a:xfrm>
          <a:prstGeom prst="rect">
            <a:avLst/>
          </a:prstGeom>
        </p:spPr>
      </p:pic>
      <p:sp>
        <p:nvSpPr>
          <p:cNvPr id="3" name="Rectangle 2"/>
          <p:cNvSpPr/>
          <p:nvPr/>
        </p:nvSpPr>
        <p:spPr>
          <a:xfrm>
            <a:off x="220637" y="5847355"/>
            <a:ext cx="11750723" cy="91511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rtl="1"/>
            <a:r>
              <a:rPr lang="fa-IR" sz="2000" dirty="0" smtClean="0">
                <a:solidFill>
                  <a:schemeClr val="tx1"/>
                </a:solidFill>
                <a:cs typeface="B Titr" panose="00000700000000000000" pitchFamily="2" charset="-78"/>
              </a:rPr>
              <a:t>باید توجه کرد که معیارهای رتبه بندی با توجه به اهداف و نوع مطالعات محققان و از جایی به جای دیگر متفاوت است وچنان که گفته شد </a:t>
            </a:r>
            <a:r>
              <a:rPr lang="fa-IR" sz="2000" dirty="0">
                <a:solidFill>
                  <a:schemeClr val="tx1"/>
                </a:solidFill>
                <a:cs typeface="B Titr" panose="00000700000000000000" pitchFamily="2" charset="-78"/>
              </a:rPr>
              <a:t>معیار و تعریف شهر کوچک و بزرگ و میزان جمعیت آن در کشورهای مختلف فرق می کند</a:t>
            </a:r>
            <a:r>
              <a:rPr lang="fa-IR" sz="2000" dirty="0" smtClean="0">
                <a:solidFill>
                  <a:schemeClr val="tx1"/>
                </a:solidFill>
                <a:cs typeface="B Titr" panose="00000700000000000000" pitchFamily="2" charset="-78"/>
              </a:rPr>
              <a:t>.</a:t>
            </a:r>
            <a:endParaRPr lang="en-US" sz="2000" dirty="0">
              <a:solidFill>
                <a:schemeClr val="tx1"/>
              </a:solidFill>
              <a:cs typeface="B Titr" panose="00000700000000000000" pitchFamily="2" charset="-78"/>
            </a:endParaRPr>
          </a:p>
        </p:txBody>
      </p:sp>
    </p:spTree>
    <p:extLst>
      <p:ext uri="{BB962C8B-B14F-4D97-AF65-F5344CB8AC3E}">
        <p14:creationId xmlns:p14="http://schemas.microsoft.com/office/powerpoint/2010/main" val="12085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3725" y="69312"/>
            <a:ext cx="3057248" cy="584775"/>
          </a:xfrm>
          <a:prstGeom prst="rect">
            <a:avLst/>
          </a:prstGeom>
          <a:solidFill>
            <a:schemeClr val="accent4">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just" rtl="1"/>
            <a:r>
              <a:rPr lang="fa-IR" sz="3200" dirty="0" smtClean="0">
                <a:cs typeface="B Titr" panose="00000700000000000000" pitchFamily="2" charset="-78"/>
              </a:rPr>
              <a:t>حوزه نفوذ سکونتگاه</a:t>
            </a:r>
            <a:endParaRPr lang="en-US" sz="3200" dirty="0">
              <a:cs typeface="B Titr" panose="00000700000000000000" pitchFamily="2" charset="-78"/>
            </a:endParaRPr>
          </a:p>
        </p:txBody>
      </p:sp>
      <p:sp>
        <p:nvSpPr>
          <p:cNvPr id="3" name="Rectangle 2"/>
          <p:cNvSpPr/>
          <p:nvPr/>
        </p:nvSpPr>
        <p:spPr>
          <a:xfrm>
            <a:off x="98474" y="718673"/>
            <a:ext cx="11952499" cy="1780121"/>
          </a:xfrm>
          <a:prstGeom prst="rect">
            <a:avLst/>
          </a:prstGeom>
          <a:ln>
            <a:solidFill>
              <a:schemeClr val="tx1"/>
            </a:solidFill>
          </a:ln>
        </p:spPr>
        <p:style>
          <a:lnRef idx="2">
            <a:schemeClr val="accent2"/>
          </a:lnRef>
          <a:fillRef idx="1001">
            <a:schemeClr val="lt2"/>
          </a:fillRef>
          <a:effectRef idx="0">
            <a:schemeClr val="accent2"/>
          </a:effectRef>
          <a:fontRef idx="minor">
            <a:schemeClr val="dk1"/>
          </a:fontRef>
        </p:style>
        <p:txBody>
          <a:bodyPr rtlCol="0" anchor="ctr"/>
          <a:lstStyle/>
          <a:p>
            <a:pPr algn="just" rtl="1"/>
            <a:r>
              <a:rPr lang="fa-IR" sz="2800" dirty="0" smtClean="0">
                <a:solidFill>
                  <a:srgbClr val="FF0000"/>
                </a:solidFill>
                <a:cs typeface="B Titr" panose="00000700000000000000" pitchFamily="2" charset="-78"/>
              </a:rPr>
              <a:t>تعریف حوزه نفوذ سکونتگاه:</a:t>
            </a:r>
          </a:p>
          <a:p>
            <a:pPr algn="just" rtl="1"/>
            <a:r>
              <a:rPr lang="fa-IR" sz="2800" dirty="0" smtClean="0">
                <a:cs typeface="B Titr" panose="00000700000000000000" pitchFamily="2" charset="-78"/>
              </a:rPr>
              <a:t>دانستید که سکونتگاه ها از نظر جمعیت و عملکرد متفاوت هستند</a:t>
            </a:r>
            <a:r>
              <a:rPr lang="fa-IR" sz="2800" dirty="0">
                <a:cs typeface="B Titr" panose="00000700000000000000" pitchFamily="2" charset="-78"/>
              </a:rPr>
              <a:t>. به محدوده جغرافیایی که از یک سکونتگاه کالاو </a:t>
            </a:r>
            <a:r>
              <a:rPr lang="fa-IR" sz="2800" dirty="0" smtClean="0">
                <a:cs typeface="B Titr" panose="00000700000000000000" pitchFamily="2" charset="-78"/>
              </a:rPr>
              <a:t>انواع خدمات </a:t>
            </a:r>
            <a:r>
              <a:rPr lang="fa-IR" sz="2800" dirty="0">
                <a:cs typeface="B Titr" panose="00000700000000000000" pitchFamily="2" charset="-78"/>
              </a:rPr>
              <a:t>دریافت </a:t>
            </a:r>
            <a:r>
              <a:rPr lang="fa-IR" sz="2800" dirty="0" smtClean="0">
                <a:cs typeface="B Titr" panose="00000700000000000000" pitchFamily="2" charset="-78"/>
              </a:rPr>
              <a:t>می کند </a:t>
            </a:r>
            <a:r>
              <a:rPr lang="fa-IR" sz="2800" dirty="0">
                <a:cs typeface="B Titr" panose="00000700000000000000" pitchFamily="2" charset="-78"/>
              </a:rPr>
              <a:t>و بین آن محدوده و سکونتگاه </a:t>
            </a:r>
            <a:r>
              <a:rPr lang="fa-IR" sz="2800" dirty="0" smtClean="0">
                <a:cs typeface="B Titr" panose="00000700000000000000" pitchFamily="2" charset="-78"/>
              </a:rPr>
              <a:t>جریان کالا</a:t>
            </a:r>
            <a:r>
              <a:rPr lang="fa-IR" sz="2800" dirty="0">
                <a:cs typeface="B Titr" panose="00000700000000000000" pitchFamily="2" charset="-78"/>
              </a:rPr>
              <a:t>، خدمات و رفت و آمد افراد وجود دارد حوزه نفوذ </a:t>
            </a:r>
            <a:r>
              <a:rPr lang="fa-IR" sz="2800" dirty="0" smtClean="0">
                <a:cs typeface="B Titr" panose="00000700000000000000" pitchFamily="2" charset="-78"/>
              </a:rPr>
              <a:t>آن سکونتگاه می گویند.</a:t>
            </a:r>
          </a:p>
        </p:txBody>
      </p:sp>
      <p:sp>
        <p:nvSpPr>
          <p:cNvPr id="4" name="Rectangle 3"/>
          <p:cNvSpPr/>
          <p:nvPr/>
        </p:nvSpPr>
        <p:spPr>
          <a:xfrm>
            <a:off x="92755" y="2563380"/>
            <a:ext cx="10773816" cy="1815882"/>
          </a:xfrm>
          <a:prstGeom prst="rect">
            <a:avLst/>
          </a:prstGeom>
          <a:solidFill>
            <a:schemeClr val="accent4">
              <a:lumMod val="20000"/>
              <a:lumOff val="80000"/>
            </a:schemeClr>
          </a:solidFill>
          <a:ln>
            <a:solidFill>
              <a:schemeClr val="tx1"/>
            </a:solidFill>
          </a:ln>
        </p:spPr>
        <p:txBody>
          <a:bodyPr wrap="square">
            <a:spAutoFit/>
          </a:bodyPr>
          <a:lstStyle/>
          <a:p>
            <a:pPr lvl="0" algn="just" rtl="1"/>
            <a:r>
              <a:rPr lang="fa-IR" sz="2800" dirty="0" smtClean="0">
                <a:solidFill>
                  <a:prstClr val="black"/>
                </a:solidFill>
                <a:cs typeface="B Titr" panose="00000700000000000000" pitchFamily="2" charset="-78"/>
              </a:rPr>
              <a:t>*برخی </a:t>
            </a:r>
            <a:r>
              <a:rPr lang="fa-IR" sz="2800" dirty="0">
                <a:solidFill>
                  <a:prstClr val="black"/>
                </a:solidFill>
                <a:cs typeface="B Titr" panose="00000700000000000000" pitchFamily="2" charset="-78"/>
              </a:rPr>
              <a:t>از سکونتگاه ها حوزه نفوذ کم وسعتی دارند.</a:t>
            </a:r>
            <a:endParaRPr lang="en-US" sz="2800" dirty="0">
              <a:solidFill>
                <a:prstClr val="black"/>
              </a:solidFill>
              <a:cs typeface="B Titr" panose="00000700000000000000" pitchFamily="2" charset="-78"/>
            </a:endParaRPr>
          </a:p>
          <a:p>
            <a:pPr lvl="0" algn="just" rtl="1"/>
            <a:r>
              <a:rPr lang="fa-IR" sz="2800" dirty="0">
                <a:solidFill>
                  <a:prstClr val="black"/>
                </a:solidFill>
                <a:cs typeface="B Titr" panose="00000700000000000000" pitchFamily="2" charset="-78"/>
              </a:rPr>
              <a:t> برای مثال یک شهر کوچک ممکن است فقط به چند روستای پیرامون خود خدمات ارائه کند و از روستاهای پیرامون برای خرید و کاردر کارخانه ها و استفاده از مراکز درمانی به آن شهر مراجعه کنند</a:t>
            </a:r>
            <a:r>
              <a:rPr lang="fa-IR" sz="2800" dirty="0" smtClean="0">
                <a:solidFill>
                  <a:prstClr val="black"/>
                </a:solidFill>
                <a:cs typeface="B Titr" panose="00000700000000000000" pitchFamily="2" charset="-78"/>
              </a:rPr>
              <a:t>.</a:t>
            </a:r>
            <a:endParaRPr lang="en-US" sz="2800" dirty="0">
              <a:solidFill>
                <a:prstClr val="black"/>
              </a:solidFill>
              <a:cs typeface="B Titr" panose="00000700000000000000" pitchFamily="2" charset="-78"/>
            </a:endParaRPr>
          </a:p>
        </p:txBody>
      </p:sp>
      <p:sp>
        <p:nvSpPr>
          <p:cNvPr id="5" name="Rectangle 4"/>
          <p:cNvSpPr/>
          <p:nvPr/>
        </p:nvSpPr>
        <p:spPr>
          <a:xfrm>
            <a:off x="92755" y="4443848"/>
            <a:ext cx="10773816" cy="2246769"/>
          </a:xfrm>
          <a:prstGeom prst="rect">
            <a:avLst/>
          </a:prstGeom>
          <a:solidFill>
            <a:schemeClr val="accent1">
              <a:lumMod val="20000"/>
              <a:lumOff val="80000"/>
            </a:schemeClr>
          </a:solidFill>
          <a:ln>
            <a:solidFill>
              <a:schemeClr val="tx1"/>
            </a:solidFill>
          </a:ln>
        </p:spPr>
        <p:txBody>
          <a:bodyPr wrap="square">
            <a:spAutoFit/>
          </a:bodyPr>
          <a:lstStyle/>
          <a:p>
            <a:pPr lvl="0" algn="just" rtl="1"/>
            <a:r>
              <a:rPr lang="fa-IR" sz="2800" dirty="0">
                <a:solidFill>
                  <a:prstClr val="black"/>
                </a:solidFill>
                <a:cs typeface="B Titr" panose="00000700000000000000" pitchFamily="2" charset="-78"/>
              </a:rPr>
              <a:t> *به عکس برخی از شهرها حوزه نفوذی بسیار گستردهای در سطح یک ناحیه یا کشور و حتی جهان دارند. برای مثال شهر تهران در برخی عملکردها مانند تولید و عرضه خودرو، لوازم خانگی، خدمات پیشرفته پزشکی و مراکز دانشگاهی حوزه نفوذی در سطح کشور ایران دارد. در شکل بالا 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 را مقایسه کنید. تفاوت آنهادر چیست؟</a:t>
            </a:r>
          </a:p>
        </p:txBody>
      </p:sp>
      <p:sp>
        <p:nvSpPr>
          <p:cNvPr id="6" name="Rectangle 5"/>
          <p:cNvSpPr/>
          <p:nvPr/>
        </p:nvSpPr>
        <p:spPr>
          <a:xfrm rot="5400000">
            <a:off x="9817509" y="4408864"/>
            <a:ext cx="3943707" cy="523220"/>
          </a:xfrm>
          <a:prstGeom prst="rect">
            <a:avLst/>
          </a:prstGeom>
          <a:solidFill>
            <a:schemeClr val="accent3">
              <a:lumMod val="20000"/>
              <a:lumOff val="80000"/>
            </a:schemeClr>
          </a:solidFill>
          <a:ln>
            <a:solidFill>
              <a:schemeClr val="tx1"/>
            </a:solidFill>
          </a:ln>
        </p:spPr>
        <p:txBody>
          <a:bodyPr wrap="none">
            <a:spAutoFit/>
          </a:bodyPr>
          <a:lstStyle/>
          <a:p>
            <a:pPr lvl="0" algn="just" rtl="1"/>
            <a:r>
              <a:rPr lang="fa-IR" sz="2800" dirty="0">
                <a:solidFill>
                  <a:srgbClr val="FF0000"/>
                </a:solidFill>
                <a:cs typeface="B Titr" panose="00000700000000000000" pitchFamily="2" charset="-78"/>
              </a:rPr>
              <a:t>مقایسه حوزه نفوذ سکونتگاه ها</a:t>
            </a:r>
          </a:p>
        </p:txBody>
      </p:sp>
      <p:sp>
        <p:nvSpPr>
          <p:cNvPr id="7" name="Right Brace 6"/>
          <p:cNvSpPr/>
          <p:nvPr/>
        </p:nvSpPr>
        <p:spPr>
          <a:xfrm>
            <a:off x="10866571" y="2940148"/>
            <a:ext cx="675249" cy="346065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2405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 calcmode="lin" valueType="num">
                                      <p:cBhvr additive="base">
                                        <p:cTn id="4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 calcmode="lin" valueType="num">
                                      <p:cBhvr additive="base">
                                        <p:cTn id="5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 calcmode="lin" valueType="num">
                                      <p:cBhvr additive="base">
                                        <p:cTn id="6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585" y="545910"/>
            <a:ext cx="11594029" cy="5718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7968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6036" y="411189"/>
            <a:ext cx="10522423" cy="584775"/>
          </a:xfrm>
          <a:prstGeom prst="rect">
            <a:avLst/>
          </a:prstGeom>
        </p:spPr>
        <p:style>
          <a:lnRef idx="0">
            <a:scrgbClr r="0" g="0" b="0"/>
          </a:lnRef>
          <a:fillRef idx="1002">
            <a:schemeClr val="lt2"/>
          </a:fillRef>
          <a:effectRef idx="0">
            <a:scrgbClr r="0" g="0" b="0"/>
          </a:effectRef>
          <a:fontRef idx="major"/>
        </p:style>
        <p:txBody>
          <a:bodyPr wrap="square">
            <a:spAutoFit/>
          </a:bodyPr>
          <a:lstStyle/>
          <a:p>
            <a:pPr algn="just" rtl="1"/>
            <a:r>
              <a:rPr lang="fa-IR" sz="3200" dirty="0">
                <a:cs typeface="B Titr" panose="00000700000000000000" pitchFamily="2" charset="-78"/>
              </a:rPr>
              <a:t>دو جنبه مورد توجه درمورد حوزه نفوذ عملکرد یک سکونتگاه :</a:t>
            </a:r>
          </a:p>
        </p:txBody>
      </p:sp>
      <p:sp>
        <p:nvSpPr>
          <p:cNvPr id="4" name="Rectangle 3"/>
          <p:cNvSpPr/>
          <p:nvPr/>
        </p:nvSpPr>
        <p:spPr>
          <a:xfrm>
            <a:off x="559560" y="2548635"/>
            <a:ext cx="10931854" cy="1569660"/>
          </a:xfrm>
          <a:prstGeom prst="rect">
            <a:avLst/>
          </a:prstGeom>
          <a:solidFill>
            <a:schemeClr val="accent4">
              <a:lumMod val="20000"/>
              <a:lumOff val="80000"/>
            </a:schemeClr>
          </a:solidFill>
        </p:spPr>
        <p:txBody>
          <a:bodyPr wrap="square">
            <a:spAutoFit/>
          </a:bodyPr>
          <a:lstStyle/>
          <a:p>
            <a:pPr lvl="0" algn="just" rtl="1"/>
            <a:r>
              <a:rPr lang="fa-IR" sz="3200" dirty="0">
                <a:solidFill>
                  <a:prstClr val="black"/>
                </a:solidFill>
                <a:cs typeface="B Titr" panose="00000700000000000000" pitchFamily="2" charset="-78"/>
              </a:rPr>
              <a:t>الف) </a:t>
            </a:r>
            <a:r>
              <a:rPr lang="fa-IR" sz="3200" dirty="0">
                <a:solidFill>
                  <a:srgbClr val="FF0000"/>
                </a:solidFill>
                <a:cs typeface="B Titr" panose="00000700000000000000" pitchFamily="2" charset="-78"/>
              </a:rPr>
              <a:t>آستانه </a:t>
            </a:r>
            <a:r>
              <a:rPr lang="fa-IR" sz="3200" dirty="0" smtClean="0">
                <a:solidFill>
                  <a:srgbClr val="FF0000"/>
                </a:solidFill>
                <a:cs typeface="B Titr" panose="00000700000000000000" pitchFamily="2" charset="-78"/>
              </a:rPr>
              <a:t>نفوذ</a:t>
            </a:r>
          </a:p>
          <a:p>
            <a:pPr lvl="0" algn="just" rtl="1"/>
            <a:r>
              <a:rPr lang="fa-IR" sz="3200" dirty="0" smtClean="0">
                <a:solidFill>
                  <a:prstClr val="black"/>
                </a:solidFill>
                <a:cs typeface="B Titr" panose="00000700000000000000" pitchFamily="2" charset="-78"/>
              </a:rPr>
              <a:t> </a:t>
            </a:r>
            <a:r>
              <a:rPr lang="fa-IR" sz="3200" dirty="0">
                <a:solidFill>
                  <a:prstClr val="black"/>
                </a:solidFill>
                <a:cs typeface="B Titr" panose="00000700000000000000" pitchFamily="2" charset="-78"/>
              </a:rPr>
              <a:t>یعنی حداقل جمعیتی که تقاضای کالا، خدمات یا عملکردی از سکونتگاه دارند.</a:t>
            </a:r>
          </a:p>
        </p:txBody>
      </p:sp>
      <p:sp>
        <p:nvSpPr>
          <p:cNvPr id="5" name="Rectangle 4"/>
          <p:cNvSpPr/>
          <p:nvPr/>
        </p:nvSpPr>
        <p:spPr>
          <a:xfrm>
            <a:off x="559560" y="4646289"/>
            <a:ext cx="10931854" cy="1569660"/>
          </a:xfrm>
          <a:prstGeom prst="rect">
            <a:avLst/>
          </a:prstGeom>
          <a:solidFill>
            <a:schemeClr val="tx2">
              <a:lumMod val="20000"/>
              <a:lumOff val="80000"/>
            </a:schemeClr>
          </a:solidFill>
        </p:spPr>
        <p:txBody>
          <a:bodyPr wrap="square">
            <a:spAutoFit/>
          </a:bodyPr>
          <a:lstStyle/>
          <a:p>
            <a:pPr lvl="0" algn="just" rtl="1"/>
            <a:r>
              <a:rPr lang="fa-IR" sz="3200" dirty="0">
                <a:solidFill>
                  <a:prstClr val="black"/>
                </a:solidFill>
                <a:cs typeface="B Titr" panose="00000700000000000000" pitchFamily="2" charset="-78"/>
              </a:rPr>
              <a:t>ب) </a:t>
            </a:r>
            <a:r>
              <a:rPr lang="fa-IR" sz="3200" dirty="0">
                <a:solidFill>
                  <a:srgbClr val="FF0000"/>
                </a:solidFill>
                <a:cs typeface="B Titr" panose="00000700000000000000" pitchFamily="2" charset="-78"/>
              </a:rPr>
              <a:t>دامنه </a:t>
            </a:r>
            <a:r>
              <a:rPr lang="fa-IR" sz="3200" dirty="0" smtClean="0">
                <a:solidFill>
                  <a:srgbClr val="FF0000"/>
                </a:solidFill>
                <a:cs typeface="B Titr" panose="00000700000000000000" pitchFamily="2" charset="-78"/>
              </a:rPr>
              <a:t>نفوذ</a:t>
            </a:r>
          </a:p>
          <a:p>
            <a:pPr lvl="0" algn="just" rtl="1"/>
            <a:r>
              <a:rPr lang="fa-IR" sz="3200" dirty="0" smtClean="0">
                <a:solidFill>
                  <a:prstClr val="black"/>
                </a:solidFill>
                <a:cs typeface="B Titr" panose="00000700000000000000" pitchFamily="2" charset="-78"/>
              </a:rPr>
              <a:t> </a:t>
            </a:r>
            <a:r>
              <a:rPr lang="fa-IR" sz="3200" dirty="0">
                <a:solidFill>
                  <a:prstClr val="black"/>
                </a:solidFill>
                <a:cs typeface="B Titr" panose="00000700000000000000" pitchFamily="2" charset="-78"/>
              </a:rPr>
              <a:t>یعنی بیش</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ترین مسافتی که مردم منطقه برای دریافت خدمات از آن سکونتگاه طی می کنند.</a:t>
            </a:r>
            <a:endParaRPr lang="en-US" sz="3200" dirty="0">
              <a:solidFill>
                <a:prstClr val="black"/>
              </a:solidFill>
              <a:cs typeface="B Titr" panose="00000700000000000000" pitchFamily="2" charset="-78"/>
            </a:endParaRPr>
          </a:p>
        </p:txBody>
      </p:sp>
      <p:sp>
        <p:nvSpPr>
          <p:cNvPr id="6" name="Right Brace 5"/>
          <p:cNvSpPr/>
          <p:nvPr/>
        </p:nvSpPr>
        <p:spPr>
          <a:xfrm rot="16200000">
            <a:off x="5437362" y="-1662947"/>
            <a:ext cx="777922" cy="65807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48823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calcmode="lin" valueType="num">
                                      <p:cBhvr additive="base">
                                        <p:cTn id="4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1000"/>
                                        <p:tgtEl>
                                          <p:spTgt spid="5">
                                            <p:txEl>
                                              <p:pRg st="1" end="1"/>
                                            </p:txEl>
                                          </p:spTgt>
                                        </p:tgtEl>
                                      </p:cBhvr>
                                    </p:animEffect>
                                    <p:anim calcmode="lin" valueType="num">
                                      <p:cBhvr>
                                        <p:cTn id="4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899" y="886211"/>
            <a:ext cx="11464119" cy="5820770"/>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just" rtl="1"/>
            <a:r>
              <a:rPr lang="fa-IR" sz="1600" dirty="0" smtClean="0">
                <a:solidFill>
                  <a:schemeClr val="tx1"/>
                </a:solidFill>
                <a:cs typeface="B Titr" panose="00000700000000000000" pitchFamily="2" charset="-78"/>
              </a:rPr>
              <a:t>١</a:t>
            </a:r>
            <a:r>
              <a:rPr lang="fa-IR" sz="2000" dirty="0" smtClean="0">
                <a:solidFill>
                  <a:schemeClr val="tx1"/>
                </a:solidFill>
                <a:cs typeface="B Titr" panose="00000700000000000000" pitchFamily="2" charset="-78"/>
              </a:rPr>
              <a:t>ـ با توجه به نمودار هرمی سلسله مراتب سکونتگاهها چه رابطه ای میان رتبه سکونتگاه ها </a:t>
            </a:r>
            <a:r>
              <a:rPr lang="fa-IR" sz="2000" dirty="0">
                <a:solidFill>
                  <a:schemeClr val="tx1"/>
                </a:solidFill>
                <a:cs typeface="B Titr" panose="00000700000000000000" pitchFamily="2" charset="-78"/>
              </a:rPr>
              <a:t>و وسعت حوزه نفوذ آنها وجود دارد؟</a:t>
            </a:r>
          </a:p>
          <a:p>
            <a:pPr algn="just" rtl="1"/>
            <a:endParaRPr lang="fa-IR" sz="2400" dirty="0" smtClean="0">
              <a:solidFill>
                <a:schemeClr val="tx1"/>
              </a:solidFill>
              <a:cs typeface="B Titr" panose="00000700000000000000" pitchFamily="2" charset="-78"/>
            </a:endParaRPr>
          </a:p>
          <a:p>
            <a:pPr algn="just" rtl="1"/>
            <a:r>
              <a:rPr lang="fa-IR" sz="2000" dirty="0" smtClean="0">
                <a:solidFill>
                  <a:schemeClr val="tx1"/>
                </a:solidFill>
                <a:cs typeface="B Titr" panose="00000700000000000000" pitchFamily="2" charset="-78"/>
              </a:rPr>
              <a:t>٢ـ شکل مقا بل سه مغازه را در یک شهر کوچک نشان می دهد:</a:t>
            </a:r>
          </a:p>
          <a:p>
            <a:pPr algn="just" rtl="1"/>
            <a:r>
              <a:rPr lang="fa-IR" sz="2000" dirty="0" smtClean="0">
                <a:solidFill>
                  <a:schemeClr val="tx1"/>
                </a:solidFill>
                <a:cs typeface="B Titr" panose="00000700000000000000" pitchFamily="2" charset="-78"/>
              </a:rPr>
              <a:t>الف) شکل و وسعت حوزه نفوذ سه مغازه را با هم مقایسه کنید.</a:t>
            </a:r>
          </a:p>
          <a:p>
            <a:pPr algn="just" rtl="1"/>
            <a:r>
              <a:rPr lang="fa-IR" sz="2000" dirty="0" smtClean="0">
                <a:solidFill>
                  <a:schemeClr val="tx1"/>
                </a:solidFill>
                <a:cs typeface="B Titr" panose="00000700000000000000" pitchFamily="2" charset="-78"/>
              </a:rPr>
              <a:t>ب) کدام مغازه وسیعترین حوزه نفوذ را دارد؟</a:t>
            </a:r>
          </a:p>
          <a:p>
            <a:pPr algn="just" rtl="1"/>
            <a:r>
              <a:rPr lang="fa-IR" sz="2000" dirty="0" smtClean="0">
                <a:solidFill>
                  <a:schemeClr val="tx1"/>
                </a:solidFill>
                <a:cs typeface="B Titr" panose="00000700000000000000" pitchFamily="2" charset="-78"/>
              </a:rPr>
              <a:t>ج) چرا مردم ساکن در نواحی غربی مغازه  ۳برای خرید به آنجا مراجعه</a:t>
            </a:r>
          </a:p>
          <a:p>
            <a:pPr algn="just" rtl="1"/>
            <a:r>
              <a:rPr lang="fa-IR" sz="2000" dirty="0" smtClean="0">
                <a:solidFill>
                  <a:schemeClr val="tx1"/>
                </a:solidFill>
                <a:cs typeface="B Titr" panose="00000700000000000000" pitchFamily="2" charset="-78"/>
              </a:rPr>
              <a:t>نمی</a:t>
            </a:r>
            <a:r>
              <a:rPr lang="en-US" sz="2000" dirty="0" smtClean="0">
                <a:solidFill>
                  <a:schemeClr val="tx1"/>
                </a:solidFill>
                <a:cs typeface="B Titr" panose="00000700000000000000" pitchFamily="2" charset="-78"/>
              </a:rPr>
              <a:t> </a:t>
            </a:r>
            <a:r>
              <a:rPr lang="fa-IR" sz="2000" dirty="0" smtClean="0">
                <a:solidFill>
                  <a:schemeClr val="tx1"/>
                </a:solidFill>
                <a:cs typeface="B Titr" panose="00000700000000000000" pitchFamily="2" charset="-78"/>
              </a:rPr>
              <a:t>کنند؟ چرا حوزه نفوذ مغازه ۳از سمت شرق گسترش نیافته است؟</a:t>
            </a:r>
          </a:p>
          <a:p>
            <a:pPr algn="just" rtl="1"/>
            <a:r>
              <a:rPr lang="fa-IR" sz="2000" dirty="0" smtClean="0">
                <a:solidFill>
                  <a:schemeClr val="tx1"/>
                </a:solidFill>
                <a:cs typeface="B Titr" panose="00000700000000000000" pitchFamily="2" charset="-78"/>
              </a:rPr>
              <a:t>د) چرا مغازه  ١کم وسعت</a:t>
            </a:r>
            <a:r>
              <a:rPr lang="en-US" sz="2000" dirty="0" smtClean="0">
                <a:solidFill>
                  <a:schemeClr val="tx1"/>
                </a:solidFill>
                <a:cs typeface="B Titr" panose="00000700000000000000" pitchFamily="2" charset="-78"/>
              </a:rPr>
              <a:t> </a:t>
            </a:r>
            <a:r>
              <a:rPr lang="fa-IR" sz="2000" dirty="0" smtClean="0">
                <a:solidFill>
                  <a:schemeClr val="tx1"/>
                </a:solidFill>
                <a:cs typeface="B Titr" panose="00000700000000000000" pitchFamily="2" charset="-78"/>
              </a:rPr>
              <a:t>ترین حوزه نفوذ را دارد؟ توضیح دهید.</a:t>
            </a:r>
          </a:p>
          <a:p>
            <a:pPr algn="just" rtl="1"/>
            <a:r>
              <a:rPr lang="fa-IR" sz="2000" dirty="0" smtClean="0">
                <a:solidFill>
                  <a:schemeClr val="tx1"/>
                </a:solidFill>
                <a:cs typeface="B Titr" panose="00000700000000000000" pitchFamily="2" charset="-78"/>
              </a:rPr>
              <a:t>هـ) آیا در مکان یابی احداث یک مغازه یا سایر مراکز خدماتی باید به حوزه نفوذ</a:t>
            </a:r>
          </a:p>
          <a:p>
            <a:pPr algn="just" rtl="1"/>
            <a:r>
              <a:rPr lang="fa-IR" sz="2000" dirty="0" smtClean="0">
                <a:solidFill>
                  <a:schemeClr val="tx1"/>
                </a:solidFill>
                <a:cs typeface="B Titr" panose="00000700000000000000" pitchFamily="2" charset="-78"/>
              </a:rPr>
              <a:t>آنها توجه کرد؟ چرا؟</a:t>
            </a:r>
          </a:p>
          <a:p>
            <a:pPr algn="just" rtl="1"/>
            <a:r>
              <a:rPr lang="fa-IR" sz="2000" dirty="0" smtClean="0">
                <a:solidFill>
                  <a:schemeClr val="tx1"/>
                </a:solidFill>
                <a:cs typeface="B Titr" panose="00000700000000000000" pitchFamily="2" charset="-78"/>
              </a:rPr>
              <a:t>۳ـ با کمک معلم بر روی یک نقشه استان محل زندگی تان روستاها، شهرهای</a:t>
            </a:r>
          </a:p>
          <a:p>
            <a:pPr algn="just" rtl="1"/>
            <a:r>
              <a:rPr lang="fa-IR" sz="2000" dirty="0" smtClean="0">
                <a:solidFill>
                  <a:schemeClr val="tx1"/>
                </a:solidFill>
                <a:cs typeface="B Titr" panose="00000700000000000000" pitchFamily="2" charset="-78"/>
              </a:rPr>
              <a:t>کوچک و بزرگ و مراکز دهستان و شهرستان و… را پیدا کنید و نام آنها را</a:t>
            </a:r>
          </a:p>
          <a:p>
            <a:pPr algn="just" rtl="1"/>
            <a:r>
              <a:rPr lang="fa-IR" sz="2000" dirty="0" smtClean="0">
                <a:solidFill>
                  <a:schemeClr val="tx1"/>
                </a:solidFill>
                <a:cs typeface="B Titr" panose="00000700000000000000" pitchFamily="2" charset="-78"/>
              </a:rPr>
              <a:t>بنویسد و سلسله مراتب آنها را نمایش دهید.</a:t>
            </a:r>
            <a:endParaRPr lang="en-US" sz="2000" dirty="0">
              <a:solidFill>
                <a:schemeClr val="tx1"/>
              </a:solidFill>
              <a:cs typeface="B Titr" panose="00000700000000000000" pitchFamily="2" charset="-78"/>
            </a:endParaRPr>
          </a:p>
        </p:txBody>
      </p:sp>
      <p:sp>
        <p:nvSpPr>
          <p:cNvPr id="3" name="Rectangle 2"/>
          <p:cNvSpPr/>
          <p:nvPr/>
        </p:nvSpPr>
        <p:spPr>
          <a:xfrm>
            <a:off x="8052178" y="109182"/>
            <a:ext cx="3725840" cy="586854"/>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r>
              <a:rPr lang="fa-IR" dirty="0" smtClean="0">
                <a:solidFill>
                  <a:schemeClr val="tx1"/>
                </a:solidFill>
                <a:cs typeface="B Titr" panose="00000700000000000000" pitchFamily="2" charset="-78"/>
              </a:rPr>
              <a:t>فعالیت</a:t>
            </a:r>
            <a:endParaRPr lang="en-US" dirty="0">
              <a:solidFill>
                <a:schemeClr val="tx1"/>
              </a:solidFill>
              <a:cs typeface="B Titr" panose="00000700000000000000" pitchFamily="2" charset="-78"/>
            </a:endParaRPr>
          </a:p>
        </p:txBody>
      </p:sp>
      <p:pic>
        <p:nvPicPr>
          <p:cNvPr id="5" name="Picture 4"/>
          <p:cNvPicPr>
            <a:picLocks noChangeAspect="1"/>
          </p:cNvPicPr>
          <p:nvPr/>
        </p:nvPicPr>
        <p:blipFill>
          <a:blip r:embed="rId2"/>
          <a:stretch>
            <a:fillRect/>
          </a:stretch>
        </p:blipFill>
        <p:spPr>
          <a:xfrm>
            <a:off x="562679" y="2116295"/>
            <a:ext cx="3560373" cy="4590686"/>
          </a:xfrm>
          <a:prstGeom prst="rect">
            <a:avLst/>
          </a:prstGeom>
        </p:spPr>
      </p:pic>
    </p:spTree>
    <p:extLst>
      <p:ext uri="{BB962C8B-B14F-4D97-AF65-F5344CB8AC3E}">
        <p14:creationId xmlns:p14="http://schemas.microsoft.com/office/powerpoint/2010/main" val="1928911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circle(in)">
                                      <p:cBhvr>
                                        <p:cTn id="27" dur="20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circle(in)">
                                      <p:cBhvr>
                                        <p:cTn id="32" dur="2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circle(in)">
                                      <p:cBhvr>
                                        <p:cTn id="37" dur="2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circle(in)">
                                      <p:cBhvr>
                                        <p:cTn id="42" dur="2000"/>
                                        <p:tgtEl>
                                          <p:spTgt spid="2">
                                            <p:txEl>
                                              <p:pRg st="5" end="5"/>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circle(in)">
                                      <p:cBhvr>
                                        <p:cTn id="45" dur="20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circle(in)">
                                      <p:cBhvr>
                                        <p:cTn id="50" dur="20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circle(in)">
                                      <p:cBhvr>
                                        <p:cTn id="55" dur="2000"/>
                                        <p:tgtEl>
                                          <p:spTgt spid="2">
                                            <p:txEl>
                                              <p:pRg st="8" end="8"/>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circle(in)">
                                      <p:cBhvr>
                                        <p:cTn id="58" dur="2000"/>
                                        <p:tgtEl>
                                          <p:spTgt spid="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Effect transition="in" filter="circle(in)">
                                      <p:cBhvr>
                                        <p:cTn id="63" dur="2000"/>
                                        <p:tgtEl>
                                          <p:spTgt spid="2">
                                            <p:txEl>
                                              <p:pRg st="10" end="10"/>
                                            </p:txEl>
                                          </p:spTgt>
                                        </p:tgtEl>
                                      </p:cBhvr>
                                    </p:animEffect>
                                  </p:childTnLst>
                                </p:cTn>
                              </p:par>
                              <p:par>
                                <p:cTn id="64" presetID="6" presetClass="entr" presetSubtype="16" fill="hold" nodeType="withEffect">
                                  <p:stCondLst>
                                    <p:cond delay="0"/>
                                  </p:stCondLst>
                                  <p:childTnLst>
                                    <p:set>
                                      <p:cBhvr>
                                        <p:cTn id="65" dur="1" fill="hold">
                                          <p:stCondLst>
                                            <p:cond delay="0"/>
                                          </p:stCondLst>
                                        </p:cTn>
                                        <p:tgtEl>
                                          <p:spTgt spid="2">
                                            <p:txEl>
                                              <p:pRg st="11" end="11"/>
                                            </p:txEl>
                                          </p:spTgt>
                                        </p:tgtEl>
                                        <p:attrNameLst>
                                          <p:attrName>style.visibility</p:attrName>
                                        </p:attrNameLst>
                                      </p:cBhvr>
                                      <p:to>
                                        <p:strVal val="visible"/>
                                      </p:to>
                                    </p:set>
                                    <p:animEffect transition="in" filter="circle(in)">
                                      <p:cBhvr>
                                        <p:cTn id="66" dur="2000"/>
                                        <p:tgtEl>
                                          <p:spTgt spid="2">
                                            <p:txEl>
                                              <p:pRg st="11" end="11"/>
                                            </p:txEl>
                                          </p:spTgt>
                                        </p:tgtEl>
                                      </p:cBhvr>
                                    </p:animEffect>
                                  </p:childTnLst>
                                </p:cTn>
                              </p:par>
                              <p:par>
                                <p:cTn id="67" presetID="6" presetClass="entr" presetSubtype="16"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circle(in)">
                                      <p:cBhvr>
                                        <p:cTn id="69" dur="2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9487021" y="3156534"/>
            <a:ext cx="4532010"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a-IR" sz="2800" dirty="0" smtClean="0">
                <a:cs typeface="B Titr" panose="00000700000000000000" pitchFamily="2" charset="-78"/>
              </a:rPr>
              <a:t>به سوی جهانی در حال شهری شدن</a:t>
            </a:r>
            <a:endParaRPr lang="en-US" sz="2800" dirty="0">
              <a:cs typeface="B Titr" panose="00000700000000000000" pitchFamily="2" charset="-78"/>
            </a:endParaRPr>
          </a:p>
        </p:txBody>
      </p:sp>
      <p:sp>
        <p:nvSpPr>
          <p:cNvPr id="3" name="Rectangle 2"/>
          <p:cNvSpPr/>
          <p:nvPr/>
        </p:nvSpPr>
        <p:spPr>
          <a:xfrm>
            <a:off x="95534" y="136477"/>
            <a:ext cx="11068335" cy="2031325"/>
          </a:xfrm>
          <a:prstGeom prst="rect">
            <a:avLst/>
          </a:prstGeom>
        </p:spPr>
        <p:style>
          <a:lnRef idx="2">
            <a:schemeClr val="accent2"/>
          </a:lnRef>
          <a:fillRef idx="1003">
            <a:schemeClr val="lt1"/>
          </a:fillRef>
          <a:effectRef idx="0">
            <a:schemeClr val="accent2"/>
          </a:effectRef>
          <a:fontRef idx="minor">
            <a:schemeClr val="dk1"/>
          </a:fontRef>
        </p:style>
        <p:txBody>
          <a:bodyPr wrap="square">
            <a:spAutoFit/>
          </a:bodyPr>
          <a:lstStyle/>
          <a:p>
            <a:pPr algn="just" rtl="1"/>
            <a:r>
              <a:rPr lang="fa-IR" dirty="0" smtClean="0">
                <a:cs typeface="B Titr" panose="00000700000000000000" pitchFamily="2" charset="-78"/>
              </a:rPr>
              <a:t>یکی از مهمترین تغییرات فضای جغرافیایی در قرن بیستم و بیستویکم افزایش شهر و شهرنشینی در جهان است.</a:t>
            </a:r>
          </a:p>
          <a:p>
            <a:pPr algn="just" rtl="1"/>
            <a:r>
              <a:rPr lang="fa-IR" dirty="0" smtClean="0">
                <a:solidFill>
                  <a:srgbClr val="FF0000"/>
                </a:solidFill>
                <a:cs typeface="B Titr" panose="00000700000000000000" pitchFamily="2" charset="-78"/>
              </a:rPr>
              <a:t>تعریف شهرنشینی: </a:t>
            </a:r>
            <a:endParaRPr lang="fa-IR" dirty="0">
              <a:solidFill>
                <a:srgbClr val="FF0000"/>
              </a:solidFill>
              <a:cs typeface="B Titr" panose="00000700000000000000" pitchFamily="2" charset="-78"/>
            </a:endParaRPr>
          </a:p>
          <a:p>
            <a:pPr algn="just" rtl="1"/>
            <a:r>
              <a:rPr lang="fa-IR" dirty="0" smtClean="0">
                <a:cs typeface="B Titr" panose="00000700000000000000" pitchFamily="2" charset="-78"/>
              </a:rPr>
              <a:t> منظور از اصطلاح شهرنشینی نسبت جمعیت شهرها به روستاهاست.</a:t>
            </a:r>
          </a:p>
          <a:p>
            <a:pPr algn="just" rtl="1"/>
            <a:r>
              <a:rPr lang="fa-IR" dirty="0" smtClean="0">
                <a:solidFill>
                  <a:srgbClr val="FF0000"/>
                </a:solidFill>
                <a:cs typeface="B Titr" panose="00000700000000000000" pitchFamily="2" charset="-78"/>
              </a:rPr>
              <a:t>مقایسه جمعیت شهری و روستایی کره زمین:</a:t>
            </a:r>
          </a:p>
          <a:p>
            <a:pPr algn="just" rtl="1"/>
            <a:r>
              <a:rPr lang="fa-IR" dirty="0" smtClean="0">
                <a:cs typeface="B Titr" panose="00000700000000000000" pitchFamily="2" charset="-78"/>
              </a:rPr>
              <a:t>در سال  19۵۰میلادی تنها  3۰درصد جمعیت جهان در شهرها زندگی</a:t>
            </a:r>
            <a:r>
              <a:rPr lang="en-US" dirty="0" smtClean="0">
                <a:cs typeface="B Titr" panose="00000700000000000000" pitchFamily="2" charset="-78"/>
              </a:rPr>
              <a:t> </a:t>
            </a:r>
            <a:r>
              <a:rPr lang="fa-IR" dirty="0" smtClean="0">
                <a:cs typeface="B Titr" panose="00000700000000000000" pitchFamily="2" charset="-78"/>
              </a:rPr>
              <a:t>می</a:t>
            </a:r>
            <a:r>
              <a:rPr lang="en-US" dirty="0" smtClean="0">
                <a:cs typeface="B Titr" panose="00000700000000000000" pitchFamily="2" charset="-78"/>
              </a:rPr>
              <a:t> </a:t>
            </a:r>
            <a:r>
              <a:rPr lang="fa-IR" dirty="0" smtClean="0">
                <a:cs typeface="B Titr" panose="00000700000000000000" pitchFamily="2" charset="-78"/>
              </a:rPr>
              <a:t>کردند. اما در نیمه سال  2۰18میلادی  ۵۵درصد جمعیت حهان ساکن شهرها بوده اند و جمعیت شهرنشین جهان بر جمعیت روستانشین پیشی گرفته است و پیش بینی می شود که تا سال  2۰۵۰میلادی این نسبت به حدود7۰درصد برسد. با توجه به نمودار زیر روندها را تشریح کنید</a:t>
            </a:r>
            <a:r>
              <a:rPr lang="en-US" dirty="0" smtClean="0">
                <a:cs typeface="B Titr" panose="00000700000000000000" pitchFamily="2" charset="-78"/>
              </a:rPr>
              <a:t>.</a:t>
            </a:r>
          </a:p>
        </p:txBody>
      </p:sp>
      <p:pic>
        <p:nvPicPr>
          <p:cNvPr id="4" name="Picture 3"/>
          <p:cNvPicPr>
            <a:picLocks noChangeAspect="1"/>
          </p:cNvPicPr>
          <p:nvPr/>
        </p:nvPicPr>
        <p:blipFill>
          <a:blip r:embed="rId2"/>
          <a:stretch>
            <a:fillRect/>
          </a:stretch>
        </p:blipFill>
        <p:spPr>
          <a:xfrm>
            <a:off x="651846" y="2318337"/>
            <a:ext cx="10283257" cy="4539663"/>
          </a:xfrm>
          <a:prstGeom prst="rect">
            <a:avLst/>
          </a:prstGeom>
        </p:spPr>
      </p:pic>
    </p:spTree>
    <p:extLst>
      <p:ext uri="{BB962C8B-B14F-4D97-AF65-F5344CB8AC3E}">
        <p14:creationId xmlns:p14="http://schemas.microsoft.com/office/powerpoint/2010/main" val="92855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5605" y="978806"/>
            <a:ext cx="825867" cy="400110"/>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just" rtl="1"/>
            <a:r>
              <a:rPr lang="fa-IR" sz="2000" b="1" dirty="0" smtClean="0">
                <a:cs typeface="B Titr" panose="00000700000000000000" pitchFamily="2" charset="-78"/>
              </a:rPr>
              <a:t>درس1 </a:t>
            </a:r>
            <a:endParaRPr lang="en-US" sz="2000" b="1" dirty="0">
              <a:cs typeface="B Titr" panose="00000700000000000000" pitchFamily="2" charset="-78"/>
            </a:endParaRPr>
          </a:p>
        </p:txBody>
      </p:sp>
      <p:sp>
        <p:nvSpPr>
          <p:cNvPr id="3" name="Rectangle 2"/>
          <p:cNvSpPr/>
          <p:nvPr/>
        </p:nvSpPr>
        <p:spPr>
          <a:xfrm>
            <a:off x="4542154" y="528430"/>
            <a:ext cx="2975212" cy="9007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fa-IR" sz="2000" b="1" dirty="0" smtClean="0">
                <a:cs typeface="B Titr" panose="00000700000000000000" pitchFamily="2" charset="-78"/>
              </a:rPr>
              <a:t>شهرها و روستاها</a:t>
            </a:r>
            <a:endParaRPr lang="en-US" sz="2000" b="1" dirty="0">
              <a:cs typeface="B Titr" panose="00000700000000000000" pitchFamily="2" charset="-78"/>
            </a:endParaRPr>
          </a:p>
        </p:txBody>
      </p:sp>
      <p:sp>
        <p:nvSpPr>
          <p:cNvPr id="4" name="Rectangle 3"/>
          <p:cNvSpPr/>
          <p:nvPr/>
        </p:nvSpPr>
        <p:spPr>
          <a:xfrm>
            <a:off x="218364" y="2074460"/>
            <a:ext cx="11641540" cy="4367283"/>
          </a:xfrm>
          <a:prstGeom prst="rect">
            <a:avLst/>
          </a:prstGeom>
        </p:spPr>
        <p:style>
          <a:lnRef idx="2">
            <a:schemeClr val="accent5"/>
          </a:lnRef>
          <a:fillRef idx="1003">
            <a:schemeClr val="lt1"/>
          </a:fillRef>
          <a:effectRef idx="0">
            <a:schemeClr val="accent5"/>
          </a:effectRef>
          <a:fontRef idx="minor">
            <a:schemeClr val="dk1"/>
          </a:fontRef>
        </p:style>
        <p:txBody>
          <a:bodyPr rtlCol="0" anchor="ctr"/>
          <a:lstStyle/>
          <a:p>
            <a:pPr algn="just" rtl="1"/>
            <a:r>
              <a:rPr lang="fa-IR" sz="2400" b="1" dirty="0" smtClean="0">
                <a:cs typeface="B Titr" panose="00000700000000000000" pitchFamily="2" charset="-78"/>
              </a:rPr>
              <a:t>شما در کدام شهر یا روستا زندگی می کنید؟ اگر از شما بپرسند مکان دقیق شهر یا روستای شما کجاست چه می گویید؟ همفکری کنیدو پاسخ ها را روی تابلو بنویسید. محل شهر یا روستای خود را روی نقشه نشان دهید. اکنون با استفاده از معلومات قبلی خود بگوییدشهر یا روستای شما با کدام پدیده های طبیعی محیط پیرامون مانند کوه، رود، دریا و… همجوار است و از آنها تاثیر می پذیرد؟</a:t>
            </a:r>
          </a:p>
          <a:p>
            <a:pPr algn="just" rtl="1"/>
            <a:endParaRPr lang="fa-IR" sz="2400" b="1" dirty="0" smtClean="0">
              <a:cs typeface="B Titr" panose="00000700000000000000" pitchFamily="2" charset="-78"/>
            </a:endParaRPr>
          </a:p>
          <a:p>
            <a:pPr algn="just" rtl="1"/>
            <a:r>
              <a:rPr lang="fa-IR" sz="2400" b="1" dirty="0" smtClean="0">
                <a:cs typeface="B Titr" panose="00000700000000000000" pitchFamily="2" charset="-78"/>
              </a:rPr>
              <a:t>سکونتگاه شما در کدام منطقه آب وهوایی واقع است و کدام معادن و منابع، مسیرهای ارتباطی، روستاها و شهرها، صنایع و… درپیرامون آن قرار گرفته اند؟ آیا شهر یا روستای شما از عوامل سیاسی و اداری تأثیر می پذیرد؟ پاسخ ها را جمع بندی کنید و توضیح دهید.</a:t>
            </a:r>
          </a:p>
          <a:p>
            <a:pPr algn="just" rtl="1"/>
            <a:endParaRPr lang="fa-IR" sz="2400" b="1" dirty="0" smtClean="0">
              <a:cs typeface="B Titr" panose="00000700000000000000" pitchFamily="2" charset="-78"/>
            </a:endParaRPr>
          </a:p>
          <a:p>
            <a:pPr algn="just" rtl="1"/>
            <a:r>
              <a:rPr lang="fa-IR" sz="2400" b="1" dirty="0" smtClean="0">
                <a:cs typeface="B Titr" panose="00000700000000000000" pitchFamily="2" charset="-78"/>
              </a:rPr>
              <a:t>شهر یا روستای شما چه موقعیتی در ناحیه دارد؟</a:t>
            </a:r>
            <a:endParaRPr lang="en-US" sz="2400" b="1" dirty="0">
              <a:cs typeface="B Titr" panose="00000700000000000000" pitchFamily="2" charset="-78"/>
            </a:endParaRPr>
          </a:p>
        </p:txBody>
      </p:sp>
    </p:spTree>
    <p:extLst>
      <p:ext uri="{BB962C8B-B14F-4D97-AF65-F5344CB8AC3E}">
        <p14:creationId xmlns:p14="http://schemas.microsoft.com/office/powerpoint/2010/main" val="2237215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546" y="2347415"/>
            <a:ext cx="11572214" cy="4301177"/>
          </a:xfrm>
          <a:prstGeom prst="rect">
            <a:avLst/>
          </a:prstGeom>
        </p:spPr>
      </p:pic>
      <p:sp>
        <p:nvSpPr>
          <p:cNvPr id="4" name="Rectangle 3"/>
          <p:cNvSpPr/>
          <p:nvPr/>
        </p:nvSpPr>
        <p:spPr>
          <a:xfrm>
            <a:off x="283546" y="112931"/>
            <a:ext cx="11699187" cy="2062103"/>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3200" dirty="0" smtClean="0">
                <a:cs typeface="B Titr" panose="00000700000000000000" pitchFamily="2" charset="-78"/>
              </a:rPr>
              <a:t>سطوح شهر نشینی و افزایش آن در نواحی مختلف جهان , متفاوت است . به نمودار و نقشه توجه کنید. امریکای شمالی و اروپاواسترالیا , امریکای جنوبی ( لاتین ) , آسیا و افریقا چه تفاوتی دارند؟سطح شهرنیشینی ایران با کشورهای همسایه را مقایسه کنید</a:t>
            </a:r>
            <a:r>
              <a:rPr lang="en-US" sz="3200" dirty="0">
                <a:cs typeface="B Titr" panose="00000700000000000000" pitchFamily="2" charset="-78"/>
              </a:rPr>
              <a:t>.</a:t>
            </a:r>
            <a:endParaRPr lang="en-US" sz="3200" dirty="0" smtClean="0">
              <a:cs typeface="B Titr" panose="00000700000000000000" pitchFamily="2" charset="-78"/>
            </a:endParaRPr>
          </a:p>
        </p:txBody>
      </p:sp>
    </p:spTree>
    <p:extLst>
      <p:ext uri="{BB962C8B-B14F-4D97-AF65-F5344CB8AC3E}">
        <p14:creationId xmlns:p14="http://schemas.microsoft.com/office/powerpoint/2010/main" val="93792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8424" y="22619"/>
            <a:ext cx="9007415" cy="2693285"/>
          </a:xfrm>
          <a:prstGeom prst="rect">
            <a:avLst/>
          </a:prstGeom>
          <a:ln>
            <a:solidFill>
              <a:schemeClr val="tx1"/>
            </a:solidFill>
          </a:ln>
          <a:effectLst>
            <a:softEdge rad="112500"/>
          </a:effectLst>
        </p:spPr>
      </p:pic>
      <p:sp>
        <p:nvSpPr>
          <p:cNvPr id="4" name="Rectangle 3"/>
          <p:cNvSpPr/>
          <p:nvPr/>
        </p:nvSpPr>
        <p:spPr>
          <a:xfrm>
            <a:off x="398782" y="5156595"/>
            <a:ext cx="11488418" cy="1200329"/>
          </a:xfrm>
          <a:prstGeom prst="rect">
            <a:avLst/>
          </a:prstGeom>
          <a:blipFill>
            <a:blip r:embed="rId3"/>
            <a:tile tx="0" ty="0" sx="100000" sy="100000" flip="none" algn="tl"/>
          </a:blipFill>
          <a:ln>
            <a:solidFill>
              <a:schemeClr val="tx1"/>
            </a:solidFill>
          </a:ln>
        </p:spPr>
        <p:txBody>
          <a:bodyPr wrap="square">
            <a:spAutoFit/>
          </a:bodyPr>
          <a:lstStyle/>
          <a:p>
            <a:pPr lvl="0" algn="just" rtl="1"/>
            <a:r>
              <a:rPr lang="fa-IR" sz="2400" dirty="0" smtClean="0">
                <a:solidFill>
                  <a:srgbClr val="FF0000"/>
                </a:solidFill>
                <a:cs typeface="B Titr" panose="00000700000000000000" pitchFamily="2" charset="-78"/>
              </a:rPr>
              <a:t>مقایسه </a:t>
            </a:r>
            <a:r>
              <a:rPr lang="fa-IR" sz="2400" dirty="0">
                <a:solidFill>
                  <a:srgbClr val="FF0000"/>
                </a:solidFill>
                <a:cs typeface="B Titr" panose="00000700000000000000" pitchFamily="2" charset="-78"/>
              </a:rPr>
              <a:t>رشد شهرنشینی درکشورهای آسیایی ، آفریقایی و امریکای لاتین با کشورهای پیشرفته:</a:t>
            </a:r>
          </a:p>
          <a:p>
            <a:pPr lvl="0" algn="just" rtl="1"/>
            <a:r>
              <a:rPr lang="fa-IR" sz="2400" dirty="0">
                <a:solidFill>
                  <a:prstClr val="black"/>
                </a:solidFill>
                <a:cs typeface="B Titr" panose="00000700000000000000" pitchFamily="2" charset="-78"/>
              </a:rPr>
              <a:t>درحالی</a:t>
            </a:r>
            <a:r>
              <a:rPr lang="en-US" sz="2400" dirty="0">
                <a:solidFill>
                  <a:prstClr val="black"/>
                </a:solidFill>
                <a:cs typeface="B Titr" panose="00000700000000000000" pitchFamily="2" charset="-78"/>
              </a:rPr>
              <a:t> </a:t>
            </a:r>
            <a:r>
              <a:rPr lang="fa-IR" sz="2400" dirty="0">
                <a:solidFill>
                  <a:prstClr val="black"/>
                </a:solidFill>
                <a:cs typeface="B Titr" panose="00000700000000000000" pitchFamily="2" charset="-78"/>
              </a:rPr>
              <a:t>که نرخ رشد سالیانه شهرنشینی در سایر نواحی جهان  0/4درصد است در آسیا و آفریقا این رشد  1/5درصد در سال است.</a:t>
            </a:r>
          </a:p>
        </p:txBody>
      </p:sp>
      <p:sp>
        <p:nvSpPr>
          <p:cNvPr id="5" name="Rectangle 4"/>
          <p:cNvSpPr/>
          <p:nvPr/>
        </p:nvSpPr>
        <p:spPr>
          <a:xfrm>
            <a:off x="398782" y="3151419"/>
            <a:ext cx="11488418" cy="1569660"/>
          </a:xfrm>
          <a:prstGeom prst="rect">
            <a:avLst/>
          </a:prstGeom>
          <a:blipFill>
            <a:blip r:embed="rId4"/>
            <a:tile tx="0" ty="0" sx="100000" sy="100000" flip="none" algn="tl"/>
          </a:blipFill>
          <a:ln>
            <a:solidFill>
              <a:schemeClr val="tx1"/>
            </a:solidFill>
          </a:ln>
        </p:spPr>
        <p:txBody>
          <a:bodyPr wrap="square">
            <a:spAutoFit/>
          </a:bodyPr>
          <a:lstStyle/>
          <a:p>
            <a:pPr lvl="0" algn="just" rtl="1"/>
            <a:r>
              <a:rPr lang="fa-IR" sz="2400" dirty="0">
                <a:solidFill>
                  <a:srgbClr val="FF0000"/>
                </a:solidFill>
                <a:cs typeface="B Titr" panose="00000700000000000000" pitchFamily="2" charset="-78"/>
              </a:rPr>
              <a:t>مقایسه سطح شهرنشینی و سرعت شهرنشینی بین کشورهای پیشرفته و درحال توسعه:</a:t>
            </a:r>
          </a:p>
          <a:p>
            <a:pPr lvl="0" algn="just" rtl="1"/>
            <a:r>
              <a:rPr lang="fa-IR" sz="2400" dirty="0">
                <a:solidFill>
                  <a:prstClr val="black"/>
                </a:solidFill>
                <a:cs typeface="B Titr" panose="00000700000000000000" pitchFamily="2" charset="-78"/>
              </a:rPr>
              <a:t>هرچند اختلاف قابل</a:t>
            </a:r>
            <a:r>
              <a:rPr lang="en-US" sz="2400" dirty="0">
                <a:solidFill>
                  <a:prstClr val="black"/>
                </a:solidFill>
                <a:cs typeface="B Titr" panose="00000700000000000000" pitchFamily="2" charset="-78"/>
              </a:rPr>
              <a:t> </a:t>
            </a:r>
            <a:r>
              <a:rPr lang="fa-IR" sz="2400" dirty="0">
                <a:solidFill>
                  <a:prstClr val="black"/>
                </a:solidFill>
                <a:cs typeface="B Titr" panose="00000700000000000000" pitchFamily="2" charset="-78"/>
              </a:rPr>
              <a:t>توجهی میان سطح شهر نشینی در آسیا ، افریقا  و امریکای لاتین با نواحی توسعه یافته صنعتی امریکای شمالی و اروپا و استرالیاوجود دارد اما باید توجه کرد که سرعت افزایش شهرنشینی در آسیا و افریقا بیشتر از سایر نواحی جهان است و همچنان ادامه دارد.</a:t>
            </a:r>
          </a:p>
        </p:txBody>
      </p:sp>
    </p:spTree>
    <p:extLst>
      <p:ext uri="{BB962C8B-B14F-4D97-AF65-F5344CB8AC3E}">
        <p14:creationId xmlns:p14="http://schemas.microsoft.com/office/powerpoint/2010/main" val="3939678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8399655" y="3055859"/>
            <a:ext cx="6583854" cy="707886"/>
          </a:xfrm>
          <a:prstGeom prst="rect">
            <a:avLst/>
          </a:prstGeom>
          <a:solidFill>
            <a:schemeClr val="accent5">
              <a:lumMod val="20000"/>
              <a:lumOff val="80000"/>
            </a:schemeClr>
          </a:solidFill>
          <a:ln>
            <a:solidFill>
              <a:schemeClr val="tx1"/>
            </a:solidFill>
          </a:ln>
        </p:spPr>
        <p:txBody>
          <a:bodyPr wrap="none">
            <a:spAutoFit/>
          </a:bodyPr>
          <a:lstStyle/>
          <a:p>
            <a:r>
              <a:rPr lang="fa-IR" sz="4000" dirty="0">
                <a:cs typeface="B Titr" panose="00000700000000000000" pitchFamily="2" charset="-78"/>
              </a:rPr>
              <a:t>علل رشد شهرنشینی درآسیا و آفریقا</a:t>
            </a:r>
            <a:endParaRPr lang="en-US" sz="2400" dirty="0"/>
          </a:p>
        </p:txBody>
      </p:sp>
      <p:sp>
        <p:nvSpPr>
          <p:cNvPr id="5" name="Rectangle 4"/>
          <p:cNvSpPr/>
          <p:nvPr/>
        </p:nvSpPr>
        <p:spPr>
          <a:xfrm>
            <a:off x="204715" y="413623"/>
            <a:ext cx="10641692" cy="646331"/>
          </a:xfrm>
          <a:prstGeom prst="rect">
            <a:avLst/>
          </a:prstGeom>
          <a:solidFill>
            <a:schemeClr val="accent4">
              <a:lumMod val="40000"/>
              <a:lumOff val="60000"/>
            </a:schemeClr>
          </a:solidFill>
          <a:ln>
            <a:solidFill>
              <a:schemeClr val="tx1"/>
            </a:solidFill>
          </a:ln>
        </p:spPr>
        <p:txBody>
          <a:bodyPr wrap="square">
            <a:spAutoFit/>
          </a:bodyPr>
          <a:lstStyle/>
          <a:p>
            <a:pPr algn="ctr"/>
            <a:r>
              <a:rPr lang="fa-IR" sz="3600" dirty="0">
                <a:solidFill>
                  <a:prstClr val="black"/>
                </a:solidFill>
                <a:cs typeface="B Titr" panose="00000700000000000000" pitchFamily="2" charset="-78"/>
              </a:rPr>
              <a:t>مهاجرت فزاینده روستاییان به شهرها برای اشتغال و دستمزد </a:t>
            </a:r>
            <a:r>
              <a:rPr lang="fa-IR" sz="3600" dirty="0" smtClean="0">
                <a:solidFill>
                  <a:prstClr val="black"/>
                </a:solidFill>
                <a:cs typeface="B Titr" panose="00000700000000000000" pitchFamily="2" charset="-78"/>
              </a:rPr>
              <a:t>بیشتر</a:t>
            </a:r>
            <a:endParaRPr lang="en-US" sz="2000" dirty="0"/>
          </a:p>
        </p:txBody>
      </p:sp>
      <p:sp>
        <p:nvSpPr>
          <p:cNvPr id="6" name="Rectangle 5"/>
          <p:cNvSpPr/>
          <p:nvPr/>
        </p:nvSpPr>
        <p:spPr>
          <a:xfrm>
            <a:off x="204715" y="2065177"/>
            <a:ext cx="10532597" cy="707886"/>
          </a:xfrm>
          <a:prstGeom prst="rect">
            <a:avLst/>
          </a:prstGeom>
          <a:solidFill>
            <a:schemeClr val="accent4">
              <a:lumMod val="20000"/>
              <a:lumOff val="80000"/>
            </a:schemeClr>
          </a:solidFill>
          <a:ln>
            <a:solidFill>
              <a:schemeClr val="tx1"/>
            </a:solidFill>
          </a:ln>
        </p:spPr>
        <p:txBody>
          <a:bodyPr wrap="square">
            <a:spAutoFit/>
          </a:bodyPr>
          <a:lstStyle/>
          <a:p>
            <a:pPr algn="ctr"/>
            <a:r>
              <a:rPr lang="fa-IR" sz="4000" dirty="0">
                <a:solidFill>
                  <a:prstClr val="black"/>
                </a:solidFill>
                <a:cs typeface="B Titr" panose="00000700000000000000" pitchFamily="2" charset="-78"/>
              </a:rPr>
              <a:t>صنعتی شدن و توسعه کارخانه ها </a:t>
            </a:r>
            <a:endParaRPr lang="en-US" sz="2400" dirty="0"/>
          </a:p>
        </p:txBody>
      </p:sp>
      <p:sp>
        <p:nvSpPr>
          <p:cNvPr id="7" name="Rectangle 6"/>
          <p:cNvSpPr/>
          <p:nvPr/>
        </p:nvSpPr>
        <p:spPr>
          <a:xfrm>
            <a:off x="300251" y="4034961"/>
            <a:ext cx="10437061" cy="707886"/>
          </a:xfrm>
          <a:prstGeom prst="rect">
            <a:avLst/>
          </a:prstGeom>
          <a:solidFill>
            <a:srgbClr val="99FFCC"/>
          </a:solidFill>
          <a:ln>
            <a:solidFill>
              <a:schemeClr val="tx1"/>
            </a:solidFill>
          </a:ln>
        </p:spPr>
        <p:txBody>
          <a:bodyPr wrap="square">
            <a:spAutoFit/>
          </a:bodyPr>
          <a:lstStyle/>
          <a:p>
            <a:pPr algn="ctr"/>
            <a:r>
              <a:rPr lang="fa-IR" sz="4000" dirty="0">
                <a:solidFill>
                  <a:prstClr val="black"/>
                </a:solidFill>
                <a:cs typeface="B Titr" panose="00000700000000000000" pitchFamily="2" charset="-78"/>
              </a:rPr>
              <a:t>رشد بخش خدمات </a:t>
            </a:r>
            <a:endParaRPr lang="en-US" sz="2400" dirty="0"/>
          </a:p>
        </p:txBody>
      </p:sp>
      <p:sp>
        <p:nvSpPr>
          <p:cNvPr id="8" name="Rectangle 7"/>
          <p:cNvSpPr/>
          <p:nvPr/>
        </p:nvSpPr>
        <p:spPr>
          <a:xfrm>
            <a:off x="300251" y="5670027"/>
            <a:ext cx="10437061" cy="707886"/>
          </a:xfrm>
          <a:prstGeom prst="rect">
            <a:avLst/>
          </a:prstGeom>
          <a:solidFill>
            <a:schemeClr val="accent3">
              <a:lumMod val="20000"/>
              <a:lumOff val="80000"/>
            </a:schemeClr>
          </a:solidFill>
          <a:ln>
            <a:solidFill>
              <a:schemeClr val="tx1"/>
            </a:solidFill>
          </a:ln>
        </p:spPr>
        <p:txBody>
          <a:bodyPr wrap="square">
            <a:spAutoFit/>
          </a:bodyPr>
          <a:lstStyle/>
          <a:p>
            <a:pPr algn="ctr"/>
            <a:r>
              <a:rPr lang="fa-IR" sz="4000" dirty="0">
                <a:solidFill>
                  <a:prstClr val="black"/>
                </a:solidFill>
                <a:cs typeface="B Titr" panose="00000700000000000000" pitchFamily="2" charset="-78"/>
              </a:rPr>
              <a:t>ورود این کشورها به تجارت جهانی </a:t>
            </a:r>
            <a:endParaRPr lang="en-US" sz="2400" dirty="0"/>
          </a:p>
        </p:txBody>
      </p:sp>
      <p:sp>
        <p:nvSpPr>
          <p:cNvPr id="9" name="Right Brace 8"/>
          <p:cNvSpPr/>
          <p:nvPr/>
        </p:nvSpPr>
        <p:spPr>
          <a:xfrm>
            <a:off x="10846407" y="748488"/>
            <a:ext cx="382137" cy="532262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3717580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1" y="1635474"/>
            <a:ext cx="11641541" cy="2862322"/>
          </a:xfrm>
          <a:prstGeom prst="rect">
            <a:avLst/>
          </a:prstGeom>
          <a:solidFill>
            <a:schemeClr val="accent6">
              <a:lumMod val="20000"/>
              <a:lumOff val="80000"/>
            </a:schemeClr>
          </a:solidFill>
          <a:ln w="57150">
            <a:solidFill>
              <a:srgbClr val="FFFF00"/>
            </a:solidFill>
          </a:ln>
        </p:spPr>
        <p:txBody>
          <a:bodyPr wrap="square">
            <a:spAutoFit/>
          </a:bodyPr>
          <a:lstStyle/>
          <a:p>
            <a:pPr lvl="0" algn="just" rtl="1"/>
            <a:r>
              <a:rPr lang="fa-IR" sz="3600" dirty="0" smtClean="0">
                <a:solidFill>
                  <a:srgbClr val="FF0000"/>
                </a:solidFill>
                <a:cs typeface="B Titr" panose="00000700000000000000" pitchFamily="2" charset="-78"/>
              </a:rPr>
              <a:t>میزان </a:t>
            </a:r>
            <a:r>
              <a:rPr lang="fa-IR" sz="3600" dirty="0">
                <a:solidFill>
                  <a:srgbClr val="FF0000"/>
                </a:solidFill>
                <a:cs typeface="B Titr" panose="00000700000000000000" pitchFamily="2" charset="-78"/>
              </a:rPr>
              <a:t>سطح شهرنشینی دربعضی ازکشورها:</a:t>
            </a:r>
          </a:p>
          <a:p>
            <a:pPr lvl="0" algn="just" rtl="1"/>
            <a:r>
              <a:rPr lang="fa-IR" sz="3600" dirty="0" smtClean="0">
                <a:solidFill>
                  <a:prstClr val="black"/>
                </a:solidFill>
                <a:cs typeface="B Titr" panose="00000700000000000000" pitchFamily="2" charset="-78"/>
              </a:rPr>
              <a:t>*برخی </a:t>
            </a:r>
            <a:r>
              <a:rPr lang="fa-IR" sz="3600" dirty="0">
                <a:solidFill>
                  <a:prstClr val="black"/>
                </a:solidFill>
                <a:cs typeface="B Titr" panose="00000700000000000000" pitchFamily="2" charset="-78"/>
              </a:rPr>
              <a:t>کشورها مانند ژاپن با  93درصد، آرژانتین با  92درصد و هلند با  9۰درصد بیشترین سطح شهرنشینی</a:t>
            </a:r>
            <a:r>
              <a:rPr lang="en-US" sz="3600" dirty="0">
                <a:solidFill>
                  <a:prstClr val="black"/>
                </a:solidFill>
                <a:cs typeface="B Titr" panose="00000700000000000000" pitchFamily="2" charset="-78"/>
              </a:rPr>
              <a:t> </a:t>
            </a:r>
            <a:r>
              <a:rPr lang="fa-IR" sz="3600" dirty="0">
                <a:solidFill>
                  <a:prstClr val="black"/>
                </a:solidFill>
                <a:cs typeface="B Titr" panose="00000700000000000000" pitchFamily="2" charset="-78"/>
              </a:rPr>
              <a:t>را در جهان </a:t>
            </a:r>
            <a:r>
              <a:rPr lang="fa-IR" sz="3600" dirty="0" smtClean="0">
                <a:solidFill>
                  <a:prstClr val="black"/>
                </a:solidFill>
                <a:cs typeface="B Titr" panose="00000700000000000000" pitchFamily="2" charset="-78"/>
              </a:rPr>
              <a:t>دارند</a:t>
            </a:r>
          </a:p>
          <a:p>
            <a:pPr lvl="0" algn="just" rtl="1"/>
            <a:r>
              <a:rPr lang="fa-IR" sz="3600" dirty="0" smtClean="0">
                <a:solidFill>
                  <a:prstClr val="black"/>
                </a:solidFill>
                <a:cs typeface="B Titr" panose="00000700000000000000" pitchFamily="2" charset="-78"/>
              </a:rPr>
              <a:t> *برخی کشورها میزان </a:t>
            </a:r>
            <a:r>
              <a:rPr lang="fa-IR" sz="3600" dirty="0">
                <a:solidFill>
                  <a:prstClr val="black"/>
                </a:solidFill>
                <a:cs typeface="B Titr" panose="00000700000000000000" pitchFamily="2" charset="-78"/>
              </a:rPr>
              <a:t>شهرنشینی در آنها کمتر از  2۰درصد است مانند سودان جنوبی، اوگاندا، مالاوی در افریقا و نپال و سریلانکا در آسیا</a:t>
            </a:r>
            <a:r>
              <a:rPr lang="en-US" sz="3600" dirty="0">
                <a:solidFill>
                  <a:prstClr val="black"/>
                </a:solidFill>
                <a:cs typeface="B Titr" panose="00000700000000000000" pitchFamily="2" charset="-78"/>
              </a:rPr>
              <a:t>.</a:t>
            </a:r>
          </a:p>
        </p:txBody>
      </p:sp>
    </p:spTree>
    <p:extLst>
      <p:ext uri="{BB962C8B-B14F-4D97-AF65-F5344CB8AC3E}">
        <p14:creationId xmlns:p14="http://schemas.microsoft.com/office/powerpoint/2010/main" val="1091793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qomgeo\My Documents\New Folder\megalopolenl.png"/>
          <p:cNvPicPr>
            <a:picLocks noChangeAspect="1" noChangeArrowheads="1"/>
          </p:cNvPicPr>
          <p:nvPr/>
        </p:nvPicPr>
        <p:blipFill>
          <a:blip r:embed="rId2"/>
          <a:srcRect/>
          <a:stretch>
            <a:fillRect/>
          </a:stretch>
        </p:blipFill>
        <p:spPr bwMode="auto">
          <a:xfrm>
            <a:off x="2110616" y="0"/>
            <a:ext cx="9144000" cy="6858000"/>
          </a:xfrm>
          <a:prstGeom prst="rect">
            <a:avLst/>
          </a:prstGeom>
          <a:noFill/>
        </p:spPr>
      </p:pic>
      <p:sp>
        <p:nvSpPr>
          <p:cNvPr id="3" name="Rectangle 2"/>
          <p:cNvSpPr/>
          <p:nvPr/>
        </p:nvSpPr>
        <p:spPr>
          <a:xfrm>
            <a:off x="4197041" y="5810113"/>
            <a:ext cx="896399" cy="369332"/>
          </a:xfrm>
          <a:prstGeom prst="rect">
            <a:avLst/>
          </a:prstGeom>
          <a:solidFill>
            <a:schemeClr val="accent2">
              <a:lumMod val="20000"/>
              <a:lumOff val="80000"/>
            </a:schemeClr>
          </a:solidFill>
        </p:spPr>
        <p:txBody>
          <a:bodyPr wrap="none">
            <a:spAutoFit/>
          </a:bodyPr>
          <a:lstStyle/>
          <a:p>
            <a:r>
              <a:rPr lang="fa-IR" dirty="0">
                <a:cs typeface="B Titr" panose="00000700000000000000" pitchFamily="2" charset="-78"/>
              </a:rPr>
              <a:t>آرژانتین</a:t>
            </a:r>
            <a:endParaRPr lang="en-US" dirty="0">
              <a:cs typeface="B Titr" panose="00000700000000000000" pitchFamily="2" charset="-78"/>
            </a:endParaRPr>
          </a:p>
        </p:txBody>
      </p:sp>
      <p:sp>
        <p:nvSpPr>
          <p:cNvPr id="4" name="Rectangle 3"/>
          <p:cNvSpPr/>
          <p:nvPr/>
        </p:nvSpPr>
        <p:spPr>
          <a:xfrm>
            <a:off x="9553303" y="1817372"/>
            <a:ext cx="763351" cy="523220"/>
          </a:xfrm>
          <a:prstGeom prst="rect">
            <a:avLst/>
          </a:prstGeom>
          <a:solidFill>
            <a:schemeClr val="accent1">
              <a:lumMod val="20000"/>
              <a:lumOff val="80000"/>
            </a:schemeClr>
          </a:solidFill>
        </p:spPr>
        <p:txBody>
          <a:bodyPr wrap="none">
            <a:spAutoFit/>
          </a:bodyPr>
          <a:lstStyle/>
          <a:p>
            <a:r>
              <a:rPr lang="fa-IR" sz="2800" dirty="0">
                <a:solidFill>
                  <a:prstClr val="black"/>
                </a:solidFill>
                <a:cs typeface="B Titr" panose="00000700000000000000" pitchFamily="2" charset="-78"/>
              </a:rPr>
              <a:t>ژاپن</a:t>
            </a:r>
            <a:endParaRPr lang="en-US" sz="1400" dirty="0"/>
          </a:p>
        </p:txBody>
      </p:sp>
      <p:sp>
        <p:nvSpPr>
          <p:cNvPr id="5" name="Rectangle 4"/>
          <p:cNvSpPr/>
          <p:nvPr/>
        </p:nvSpPr>
        <p:spPr>
          <a:xfrm>
            <a:off x="5239191" y="1347914"/>
            <a:ext cx="513282" cy="338554"/>
          </a:xfrm>
          <a:prstGeom prst="rect">
            <a:avLst/>
          </a:prstGeom>
          <a:solidFill>
            <a:schemeClr val="bg2"/>
          </a:solidFill>
        </p:spPr>
        <p:txBody>
          <a:bodyPr wrap="none">
            <a:spAutoFit/>
          </a:bodyPr>
          <a:lstStyle/>
          <a:p>
            <a:r>
              <a:rPr lang="fa-IR" sz="1600" dirty="0">
                <a:solidFill>
                  <a:prstClr val="black"/>
                </a:solidFill>
                <a:cs typeface="B Titr" panose="00000700000000000000" pitchFamily="2" charset="-78"/>
              </a:rPr>
              <a:t>هلند</a:t>
            </a:r>
            <a:endParaRPr lang="en-US" sz="1000" dirty="0"/>
          </a:p>
        </p:txBody>
      </p:sp>
      <p:sp>
        <p:nvSpPr>
          <p:cNvPr id="6" name="Rectangle 5"/>
          <p:cNvSpPr/>
          <p:nvPr/>
        </p:nvSpPr>
        <p:spPr>
          <a:xfrm>
            <a:off x="6214378" y="3290500"/>
            <a:ext cx="936475" cy="276999"/>
          </a:xfrm>
          <a:prstGeom prst="rect">
            <a:avLst/>
          </a:prstGeom>
          <a:solidFill>
            <a:schemeClr val="bg1">
              <a:lumMod val="95000"/>
            </a:schemeClr>
          </a:solidFill>
        </p:spPr>
        <p:txBody>
          <a:bodyPr wrap="none">
            <a:spAutoFit/>
          </a:bodyPr>
          <a:lstStyle/>
          <a:p>
            <a:r>
              <a:rPr lang="fa-IR" sz="1200" dirty="0">
                <a:solidFill>
                  <a:prstClr val="black"/>
                </a:solidFill>
                <a:cs typeface="B Titr" panose="00000700000000000000" pitchFamily="2" charset="-78"/>
              </a:rPr>
              <a:t>سودان جنوبی</a:t>
            </a:r>
            <a:endParaRPr lang="en-US" sz="800" dirty="0"/>
          </a:p>
        </p:txBody>
      </p:sp>
      <p:sp>
        <p:nvSpPr>
          <p:cNvPr id="7" name="Rectangle 6"/>
          <p:cNvSpPr/>
          <p:nvPr/>
        </p:nvSpPr>
        <p:spPr>
          <a:xfrm>
            <a:off x="8172591" y="2332799"/>
            <a:ext cx="442750" cy="307777"/>
          </a:xfrm>
          <a:prstGeom prst="rect">
            <a:avLst/>
          </a:prstGeom>
          <a:solidFill>
            <a:schemeClr val="accent4">
              <a:lumMod val="40000"/>
              <a:lumOff val="60000"/>
            </a:schemeClr>
          </a:solidFill>
        </p:spPr>
        <p:txBody>
          <a:bodyPr wrap="none">
            <a:spAutoFit/>
          </a:bodyPr>
          <a:lstStyle/>
          <a:p>
            <a:r>
              <a:rPr lang="fa-IR" sz="1400" dirty="0">
                <a:solidFill>
                  <a:prstClr val="black"/>
                </a:solidFill>
                <a:cs typeface="B Titr" panose="00000700000000000000" pitchFamily="2" charset="-78"/>
              </a:rPr>
              <a:t>نپال</a:t>
            </a:r>
            <a:endParaRPr lang="en-US" sz="900" dirty="0"/>
          </a:p>
        </p:txBody>
      </p:sp>
      <p:sp>
        <p:nvSpPr>
          <p:cNvPr id="8" name="Rectangle 7"/>
          <p:cNvSpPr/>
          <p:nvPr/>
        </p:nvSpPr>
        <p:spPr>
          <a:xfrm>
            <a:off x="7597744" y="3764409"/>
            <a:ext cx="926857" cy="400110"/>
          </a:xfrm>
          <a:prstGeom prst="rect">
            <a:avLst/>
          </a:prstGeom>
          <a:solidFill>
            <a:schemeClr val="accent2">
              <a:lumMod val="60000"/>
              <a:lumOff val="40000"/>
            </a:schemeClr>
          </a:solidFill>
        </p:spPr>
        <p:txBody>
          <a:bodyPr wrap="none">
            <a:spAutoFit/>
          </a:bodyPr>
          <a:lstStyle/>
          <a:p>
            <a:r>
              <a:rPr lang="fa-IR" sz="2000" dirty="0">
                <a:solidFill>
                  <a:prstClr val="black"/>
                </a:solidFill>
                <a:cs typeface="B Titr" panose="00000700000000000000" pitchFamily="2" charset="-78"/>
              </a:rPr>
              <a:t>سریلانکا</a:t>
            </a:r>
            <a:endParaRPr lang="en-US" sz="1100" dirty="0"/>
          </a:p>
        </p:txBody>
      </p:sp>
      <p:sp>
        <p:nvSpPr>
          <p:cNvPr id="10" name="Rectangle 9"/>
          <p:cNvSpPr/>
          <p:nvPr/>
        </p:nvSpPr>
        <p:spPr>
          <a:xfrm>
            <a:off x="6306550" y="3598277"/>
            <a:ext cx="752129" cy="369332"/>
          </a:xfrm>
          <a:prstGeom prst="rect">
            <a:avLst/>
          </a:prstGeom>
          <a:solidFill>
            <a:schemeClr val="accent4">
              <a:lumMod val="40000"/>
              <a:lumOff val="60000"/>
            </a:schemeClr>
          </a:solidFill>
        </p:spPr>
        <p:txBody>
          <a:bodyPr wrap="none">
            <a:spAutoFit/>
          </a:bodyPr>
          <a:lstStyle/>
          <a:p>
            <a:r>
              <a:rPr lang="fa-IR" dirty="0">
                <a:solidFill>
                  <a:prstClr val="black"/>
                </a:solidFill>
                <a:cs typeface="B Titr" panose="00000700000000000000" pitchFamily="2" charset="-78"/>
              </a:rPr>
              <a:t>اوگاندا</a:t>
            </a:r>
            <a:endParaRPr lang="en-US" sz="1050" dirty="0"/>
          </a:p>
        </p:txBody>
      </p:sp>
      <p:sp>
        <p:nvSpPr>
          <p:cNvPr id="11" name="Rectangle 10"/>
          <p:cNvSpPr/>
          <p:nvPr/>
        </p:nvSpPr>
        <p:spPr>
          <a:xfrm>
            <a:off x="6869910" y="4360241"/>
            <a:ext cx="740908" cy="369332"/>
          </a:xfrm>
          <a:prstGeom prst="rect">
            <a:avLst/>
          </a:prstGeom>
          <a:solidFill>
            <a:srgbClr val="FFFF99"/>
          </a:solidFill>
        </p:spPr>
        <p:txBody>
          <a:bodyPr wrap="none">
            <a:spAutoFit/>
          </a:bodyPr>
          <a:lstStyle/>
          <a:p>
            <a:r>
              <a:rPr lang="fa-IR" dirty="0">
                <a:solidFill>
                  <a:prstClr val="black"/>
                </a:solidFill>
                <a:cs typeface="B Titr" panose="00000700000000000000" pitchFamily="2" charset="-78"/>
              </a:rPr>
              <a:t>مالاوی</a:t>
            </a:r>
            <a:endParaRPr lang="en-US" sz="1050" dirty="0"/>
          </a:p>
        </p:txBody>
      </p:sp>
    </p:spTree>
    <p:extLst>
      <p:ext uri="{BB962C8B-B14F-4D97-AF65-F5344CB8AC3E}">
        <p14:creationId xmlns:p14="http://schemas.microsoft.com/office/powerpoint/2010/main" val="3347934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3308" y="228179"/>
            <a:ext cx="3260829" cy="523220"/>
          </a:xfrm>
          <a:prstGeom prst="rect">
            <a:avLst/>
          </a:prstGeom>
          <a:ln>
            <a:solidFill>
              <a:schemeClr val="tx1"/>
            </a:solidFill>
          </a:ln>
        </p:spPr>
        <p:style>
          <a:lnRef idx="0">
            <a:scrgbClr r="0" g="0" b="0"/>
          </a:lnRef>
          <a:fillRef idx="1002">
            <a:schemeClr val="lt2"/>
          </a:fillRef>
          <a:effectRef idx="0">
            <a:scrgbClr r="0" g="0" b="0"/>
          </a:effectRef>
          <a:fontRef idx="major"/>
        </p:style>
        <p:txBody>
          <a:bodyPr wrap="none">
            <a:spAutoFit/>
          </a:bodyPr>
          <a:lstStyle/>
          <a:p>
            <a:r>
              <a:rPr lang="fa-IR" sz="2800" dirty="0" smtClean="0">
                <a:cs typeface="B Titr" panose="00000700000000000000" pitchFamily="2" charset="-78"/>
              </a:rPr>
              <a:t>افزایش شهرهای میلیونی</a:t>
            </a:r>
            <a:endParaRPr lang="en-US" sz="2800" dirty="0">
              <a:cs typeface="B Titr" panose="00000700000000000000" pitchFamily="2" charset="-78"/>
            </a:endParaRPr>
          </a:p>
        </p:txBody>
      </p:sp>
      <p:sp>
        <p:nvSpPr>
          <p:cNvPr id="3" name="Rectangle 2"/>
          <p:cNvSpPr/>
          <p:nvPr/>
        </p:nvSpPr>
        <p:spPr>
          <a:xfrm>
            <a:off x="204717" y="2185369"/>
            <a:ext cx="11586950" cy="1815882"/>
          </a:xfrm>
          <a:prstGeom prst="rect">
            <a:avLst/>
          </a:prstGeom>
          <a:blipFill>
            <a:blip r:embed="rId2"/>
            <a:tile tx="0" ty="0" sx="100000" sy="100000" flip="none" algn="tl"/>
          </a:blip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800" dirty="0" smtClean="0">
                <a:solidFill>
                  <a:srgbClr val="FF0000"/>
                </a:solidFill>
                <a:cs typeface="B Titr" panose="00000700000000000000" pitchFamily="2" charset="-78"/>
              </a:rPr>
              <a:t>افزایش شهرهای میلیونی</a:t>
            </a:r>
          </a:p>
          <a:p>
            <a:pPr algn="just" rtl="1"/>
            <a:r>
              <a:rPr lang="fa-IR" sz="2800" dirty="0" smtClean="0">
                <a:cs typeface="B Titr" panose="00000700000000000000" pitchFamily="2" charset="-78"/>
              </a:rPr>
              <a:t>در سال  19۵۰میلادی</a:t>
            </a:r>
            <a:r>
              <a:rPr lang="en-US" sz="2800" dirty="0" smtClean="0">
                <a:cs typeface="B Titr" panose="00000700000000000000" pitchFamily="2" charset="-78"/>
              </a:rPr>
              <a:t> </a:t>
            </a:r>
            <a:r>
              <a:rPr lang="fa-IR" sz="2800" dirty="0" smtClean="0">
                <a:cs typeface="B Titr" panose="00000700000000000000" pitchFamily="2" charset="-78"/>
              </a:rPr>
              <a:t>دو </a:t>
            </a:r>
            <a:r>
              <a:rPr lang="fa-IR" sz="2800" dirty="0">
                <a:cs typeface="B Titr" panose="00000700000000000000" pitchFamily="2" charset="-78"/>
              </a:rPr>
              <a:t>شهر لندن و نیویورک جمعیتی بیشتر از  8میلیون نفر داشتند. در سال  ،199۰ده شهر با بیش از  1۰میلیون نفر در جهان </a:t>
            </a:r>
            <a:r>
              <a:rPr lang="fa-IR" sz="2800" dirty="0" smtClean="0">
                <a:cs typeface="B Titr" panose="00000700000000000000" pitchFamily="2" charset="-78"/>
              </a:rPr>
              <a:t>وجود</a:t>
            </a:r>
            <a:r>
              <a:rPr lang="fa-IR" sz="2800" dirty="0">
                <a:cs typeface="B Titr" panose="00000700000000000000" pitchFamily="2" charset="-78"/>
              </a:rPr>
              <a:t>داشت که امروزه تعداد این شهرها به  28شهر رسیده </a:t>
            </a:r>
            <a:r>
              <a:rPr lang="fa-IR" sz="2800" dirty="0" smtClean="0">
                <a:cs typeface="B Titr" panose="00000700000000000000" pitchFamily="2" charset="-78"/>
              </a:rPr>
              <a:t>است</a:t>
            </a:r>
            <a:r>
              <a:rPr lang="en-US" sz="2800" dirty="0" smtClean="0">
                <a:cs typeface="B Titr" panose="00000700000000000000" pitchFamily="2" charset="-78"/>
              </a:rPr>
              <a:t>.</a:t>
            </a:r>
            <a:endParaRPr lang="en-US" sz="2800" dirty="0">
              <a:cs typeface="B Titr" panose="00000700000000000000" pitchFamily="2" charset="-78"/>
            </a:endParaRPr>
          </a:p>
        </p:txBody>
      </p:sp>
      <p:sp>
        <p:nvSpPr>
          <p:cNvPr id="4" name="Rounded Rectangle 3"/>
          <p:cNvSpPr/>
          <p:nvPr/>
        </p:nvSpPr>
        <p:spPr>
          <a:xfrm>
            <a:off x="204717" y="4295633"/>
            <a:ext cx="11586950" cy="2279176"/>
          </a:xfrm>
          <a:prstGeom prst="roundRect">
            <a:avLst>
              <a:gd name="adj" fmla="val 2296"/>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just" rtl="1"/>
            <a:r>
              <a:rPr lang="fa-IR" sz="2800" dirty="0" smtClean="0">
                <a:solidFill>
                  <a:srgbClr val="FF0000"/>
                </a:solidFill>
                <a:cs typeface="B Titr" panose="00000700000000000000" pitchFamily="2" charset="-78"/>
              </a:rPr>
              <a:t>تغییر الگوی مکانی شهرهای با بیش از  ۵ میلیون نفر در جهان </a:t>
            </a:r>
          </a:p>
          <a:p>
            <a:pPr algn="just" rtl="1"/>
            <a:r>
              <a:rPr lang="fa-IR" sz="2800" dirty="0" smtClean="0">
                <a:solidFill>
                  <a:schemeClr val="tx1"/>
                </a:solidFill>
                <a:cs typeface="B Titr" panose="00000700000000000000" pitchFamily="2" charset="-78"/>
              </a:rPr>
              <a:t>تا چند دهه پیش این شهرها تنها در نیمکره شمالی و در امریکای شمالی و اروپا و ژاپن وجود داشتند اما امروزه آسیا، امریکای لاتین</a:t>
            </a:r>
            <a:r>
              <a:rPr lang="en-US" sz="2800" dirty="0" smtClean="0">
                <a:solidFill>
                  <a:schemeClr val="tx1"/>
                </a:solidFill>
                <a:cs typeface="B Titr" panose="00000700000000000000" pitchFamily="2" charset="-78"/>
              </a:rPr>
              <a:t> </a:t>
            </a:r>
            <a:r>
              <a:rPr lang="fa-IR" sz="2800" dirty="0" smtClean="0">
                <a:solidFill>
                  <a:schemeClr val="tx1"/>
                </a:solidFill>
                <a:cs typeface="B Titr" panose="00000700000000000000" pitchFamily="2" charset="-78"/>
              </a:rPr>
              <a:t>و </a:t>
            </a:r>
            <a:r>
              <a:rPr lang="fa-IR" sz="2800" dirty="0">
                <a:solidFill>
                  <a:schemeClr val="tx1"/>
                </a:solidFill>
                <a:cs typeface="B Titr" panose="00000700000000000000" pitchFamily="2" charset="-78"/>
              </a:rPr>
              <a:t>افریقا با رشد شهرهای میلیونی و پرجمعیت </a:t>
            </a:r>
            <a:r>
              <a:rPr lang="fa-IR" sz="2800" dirty="0" smtClean="0">
                <a:solidFill>
                  <a:schemeClr val="tx1"/>
                </a:solidFill>
                <a:cs typeface="B Titr" panose="00000700000000000000" pitchFamily="2" charset="-78"/>
              </a:rPr>
              <a:t>روبه رو </a:t>
            </a:r>
            <a:r>
              <a:rPr lang="fa-IR" sz="2800" dirty="0">
                <a:solidFill>
                  <a:schemeClr val="tx1"/>
                </a:solidFill>
                <a:cs typeface="B Titr" panose="00000700000000000000" pitchFamily="2" charset="-78"/>
              </a:rPr>
              <a:t>شده است. با توجه به نقشه بگویید در کدام </a:t>
            </a:r>
            <a:r>
              <a:rPr lang="fa-IR" sz="2800" dirty="0" smtClean="0">
                <a:solidFill>
                  <a:schemeClr val="tx1"/>
                </a:solidFill>
                <a:cs typeface="B Titr" panose="00000700000000000000" pitchFamily="2" charset="-78"/>
              </a:rPr>
              <a:t>بخش های </a:t>
            </a:r>
            <a:r>
              <a:rPr lang="fa-IR" sz="2800" dirty="0">
                <a:solidFill>
                  <a:schemeClr val="tx1"/>
                </a:solidFill>
                <a:cs typeface="B Titr" panose="00000700000000000000" pitchFamily="2" charset="-78"/>
              </a:rPr>
              <a:t>این </a:t>
            </a:r>
            <a:r>
              <a:rPr lang="fa-IR" sz="2800" dirty="0" smtClean="0">
                <a:solidFill>
                  <a:schemeClr val="tx1"/>
                </a:solidFill>
                <a:cs typeface="B Titr" panose="00000700000000000000" pitchFamily="2" charset="-78"/>
              </a:rPr>
              <a:t>قاره</a:t>
            </a:r>
            <a:r>
              <a:rPr lang="en-US" sz="2800" dirty="0" smtClean="0">
                <a:solidFill>
                  <a:schemeClr val="tx1"/>
                </a:solidFill>
                <a:cs typeface="B Titr" panose="00000700000000000000" pitchFamily="2" charset="-78"/>
              </a:rPr>
              <a:t> </a:t>
            </a:r>
            <a:r>
              <a:rPr lang="fa-IR" sz="2800" dirty="0" smtClean="0">
                <a:solidFill>
                  <a:schemeClr val="tx1"/>
                </a:solidFill>
                <a:cs typeface="B Titr" panose="00000700000000000000" pitchFamily="2" charset="-78"/>
              </a:rPr>
              <a:t>ها </a:t>
            </a:r>
            <a:r>
              <a:rPr lang="fa-IR" sz="2800" dirty="0">
                <a:solidFill>
                  <a:schemeClr val="tx1"/>
                </a:solidFill>
                <a:cs typeface="B Titr" panose="00000700000000000000" pitchFamily="2" charset="-78"/>
              </a:rPr>
              <a:t>ظهور </a:t>
            </a:r>
            <a:r>
              <a:rPr lang="fa-IR" sz="2800" dirty="0" smtClean="0">
                <a:solidFill>
                  <a:schemeClr val="tx1"/>
                </a:solidFill>
                <a:cs typeface="B Titr" panose="00000700000000000000" pitchFamily="2" charset="-78"/>
              </a:rPr>
              <a:t>شهرهای</a:t>
            </a:r>
            <a:r>
              <a:rPr lang="en-US" sz="2800" dirty="0" smtClean="0">
                <a:solidFill>
                  <a:schemeClr val="tx1"/>
                </a:solidFill>
                <a:cs typeface="B Titr" panose="00000700000000000000" pitchFamily="2" charset="-78"/>
              </a:rPr>
              <a:t> </a:t>
            </a:r>
            <a:r>
              <a:rPr lang="fa-IR" sz="2800" dirty="0" smtClean="0">
                <a:solidFill>
                  <a:schemeClr val="tx1"/>
                </a:solidFill>
                <a:cs typeface="B Titr" panose="00000700000000000000" pitchFamily="2" charset="-78"/>
              </a:rPr>
              <a:t>پرجمعیت </a:t>
            </a:r>
            <a:r>
              <a:rPr lang="fa-IR" sz="2800" dirty="0">
                <a:solidFill>
                  <a:schemeClr val="tx1"/>
                </a:solidFill>
                <a:cs typeface="B Titr" panose="00000700000000000000" pitchFamily="2" charset="-78"/>
              </a:rPr>
              <a:t>را مشاهده </a:t>
            </a:r>
            <a:r>
              <a:rPr lang="fa-IR" sz="2800" dirty="0" smtClean="0">
                <a:solidFill>
                  <a:schemeClr val="tx1"/>
                </a:solidFill>
                <a:cs typeface="B Titr" panose="00000700000000000000" pitchFamily="2" charset="-78"/>
              </a:rPr>
              <a:t>می</a:t>
            </a:r>
            <a:r>
              <a:rPr lang="en-US" sz="2800" dirty="0" smtClean="0">
                <a:solidFill>
                  <a:schemeClr val="tx1"/>
                </a:solidFill>
                <a:cs typeface="B Titr" panose="00000700000000000000" pitchFamily="2" charset="-78"/>
              </a:rPr>
              <a:t> </a:t>
            </a:r>
            <a:r>
              <a:rPr lang="fa-IR" sz="2800" dirty="0" smtClean="0">
                <a:solidFill>
                  <a:schemeClr val="tx1"/>
                </a:solidFill>
                <a:cs typeface="B Titr" panose="00000700000000000000" pitchFamily="2" charset="-78"/>
              </a:rPr>
              <a:t>کنید؟</a:t>
            </a:r>
            <a:endParaRPr lang="en-US" sz="2800" dirty="0">
              <a:solidFill>
                <a:schemeClr val="tx1"/>
              </a:solidFill>
              <a:cs typeface="B Titr" panose="00000700000000000000" pitchFamily="2" charset="-78"/>
            </a:endParaRPr>
          </a:p>
        </p:txBody>
      </p:sp>
      <p:sp>
        <p:nvSpPr>
          <p:cNvPr id="5" name="Rectangle 4"/>
          <p:cNvSpPr/>
          <p:nvPr/>
        </p:nvSpPr>
        <p:spPr>
          <a:xfrm>
            <a:off x="3384645" y="1002690"/>
            <a:ext cx="5786651" cy="696036"/>
          </a:xfrm>
          <a:prstGeom prst="rect">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a-IR" sz="2800" dirty="0" smtClean="0">
                <a:cs typeface="B Titr" panose="00000700000000000000" pitchFamily="2" charset="-78"/>
              </a:rPr>
              <a:t>دو تغییرمهم در مورد شهرهای جهان</a:t>
            </a:r>
            <a:endParaRPr lang="en-US" sz="2800" dirty="0">
              <a:cs typeface="B Titr" panose="00000700000000000000" pitchFamily="2" charset="-78"/>
            </a:endParaRPr>
          </a:p>
        </p:txBody>
      </p:sp>
    </p:spTree>
    <p:extLst>
      <p:ext uri="{BB962C8B-B14F-4D97-AF65-F5344CB8AC3E}">
        <p14:creationId xmlns:p14="http://schemas.microsoft.com/office/powerpoint/2010/main" val="3089831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073" y="682389"/>
            <a:ext cx="11886313" cy="5472752"/>
          </a:xfrm>
          <a:prstGeom prst="rect">
            <a:avLst/>
          </a:prstGeom>
        </p:spPr>
      </p:pic>
    </p:spTree>
    <p:extLst>
      <p:ext uri="{BB962C8B-B14F-4D97-AF65-F5344CB8AC3E}">
        <p14:creationId xmlns:p14="http://schemas.microsoft.com/office/powerpoint/2010/main" val="1726135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46" y="264915"/>
            <a:ext cx="1165518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smtClean="0">
                <a:cs typeface="B Titr" panose="00000700000000000000" pitchFamily="2" charset="-78"/>
              </a:rPr>
              <a:t>نمودار روبه رو افزایش شهرهای میلیونی را درسالهای  199۰و  19414و پیش بینی آنها را در سال  2۰3۰میلادی نشان می </a:t>
            </a:r>
            <a:r>
              <a:rPr lang="fa-IR" sz="2400" dirty="0">
                <a:cs typeface="B Titr" panose="00000700000000000000" pitchFamily="2" charset="-78"/>
              </a:rPr>
              <a:t>دهد. نمودار را تفسیر کنید</a:t>
            </a:r>
            <a:r>
              <a:rPr lang="fa-IR" sz="2400" dirty="0" smtClean="0">
                <a:cs typeface="B Titr" panose="00000700000000000000" pitchFamily="2" charset="-78"/>
              </a:rPr>
              <a:t>.</a:t>
            </a:r>
            <a:endParaRPr lang="en-US" sz="24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2816456" y="1465244"/>
            <a:ext cx="7828798" cy="5224422"/>
          </a:xfrm>
          <a:prstGeom prst="rect">
            <a:avLst/>
          </a:prstGeom>
        </p:spPr>
      </p:pic>
    </p:spTree>
    <p:extLst>
      <p:ext uri="{BB962C8B-B14F-4D97-AF65-F5344CB8AC3E}">
        <p14:creationId xmlns:p14="http://schemas.microsoft.com/office/powerpoint/2010/main" val="9175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519" y="20974"/>
            <a:ext cx="3669594" cy="584775"/>
          </a:xfrm>
          <a:prstGeom prst="rect">
            <a:avLst/>
          </a:prstGeom>
          <a:ln>
            <a:solidFill>
              <a:schemeClr val="tx1"/>
            </a:solidFill>
          </a:ln>
        </p:spPr>
        <p:style>
          <a:lnRef idx="0">
            <a:scrgbClr r="0" g="0" b="0"/>
          </a:lnRef>
          <a:fillRef idx="1003">
            <a:schemeClr val="lt2"/>
          </a:fillRef>
          <a:effectRef idx="0">
            <a:scrgbClr r="0" g="0" b="0"/>
          </a:effectRef>
          <a:fontRef idx="major"/>
        </p:style>
        <p:txBody>
          <a:bodyPr wrap="none">
            <a:spAutoFit/>
          </a:bodyPr>
          <a:lstStyle/>
          <a:p>
            <a:r>
              <a:rPr lang="fa-IR" sz="3200" dirty="0" smtClean="0">
                <a:cs typeface="B Titr" panose="00000700000000000000" pitchFamily="2" charset="-78"/>
              </a:rPr>
              <a:t>از مادر شهر تا مگالاپلیس</a:t>
            </a:r>
            <a:endParaRPr lang="en-US" sz="3200" dirty="0">
              <a:cs typeface="B Titr" panose="00000700000000000000" pitchFamily="2" charset="-78"/>
            </a:endParaRPr>
          </a:p>
        </p:txBody>
      </p:sp>
      <p:sp>
        <p:nvSpPr>
          <p:cNvPr id="4" name="Rectangle 3"/>
          <p:cNvSpPr/>
          <p:nvPr/>
        </p:nvSpPr>
        <p:spPr>
          <a:xfrm>
            <a:off x="368489" y="763148"/>
            <a:ext cx="11559654" cy="3970318"/>
          </a:xfrm>
          <a:prstGeom prst="rect">
            <a:avLst/>
          </a:prstGeom>
          <a:solidFill>
            <a:schemeClr val="accent4">
              <a:lumMod val="20000"/>
              <a:lumOff val="80000"/>
            </a:schemeClr>
          </a:soli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تعریف مادر شهر(متروپل):</a:t>
            </a:r>
          </a:p>
          <a:p>
            <a:pPr lvl="0" algn="just" rtl="1"/>
            <a:r>
              <a:rPr lang="fa-IR" sz="2800" dirty="0" smtClean="0">
                <a:solidFill>
                  <a:prstClr val="black"/>
                </a:solidFill>
                <a:cs typeface="B Titr" panose="00000700000000000000" pitchFamily="2" charset="-78"/>
              </a:rPr>
              <a:t>*به </a:t>
            </a:r>
            <a:r>
              <a:rPr lang="fa-IR" sz="2800" dirty="0">
                <a:solidFill>
                  <a:prstClr val="black"/>
                </a:solidFill>
                <a:cs typeface="B Titr" panose="00000700000000000000" pitchFamily="2" charset="-78"/>
              </a:rPr>
              <a:t>طور کلی مادر شهر (متروپل) بزرگ ترین و مهمترین شهر یک ناحیه، استان یا یک کشور است. </a:t>
            </a:r>
            <a:endParaRPr lang="fa-IR" sz="2800" dirty="0" smtClean="0">
              <a:solidFill>
                <a:prstClr val="black"/>
              </a:solidFill>
              <a:cs typeface="B Titr" panose="00000700000000000000" pitchFamily="2" charset="-78"/>
            </a:endParaRPr>
          </a:p>
          <a:p>
            <a:pPr lvl="0" algn="just" rtl="1"/>
            <a:r>
              <a:rPr lang="fa-IR" sz="2800" dirty="0">
                <a:solidFill>
                  <a:prstClr val="black"/>
                </a:solidFill>
                <a:cs typeface="B Titr" panose="00000700000000000000" pitchFamily="2" charset="-78"/>
              </a:rPr>
              <a:t>*</a:t>
            </a:r>
            <a:r>
              <a:rPr lang="fa-IR" sz="2800" dirty="0" smtClean="0">
                <a:solidFill>
                  <a:prstClr val="black"/>
                </a:solidFill>
                <a:cs typeface="B Titr" panose="00000700000000000000" pitchFamily="2" charset="-78"/>
              </a:rPr>
              <a:t>این </a:t>
            </a:r>
            <a:r>
              <a:rPr lang="fa-IR" sz="2800" dirty="0">
                <a:solidFill>
                  <a:prstClr val="black"/>
                </a:solidFill>
                <a:cs typeface="B Titr" panose="00000700000000000000" pitchFamily="2" charset="-78"/>
              </a:rPr>
              <a:t>شهر ممکن است پایتخت یاشهر اصلی یک ناحیه باشد که به عنوان مرکز حکومتی، مذهبی، تجاری و… در حال فعالیت است و از این جنبه ها بر سایر سکونتگاه ها برتری دارد</a:t>
            </a:r>
            <a:r>
              <a:rPr lang="fa-IR" sz="2800" dirty="0" smtClean="0">
                <a:solidFill>
                  <a:prstClr val="black"/>
                </a:solidFill>
                <a:cs typeface="B Titr" panose="00000700000000000000" pitchFamily="2" charset="-78"/>
              </a:rPr>
              <a:t>.</a:t>
            </a:r>
          </a:p>
          <a:p>
            <a:pPr lvl="0" algn="just" rtl="1"/>
            <a:r>
              <a:rPr lang="fa-IR" sz="2800" dirty="0" smtClean="0">
                <a:solidFill>
                  <a:prstClr val="black"/>
                </a:solidFill>
                <a:cs typeface="B Titr" panose="00000700000000000000" pitchFamily="2" charset="-78"/>
              </a:rPr>
              <a:t> *برای </a:t>
            </a:r>
            <a:r>
              <a:rPr lang="fa-IR" sz="2800" dirty="0">
                <a:solidFill>
                  <a:prstClr val="black"/>
                </a:solidFill>
                <a:cs typeface="B Titr" panose="00000700000000000000" pitchFamily="2" charset="-78"/>
              </a:rPr>
              <a:t>حداقل میزان جمعیت مادر شهر ارقام مختلفی ذکر کرده اند و در این مورد توافقی وجود ندارد</a:t>
            </a:r>
            <a:r>
              <a:rPr lang="fa-IR" sz="2800" dirty="0" smtClean="0">
                <a:solidFill>
                  <a:prstClr val="black"/>
                </a:solidFill>
                <a:cs typeface="B Titr" panose="00000700000000000000" pitchFamily="2" charset="-78"/>
              </a:rPr>
              <a:t>.</a:t>
            </a:r>
          </a:p>
          <a:p>
            <a:pPr lvl="0" algn="just" rtl="1"/>
            <a:r>
              <a:rPr lang="fa-IR" sz="2800" dirty="0">
                <a:solidFill>
                  <a:prstClr val="black"/>
                </a:solidFill>
                <a:cs typeface="B Titr" panose="00000700000000000000" pitchFamily="2" charset="-78"/>
              </a:rPr>
              <a:t>*</a:t>
            </a:r>
            <a:r>
              <a:rPr lang="fa-IR" sz="2800" dirty="0" smtClean="0">
                <a:solidFill>
                  <a:prstClr val="black"/>
                </a:solidFill>
                <a:cs typeface="B Titr" panose="00000700000000000000" pitchFamily="2" charset="-78"/>
              </a:rPr>
              <a:t> </a:t>
            </a:r>
            <a:r>
              <a:rPr lang="fa-IR" sz="2800" dirty="0">
                <a:solidFill>
                  <a:prstClr val="black"/>
                </a:solidFill>
                <a:cs typeface="B Titr" panose="00000700000000000000" pitchFamily="2" charset="-78"/>
              </a:rPr>
              <a:t>معمولاً به مادرشهر، کلان شهر نیز گفته می شود. برخی نیز معتقدند کلان شهر ترجمه و معادل واژه  </a:t>
            </a:r>
            <a:r>
              <a:rPr lang="en-US" sz="2800" dirty="0">
                <a:solidFill>
                  <a:prstClr val="black"/>
                </a:solidFill>
                <a:cs typeface="B Titr" panose="00000700000000000000" pitchFamily="2" charset="-78"/>
              </a:rPr>
              <a:t>megacity</a:t>
            </a:r>
            <a:r>
              <a:rPr lang="fa-IR" sz="2800" dirty="0">
                <a:solidFill>
                  <a:prstClr val="black"/>
                </a:solidFill>
                <a:cs typeface="B Titr" panose="00000700000000000000" pitchFamily="2" charset="-78"/>
              </a:rPr>
              <a:t>بوده و به شهرهای بالای  1۰میلیون نفر اطلاق می شود.</a:t>
            </a:r>
          </a:p>
        </p:txBody>
      </p:sp>
      <p:sp>
        <p:nvSpPr>
          <p:cNvPr id="5" name="Rectangle 4"/>
          <p:cNvSpPr/>
          <p:nvPr/>
        </p:nvSpPr>
        <p:spPr>
          <a:xfrm>
            <a:off x="368489" y="4890865"/>
            <a:ext cx="11559654" cy="1815882"/>
          </a:xfrm>
          <a:prstGeom prst="rect">
            <a:avLst/>
          </a:prstGeom>
          <a:solidFill>
            <a:schemeClr val="accent5">
              <a:lumMod val="20000"/>
              <a:lumOff val="80000"/>
            </a:schemeClr>
          </a:soli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تعریف کلان شهر درایران:</a:t>
            </a:r>
          </a:p>
          <a:p>
            <a:pPr lvl="0" algn="just" rtl="1"/>
            <a:r>
              <a:rPr lang="fa-IR" sz="2800" dirty="0">
                <a:solidFill>
                  <a:prstClr val="black"/>
                </a:solidFill>
                <a:cs typeface="B Titr" panose="00000700000000000000" pitchFamily="2" charset="-78"/>
              </a:rPr>
              <a:t>در کشور ایران بر طبق مصوبه شورای عالی معماری و شهرسازی به مادر شهرهایی که بالای  1میلیون نفر جمعیت داشته باشند مانند تهران، مشهد، اصفهان،کرج، قم و… کلان شهر گفته می شود.</a:t>
            </a:r>
            <a:endParaRPr lang="en-US" sz="2800" dirty="0">
              <a:solidFill>
                <a:prstClr val="black"/>
              </a:solidFill>
              <a:cs typeface="B Titr" panose="00000700000000000000" pitchFamily="2" charset="-78"/>
            </a:endParaRPr>
          </a:p>
        </p:txBody>
      </p:sp>
    </p:spTree>
    <p:extLst>
      <p:ext uri="{BB962C8B-B14F-4D97-AF65-F5344CB8AC3E}">
        <p14:creationId xmlns:p14="http://schemas.microsoft.com/office/powerpoint/2010/main" val="3160585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additive="base">
                                        <p:cTn id="4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wipe(down)">
                                      <p:cBhvr>
                                        <p:cTn id="57" dur="500"/>
                                        <p:tgtEl>
                                          <p:spTgt spid="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animEffect transition="in" filter="barn(inVertical)">
                                      <p:cBhvr>
                                        <p:cTn id="6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6925" y="105349"/>
            <a:ext cx="3627916" cy="646331"/>
          </a:xfrm>
          <a:prstGeom prst="rect">
            <a:avLst/>
          </a:prstGeom>
          <a:ln>
            <a:solidFill>
              <a:schemeClr val="tx1"/>
            </a:solidFill>
          </a:ln>
        </p:spPr>
        <p:style>
          <a:lnRef idx="0">
            <a:scrgbClr r="0" g="0" b="0"/>
          </a:lnRef>
          <a:fillRef idx="1002">
            <a:schemeClr val="lt2"/>
          </a:fillRef>
          <a:effectRef idx="0">
            <a:scrgbClr r="0" g="0" b="0"/>
          </a:effectRef>
          <a:fontRef idx="major"/>
        </p:style>
        <p:txBody>
          <a:bodyPr wrap="none">
            <a:spAutoFit/>
          </a:bodyPr>
          <a:lstStyle/>
          <a:p>
            <a:r>
              <a:rPr lang="fa-IR" sz="3600" dirty="0" smtClean="0">
                <a:cs typeface="B Titr" panose="00000700000000000000" pitchFamily="2" charset="-78"/>
              </a:rPr>
              <a:t>گسترش حومه نشینی:</a:t>
            </a:r>
            <a:endParaRPr lang="en-US" sz="3600" dirty="0">
              <a:cs typeface="B Titr" panose="00000700000000000000" pitchFamily="2" charset="-78"/>
            </a:endParaRPr>
          </a:p>
        </p:txBody>
      </p:sp>
      <p:sp>
        <p:nvSpPr>
          <p:cNvPr id="4" name="Rectangle 3"/>
          <p:cNvSpPr/>
          <p:nvPr/>
        </p:nvSpPr>
        <p:spPr>
          <a:xfrm>
            <a:off x="184244" y="862190"/>
            <a:ext cx="11600597" cy="954107"/>
          </a:xfrm>
          <a:prstGeom prst="rect">
            <a:avLst/>
          </a:prstGeom>
          <a:solidFill>
            <a:schemeClr val="accent6">
              <a:lumMod val="20000"/>
              <a:lumOff val="80000"/>
            </a:schemeClr>
          </a:solidFill>
          <a:ln>
            <a:solidFill>
              <a:schemeClr val="tx1"/>
            </a:solidFill>
          </a:ln>
        </p:spPr>
        <p:txBody>
          <a:bodyPr wrap="square">
            <a:spAutoFit/>
          </a:bodyPr>
          <a:lstStyle/>
          <a:p>
            <a:pPr lvl="0" algn="just" rtl="1"/>
            <a:r>
              <a:rPr lang="fa-IR" sz="2800" dirty="0">
                <a:solidFill>
                  <a:srgbClr val="FF0000"/>
                </a:solidFill>
                <a:cs typeface="B Titr" panose="00000700000000000000" pitchFamily="2" charset="-78"/>
              </a:rPr>
              <a:t>تعریف حومه:</a:t>
            </a:r>
            <a:endParaRPr lang="en-US" sz="2800" dirty="0">
              <a:solidFill>
                <a:srgbClr val="FF0000"/>
              </a:solidFill>
              <a:cs typeface="B Titr" panose="00000700000000000000" pitchFamily="2" charset="-78"/>
            </a:endParaRPr>
          </a:p>
          <a:p>
            <a:pPr lvl="0" algn="just" rtl="1"/>
            <a:r>
              <a:rPr lang="fa-IR" sz="2800" dirty="0">
                <a:solidFill>
                  <a:prstClr val="black"/>
                </a:solidFill>
                <a:cs typeface="B Titr" panose="00000700000000000000" pitchFamily="2" charset="-78"/>
              </a:rPr>
              <a:t>به بخش های پیرامونی یک شهر حومه می گویند.</a:t>
            </a:r>
          </a:p>
        </p:txBody>
      </p:sp>
      <p:sp>
        <p:nvSpPr>
          <p:cNvPr id="5" name="Rectangle 4"/>
          <p:cNvSpPr/>
          <p:nvPr/>
        </p:nvSpPr>
        <p:spPr>
          <a:xfrm>
            <a:off x="7401910" y="1894238"/>
            <a:ext cx="4382931" cy="523220"/>
          </a:xfrm>
          <a:prstGeom prst="rect">
            <a:avLst/>
          </a:prstGeom>
          <a:solidFill>
            <a:schemeClr val="accent4">
              <a:lumMod val="40000"/>
              <a:lumOff val="60000"/>
            </a:schemeClr>
          </a:solidFill>
          <a:ln>
            <a:solidFill>
              <a:schemeClr val="tx1"/>
            </a:solidFill>
          </a:ln>
        </p:spPr>
        <p:txBody>
          <a:bodyPr wrap="none">
            <a:spAutoFit/>
          </a:bodyPr>
          <a:lstStyle/>
          <a:p>
            <a:r>
              <a:rPr lang="fa-IR" sz="2800" dirty="0">
                <a:solidFill>
                  <a:srgbClr val="FF0000"/>
                </a:solidFill>
                <a:cs typeface="B Titr" panose="00000700000000000000" pitchFamily="2" charset="-78"/>
              </a:rPr>
              <a:t>علل شکل گرفتن حومه های شهری</a:t>
            </a:r>
            <a:endParaRPr lang="en-US" dirty="0"/>
          </a:p>
        </p:txBody>
      </p:sp>
      <p:sp>
        <p:nvSpPr>
          <p:cNvPr id="6" name="Rectangle 5"/>
          <p:cNvSpPr/>
          <p:nvPr/>
        </p:nvSpPr>
        <p:spPr>
          <a:xfrm>
            <a:off x="184244" y="2620301"/>
            <a:ext cx="11600597" cy="1384995"/>
          </a:xfrm>
          <a:prstGeom prst="rect">
            <a:avLst/>
          </a:prstGeom>
          <a:solidFill>
            <a:schemeClr val="accent4">
              <a:lumMod val="20000"/>
              <a:lumOff val="80000"/>
            </a:schemeClr>
          </a:solidFill>
          <a:ln>
            <a:solidFill>
              <a:schemeClr val="tx1"/>
            </a:solidFill>
          </a:ln>
        </p:spPr>
        <p:txBody>
          <a:bodyPr wrap="square">
            <a:spAutoFit/>
          </a:bodyPr>
          <a:lstStyle/>
          <a:p>
            <a:pPr lvl="0" algn="just" rtl="1"/>
            <a:r>
              <a:rPr lang="fa-IR" sz="2800" dirty="0">
                <a:solidFill>
                  <a:prstClr val="black"/>
                </a:solidFill>
                <a:cs typeface="B Titr" panose="00000700000000000000" pitchFamily="2" charset="-78"/>
              </a:rPr>
              <a:t>*</a:t>
            </a:r>
            <a:r>
              <a:rPr lang="fa-IR" sz="2800" dirty="0" smtClean="0">
                <a:solidFill>
                  <a:prstClr val="black"/>
                </a:solidFill>
                <a:cs typeface="B Titr" panose="00000700000000000000" pitchFamily="2" charset="-78"/>
              </a:rPr>
              <a:t>با </a:t>
            </a:r>
            <a:r>
              <a:rPr lang="fa-IR" sz="2800" dirty="0">
                <a:solidFill>
                  <a:prstClr val="black"/>
                </a:solidFill>
                <a:cs typeface="B Titr" panose="00000700000000000000" pitchFamily="2" charset="-78"/>
              </a:rPr>
              <a:t>افزایش شهرنشینی و گسترش حمل و نقل و وسایل ارتباطی به تدریج حومه ها در اطراف شهرها به ویژه شهرهای بزرگ و پرجمعیت شکل گرفتند</a:t>
            </a:r>
            <a:r>
              <a:rPr lang="fa-IR" sz="2800" dirty="0" smtClean="0">
                <a:solidFill>
                  <a:prstClr val="black"/>
                </a:solidFill>
                <a:cs typeface="B Titr" panose="00000700000000000000" pitchFamily="2" charset="-78"/>
              </a:rPr>
              <a:t>.</a:t>
            </a:r>
          </a:p>
          <a:p>
            <a:pPr lvl="0" algn="just" rtl="1"/>
            <a:r>
              <a:rPr lang="fa-IR" sz="2800" dirty="0" smtClean="0">
                <a:solidFill>
                  <a:prstClr val="black"/>
                </a:solidFill>
                <a:cs typeface="B Titr" panose="00000700000000000000" pitchFamily="2" charset="-78"/>
              </a:rPr>
              <a:t> *حومه </a:t>
            </a:r>
            <a:r>
              <a:rPr lang="fa-IR" sz="2800" dirty="0">
                <a:solidFill>
                  <a:prstClr val="black"/>
                </a:solidFill>
                <a:cs typeface="B Titr" panose="00000700000000000000" pitchFamily="2" charset="-78"/>
              </a:rPr>
              <a:t>نشینان برای خرید یا کار و یااستفاده از خدمات شهرها به شهر رفت و آمد می کنند. </a:t>
            </a:r>
          </a:p>
        </p:txBody>
      </p:sp>
      <p:sp>
        <p:nvSpPr>
          <p:cNvPr id="8" name="Rectangle 7"/>
          <p:cNvSpPr/>
          <p:nvPr/>
        </p:nvSpPr>
        <p:spPr>
          <a:xfrm>
            <a:off x="8901906" y="5220898"/>
            <a:ext cx="3034805" cy="523220"/>
          </a:xfrm>
          <a:prstGeom prst="rect">
            <a:avLst/>
          </a:prstGeom>
          <a:solidFill>
            <a:srgbClr val="99FFCC"/>
          </a:solidFill>
          <a:ln>
            <a:solidFill>
              <a:schemeClr val="tx1"/>
            </a:solidFill>
          </a:ln>
        </p:spPr>
        <p:txBody>
          <a:bodyPr wrap="none">
            <a:spAutoFit/>
          </a:bodyPr>
          <a:lstStyle/>
          <a:p>
            <a:r>
              <a:rPr lang="fa-IR" sz="2800" dirty="0">
                <a:solidFill>
                  <a:srgbClr val="FF0000"/>
                </a:solidFill>
                <a:cs typeface="B Titr" panose="00000700000000000000" pitchFamily="2" charset="-78"/>
              </a:rPr>
              <a:t>انواع حومه های شهری</a:t>
            </a:r>
            <a:endParaRPr lang="en-US" dirty="0"/>
          </a:p>
        </p:txBody>
      </p:sp>
      <p:sp>
        <p:nvSpPr>
          <p:cNvPr id="9" name="Rectangle 8"/>
          <p:cNvSpPr/>
          <p:nvPr/>
        </p:nvSpPr>
        <p:spPr>
          <a:xfrm>
            <a:off x="5488010" y="4174400"/>
            <a:ext cx="2826415" cy="523220"/>
          </a:xfrm>
          <a:prstGeom prst="rect">
            <a:avLst/>
          </a:prstGeom>
          <a:solidFill>
            <a:srgbClr val="66FF99"/>
          </a:solidFill>
          <a:ln>
            <a:solidFill>
              <a:schemeClr val="tx1"/>
            </a:solidFill>
          </a:ln>
        </p:spPr>
        <p:txBody>
          <a:bodyPr wrap="none">
            <a:spAutoFit/>
          </a:bodyPr>
          <a:lstStyle/>
          <a:p>
            <a:r>
              <a:rPr lang="fa-IR" sz="2800" dirty="0">
                <a:solidFill>
                  <a:prstClr val="black"/>
                </a:solidFill>
                <a:cs typeface="B Titr" panose="00000700000000000000" pitchFamily="2" charset="-78"/>
              </a:rPr>
              <a:t>حومه های خوابگاهی</a:t>
            </a:r>
            <a:endParaRPr lang="en-US" dirty="0"/>
          </a:p>
        </p:txBody>
      </p:sp>
      <p:sp>
        <p:nvSpPr>
          <p:cNvPr id="10" name="Rectangle 9"/>
          <p:cNvSpPr/>
          <p:nvPr/>
        </p:nvSpPr>
        <p:spPr>
          <a:xfrm>
            <a:off x="5922424" y="4866724"/>
            <a:ext cx="2392001" cy="523220"/>
          </a:xfrm>
          <a:prstGeom prst="rect">
            <a:avLst/>
          </a:prstGeom>
          <a:solidFill>
            <a:srgbClr val="F8F8F8"/>
          </a:solidFill>
          <a:ln>
            <a:solidFill>
              <a:schemeClr val="tx1"/>
            </a:solidFill>
          </a:ln>
        </p:spPr>
        <p:txBody>
          <a:bodyPr wrap="none">
            <a:spAutoFit/>
          </a:bodyPr>
          <a:lstStyle/>
          <a:p>
            <a:r>
              <a:rPr lang="fa-IR" sz="2800" dirty="0">
                <a:solidFill>
                  <a:prstClr val="black"/>
                </a:solidFill>
                <a:cs typeface="B Titr" panose="00000700000000000000" pitchFamily="2" charset="-78"/>
              </a:rPr>
              <a:t>حومه های صنعتی</a:t>
            </a:r>
            <a:endParaRPr lang="en-US" dirty="0"/>
          </a:p>
        </p:txBody>
      </p:sp>
      <p:sp>
        <p:nvSpPr>
          <p:cNvPr id="11" name="Rectangle 10"/>
          <p:cNvSpPr/>
          <p:nvPr/>
        </p:nvSpPr>
        <p:spPr>
          <a:xfrm>
            <a:off x="5622662" y="5598204"/>
            <a:ext cx="2691763" cy="523220"/>
          </a:xfrm>
          <a:prstGeom prst="rect">
            <a:avLst/>
          </a:prstGeom>
          <a:solidFill>
            <a:srgbClr val="99FF99">
              <a:alpha val="54902"/>
            </a:srgbClr>
          </a:solidFill>
          <a:ln>
            <a:solidFill>
              <a:schemeClr val="tx1"/>
            </a:solidFill>
          </a:ln>
        </p:spPr>
        <p:txBody>
          <a:bodyPr wrap="none">
            <a:spAutoFit/>
          </a:bodyPr>
          <a:lstStyle/>
          <a:p>
            <a:r>
              <a:rPr lang="fa-IR" sz="2800" dirty="0" smtClean="0">
                <a:solidFill>
                  <a:prstClr val="black"/>
                </a:solidFill>
                <a:cs typeface="B Titr" panose="00000700000000000000" pitchFamily="2" charset="-78"/>
              </a:rPr>
              <a:t>حومه های فقیرنشین</a:t>
            </a:r>
            <a:endParaRPr lang="en-US" dirty="0"/>
          </a:p>
        </p:txBody>
      </p:sp>
      <p:sp>
        <p:nvSpPr>
          <p:cNvPr id="12" name="Rectangle 11"/>
          <p:cNvSpPr/>
          <p:nvPr/>
        </p:nvSpPr>
        <p:spPr>
          <a:xfrm>
            <a:off x="5399845" y="6290528"/>
            <a:ext cx="2914580" cy="52322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chemeClr val="tx1"/>
            </a:solidFill>
          </a:ln>
        </p:spPr>
        <p:txBody>
          <a:bodyPr wrap="none">
            <a:spAutoFit/>
          </a:bodyPr>
          <a:lstStyle/>
          <a:p>
            <a:r>
              <a:rPr lang="fa-IR" sz="2800" dirty="0" smtClean="0">
                <a:solidFill>
                  <a:prstClr val="black"/>
                </a:solidFill>
                <a:cs typeface="B Titr" panose="00000700000000000000" pitchFamily="2" charset="-78"/>
              </a:rPr>
              <a:t>حومه های مرفه </a:t>
            </a:r>
            <a:r>
              <a:rPr lang="fa-IR" sz="2800" dirty="0">
                <a:solidFill>
                  <a:prstClr val="black"/>
                </a:solidFill>
                <a:cs typeface="B Titr" panose="00000700000000000000" pitchFamily="2" charset="-78"/>
              </a:rPr>
              <a:t>نشین </a:t>
            </a:r>
            <a:endParaRPr lang="en-US" dirty="0"/>
          </a:p>
        </p:txBody>
      </p:sp>
      <p:sp>
        <p:nvSpPr>
          <p:cNvPr id="13" name="Right Brace 12"/>
          <p:cNvSpPr/>
          <p:nvPr/>
        </p:nvSpPr>
        <p:spPr>
          <a:xfrm>
            <a:off x="8516203" y="4351487"/>
            <a:ext cx="385703" cy="23222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2116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 calcmode="lin" valueType="num">
                                      <p:cBhvr additive="base">
                                        <p:cTn id="5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1000"/>
                                        <p:tgtEl>
                                          <p:spTgt spid="12"/>
                                        </p:tgtEl>
                                      </p:cBhvr>
                                    </p:animEffect>
                                    <p:anim calcmode="lin" valueType="num">
                                      <p:cBhvr>
                                        <p:cTn id="90" dur="1000" fill="hold"/>
                                        <p:tgtEl>
                                          <p:spTgt spid="12"/>
                                        </p:tgtEl>
                                        <p:attrNameLst>
                                          <p:attrName>ppt_x</p:attrName>
                                        </p:attrNameLst>
                                      </p:cBhvr>
                                      <p:tavLst>
                                        <p:tav tm="0">
                                          <p:val>
                                            <p:strVal val="#ppt_x"/>
                                          </p:val>
                                        </p:tav>
                                        <p:tav tm="100000">
                                          <p:val>
                                            <p:strVal val="#ppt_x"/>
                                          </p:val>
                                        </p:tav>
                                      </p:tavLst>
                                    </p:anim>
                                    <p:anim calcmode="lin" valueType="num">
                                      <p:cBhvr>
                                        <p:cTn id="9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0998" y="193225"/>
            <a:ext cx="635280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a-IR" sz="4800" b="1" dirty="0" smtClean="0">
                <a:cs typeface="B Titr" panose="00000700000000000000" pitchFamily="2" charset="-78"/>
              </a:rPr>
              <a:t>مقر و موقعیت جغرافیایی</a:t>
            </a:r>
            <a:endParaRPr lang="en-US" sz="4800" b="1" dirty="0">
              <a:cs typeface="B Titr" panose="00000700000000000000" pitchFamily="2" charset="-78"/>
            </a:endParaRPr>
          </a:p>
        </p:txBody>
      </p:sp>
      <p:sp>
        <p:nvSpPr>
          <p:cNvPr id="3" name="Rectangle 2"/>
          <p:cNvSpPr/>
          <p:nvPr/>
        </p:nvSpPr>
        <p:spPr>
          <a:xfrm>
            <a:off x="191066" y="1323833"/>
            <a:ext cx="11818963" cy="1531629"/>
          </a:xfrm>
          <a:prstGeom prst="rect">
            <a:avLst/>
          </a:prstGeom>
        </p:spPr>
        <p:style>
          <a:lnRef idx="1">
            <a:schemeClr val="accent4"/>
          </a:lnRef>
          <a:fillRef idx="1002">
            <a:schemeClr val="lt2"/>
          </a:fillRef>
          <a:effectRef idx="1">
            <a:schemeClr val="accent4"/>
          </a:effectRef>
          <a:fontRef idx="minor">
            <a:schemeClr val="dk1"/>
          </a:fontRef>
        </p:style>
        <p:txBody>
          <a:bodyPr rtlCol="0" anchor="ctr"/>
          <a:lstStyle/>
          <a:p>
            <a:pPr algn="r" rtl="1"/>
            <a:r>
              <a:rPr lang="fa-IR" sz="2800" b="1" dirty="0" smtClean="0">
                <a:cs typeface="B Titr" panose="00000700000000000000" pitchFamily="2" charset="-78"/>
              </a:rPr>
              <a:t>مقدمه:</a:t>
            </a:r>
            <a:endParaRPr lang="en-US" sz="2800" b="1" dirty="0" smtClean="0">
              <a:cs typeface="B Titr" panose="00000700000000000000" pitchFamily="2" charset="-78"/>
            </a:endParaRPr>
          </a:p>
          <a:p>
            <a:pPr algn="r" rtl="1"/>
            <a:r>
              <a:rPr lang="fa-IR" sz="2800" b="1" dirty="0" smtClean="0">
                <a:cs typeface="B Titr" panose="00000700000000000000" pitchFamily="2" charset="-78"/>
              </a:rPr>
              <a:t>سر آغاز مطالعه و شناخت یک سکونتگاه روستایی و شهری مقر(مکان،جایگاه ) و موقعیت</a:t>
            </a:r>
            <a:r>
              <a:rPr lang="en-US" sz="2800" b="1" dirty="0" smtClean="0">
                <a:cs typeface="B Titr" panose="00000700000000000000" pitchFamily="2" charset="-78"/>
              </a:rPr>
              <a:t> </a:t>
            </a:r>
            <a:r>
              <a:rPr lang="fa-IR" sz="2800" b="1" dirty="0" smtClean="0">
                <a:cs typeface="B Titr" panose="00000700000000000000" pitchFamily="2" charset="-78"/>
              </a:rPr>
              <a:t>آن است. </a:t>
            </a:r>
          </a:p>
        </p:txBody>
      </p:sp>
      <p:sp>
        <p:nvSpPr>
          <p:cNvPr id="4" name="Rectangle 3"/>
          <p:cNvSpPr/>
          <p:nvPr/>
        </p:nvSpPr>
        <p:spPr>
          <a:xfrm>
            <a:off x="191067" y="5169287"/>
            <a:ext cx="11818963" cy="1384995"/>
          </a:xfrm>
          <a:prstGeom prst="rect">
            <a:avLst/>
          </a:prstGeom>
          <a:solidFill>
            <a:schemeClr val="accent4">
              <a:lumMod val="20000"/>
              <a:lumOff val="80000"/>
            </a:schemeClr>
          </a:solidFill>
        </p:spPr>
        <p:txBody>
          <a:bodyPr wrap="square">
            <a:spAutoFit/>
          </a:bodyPr>
          <a:lstStyle/>
          <a:p>
            <a:pPr lvl="0" algn="just" rtl="1"/>
            <a:r>
              <a:rPr lang="fa-IR" sz="2800" b="1" dirty="0">
                <a:solidFill>
                  <a:srgbClr val="FF0000"/>
                </a:solidFill>
                <a:cs typeface="B Titr" panose="00000700000000000000" pitchFamily="2" charset="-78"/>
              </a:rPr>
              <a:t>تعریف هسته اولیه سکونتگاه:</a:t>
            </a:r>
          </a:p>
          <a:p>
            <a:pPr lvl="0" algn="just" rtl="1"/>
            <a:r>
              <a:rPr lang="fa-IR" sz="2800" b="1" dirty="0">
                <a:solidFill>
                  <a:prstClr val="black"/>
                </a:solidFill>
                <a:cs typeface="B Titr" panose="00000700000000000000" pitchFamily="2" charset="-78"/>
              </a:rPr>
              <a:t>منظور از هسته اولیه مکانی است که مردم برحسب نیاز آن را برای زندگی انتخاب نموده و به اشغال درآورده</a:t>
            </a:r>
            <a:r>
              <a:rPr lang="en-US" sz="2800" b="1" dirty="0">
                <a:solidFill>
                  <a:prstClr val="black"/>
                </a:solidFill>
                <a:cs typeface="B Titr" panose="00000700000000000000" pitchFamily="2" charset="-78"/>
              </a:rPr>
              <a:t> </a:t>
            </a:r>
            <a:r>
              <a:rPr lang="fa-IR" sz="2800" b="1" dirty="0">
                <a:solidFill>
                  <a:prstClr val="black"/>
                </a:solidFill>
                <a:cs typeface="B Titr" panose="00000700000000000000" pitchFamily="2" charset="-78"/>
              </a:rPr>
              <a:t>اند</a:t>
            </a:r>
            <a:r>
              <a:rPr lang="en-US" sz="2800" b="1" dirty="0">
                <a:solidFill>
                  <a:prstClr val="black"/>
                </a:solidFill>
                <a:cs typeface="B Titr" panose="00000700000000000000" pitchFamily="2" charset="-78"/>
              </a:rPr>
              <a:t> </a:t>
            </a:r>
            <a:r>
              <a:rPr lang="fa-IR" sz="2800" b="1" dirty="0">
                <a:solidFill>
                  <a:prstClr val="black"/>
                </a:solidFill>
                <a:cs typeface="B Titr" panose="00000700000000000000" pitchFamily="2" charset="-78"/>
              </a:rPr>
              <a:t>و بعدها روستا یا شهر از آن محل گسترش یافته است.</a:t>
            </a:r>
          </a:p>
        </p:txBody>
      </p:sp>
      <p:sp>
        <p:nvSpPr>
          <p:cNvPr id="5" name="Rectangle 4"/>
          <p:cNvSpPr/>
          <p:nvPr/>
        </p:nvSpPr>
        <p:spPr>
          <a:xfrm>
            <a:off x="191067" y="3319877"/>
            <a:ext cx="11818963" cy="1384995"/>
          </a:xfrm>
          <a:prstGeom prst="rect">
            <a:avLst/>
          </a:prstGeom>
          <a:solidFill>
            <a:schemeClr val="accent4">
              <a:lumMod val="60000"/>
              <a:lumOff val="40000"/>
            </a:schemeClr>
          </a:solidFill>
        </p:spPr>
        <p:txBody>
          <a:bodyPr wrap="square">
            <a:spAutoFit/>
          </a:bodyPr>
          <a:lstStyle/>
          <a:p>
            <a:pPr lvl="0" algn="just" rtl="1"/>
            <a:r>
              <a:rPr lang="fa-IR" sz="2800" b="1" dirty="0">
                <a:solidFill>
                  <a:srgbClr val="FF0000"/>
                </a:solidFill>
                <a:cs typeface="B Titr" panose="00000700000000000000" pitchFamily="2" charset="-78"/>
              </a:rPr>
              <a:t>تعریف مقر:</a:t>
            </a:r>
          </a:p>
          <a:p>
            <a:pPr lvl="0" algn="just" rtl="1"/>
            <a:r>
              <a:rPr lang="fa-IR" sz="2800" b="1" dirty="0">
                <a:solidFill>
                  <a:prstClr val="black"/>
                </a:solidFill>
                <a:cs typeface="B Titr" panose="00000700000000000000" pitchFamily="2" charset="-78"/>
              </a:rPr>
              <a:t>منظور از مقر، مکان اصلی و دقیق یک سکونتگاه ومحل استقرار آن بر روی زمین است. مقر هر روستا یا شهر همچنین هسته اولیه آن را شامل می شود. </a:t>
            </a:r>
          </a:p>
        </p:txBody>
      </p:sp>
    </p:spTree>
    <p:extLst>
      <p:ext uri="{BB962C8B-B14F-4D97-AF65-F5344CB8AC3E}">
        <p14:creationId xmlns:p14="http://schemas.microsoft.com/office/powerpoint/2010/main" val="327314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503" y="191069"/>
            <a:ext cx="8067675" cy="4667250"/>
          </a:xfrm>
          <a:prstGeom prst="rect">
            <a:avLst/>
          </a:prstGeom>
        </p:spPr>
      </p:pic>
      <p:sp>
        <p:nvSpPr>
          <p:cNvPr id="3" name="Rectangle 2"/>
          <p:cNvSpPr/>
          <p:nvPr/>
        </p:nvSpPr>
        <p:spPr>
          <a:xfrm>
            <a:off x="232011" y="4858319"/>
            <a:ext cx="11696132" cy="1828799"/>
          </a:xfrm>
          <a:prstGeom prst="rect">
            <a:avLst/>
          </a:prstGeom>
          <a:solidFill>
            <a:srgbClr val="F8F8F8"/>
          </a:solidFill>
        </p:spPr>
        <p:style>
          <a:lnRef idx="1">
            <a:schemeClr val="accent4"/>
          </a:lnRef>
          <a:fillRef idx="2">
            <a:schemeClr val="accent4"/>
          </a:fillRef>
          <a:effectRef idx="1">
            <a:schemeClr val="accent4"/>
          </a:effectRef>
          <a:fontRef idx="minor">
            <a:schemeClr val="dk1"/>
          </a:fontRef>
        </p:style>
        <p:txBody>
          <a:bodyPr rtlCol="0" anchor="ctr"/>
          <a:lstStyle/>
          <a:p>
            <a:pPr algn="just" rtl="1"/>
            <a:r>
              <a:rPr lang="fa-IR" sz="2400" dirty="0" smtClean="0">
                <a:solidFill>
                  <a:srgbClr val="FF0000"/>
                </a:solidFill>
                <a:cs typeface="B Titr" panose="00000700000000000000" pitchFamily="2" charset="-78"/>
              </a:rPr>
              <a:t>علل پیدایش منطقه مادرشهری:</a:t>
            </a:r>
          </a:p>
          <a:p>
            <a:pPr algn="just" rtl="1"/>
            <a:r>
              <a:rPr lang="fa-IR" sz="2400" dirty="0" smtClean="0">
                <a:cs typeface="B Titr" panose="00000700000000000000" pitchFamily="2" charset="-78"/>
              </a:rPr>
              <a:t>افزایش جمعیت مادر شهرها و گسترش حومه های آنها به تدریج منطقه ای با عنوان منطقه مادر شهری به وجود آورده است. </a:t>
            </a:r>
          </a:p>
          <a:p>
            <a:pPr algn="just" rtl="1"/>
            <a:r>
              <a:rPr lang="fa-IR" sz="2400" dirty="0" smtClean="0">
                <a:cs typeface="B Titr" panose="00000700000000000000" pitchFamily="2" charset="-78"/>
              </a:rPr>
              <a:t>درپیرامون </a:t>
            </a:r>
            <a:r>
              <a:rPr lang="fa-IR" sz="2400" dirty="0">
                <a:cs typeface="B Titr" panose="00000700000000000000" pitchFamily="2" charset="-78"/>
              </a:rPr>
              <a:t>برخی از مادر شهرها، شهرها و </a:t>
            </a:r>
            <a:r>
              <a:rPr lang="fa-IR" sz="2400" dirty="0">
                <a:solidFill>
                  <a:srgbClr val="FF0000"/>
                </a:solidFill>
                <a:cs typeface="B Titr" panose="00000700000000000000" pitchFamily="2" charset="-78"/>
              </a:rPr>
              <a:t>شهرک های اقماری </a:t>
            </a:r>
            <a:r>
              <a:rPr lang="fa-IR" sz="2400" dirty="0">
                <a:cs typeface="B Titr" panose="00000700000000000000" pitchFamily="2" charset="-78"/>
              </a:rPr>
              <a:t>پدید آمده اند.</a:t>
            </a:r>
            <a:endParaRPr lang="en-US" sz="2400" dirty="0">
              <a:cs typeface="B Titr" panose="00000700000000000000" pitchFamily="2" charset="-78"/>
            </a:endParaRPr>
          </a:p>
          <a:p>
            <a:pPr algn="just" rtl="1"/>
            <a:endParaRPr lang="fa-IR" sz="2400" dirty="0" smtClean="0">
              <a:cs typeface="B Titr" panose="00000700000000000000" pitchFamily="2" charset="-78"/>
            </a:endParaRPr>
          </a:p>
        </p:txBody>
      </p:sp>
    </p:spTree>
    <p:extLst>
      <p:ext uri="{BB962C8B-B14F-4D97-AF65-F5344CB8AC3E}">
        <p14:creationId xmlns:p14="http://schemas.microsoft.com/office/powerpoint/2010/main" val="248939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6651" y="118991"/>
            <a:ext cx="9667875" cy="5200650"/>
          </a:xfrm>
          <a:prstGeom prst="rect">
            <a:avLst/>
          </a:prstGeom>
        </p:spPr>
        <p:style>
          <a:lnRef idx="1">
            <a:schemeClr val="accent4"/>
          </a:lnRef>
          <a:fillRef idx="2">
            <a:schemeClr val="accent4"/>
          </a:fillRef>
          <a:effectRef idx="1">
            <a:schemeClr val="accent4"/>
          </a:effectRef>
          <a:fontRef idx="minor">
            <a:schemeClr val="dk1"/>
          </a:fontRef>
        </p:style>
      </p:pic>
      <p:sp>
        <p:nvSpPr>
          <p:cNvPr id="3" name="Rectangle 2"/>
          <p:cNvSpPr/>
          <p:nvPr/>
        </p:nvSpPr>
        <p:spPr>
          <a:xfrm>
            <a:off x="418528" y="5367409"/>
            <a:ext cx="11464119" cy="1405719"/>
          </a:xfrm>
          <a:prstGeom prst="rect">
            <a:avLst/>
          </a:prstGeom>
          <a:solidFill>
            <a:schemeClr val="bg1">
              <a:lumMod val="9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just" rtl="1"/>
            <a:endParaRPr lang="fa-IR" sz="2400" dirty="0" smtClean="0">
              <a:cs typeface="B Titr" panose="00000700000000000000" pitchFamily="2" charset="-78"/>
            </a:endParaRPr>
          </a:p>
          <a:p>
            <a:pPr algn="just" rtl="1"/>
            <a:r>
              <a:rPr lang="fa-IR" sz="2400" dirty="0" smtClean="0">
                <a:solidFill>
                  <a:srgbClr val="FF0000"/>
                </a:solidFill>
                <a:cs typeface="B Titr" panose="00000700000000000000" pitchFamily="2" charset="-78"/>
              </a:rPr>
              <a:t>جهان شهر چیست؟</a:t>
            </a:r>
          </a:p>
          <a:p>
            <a:pPr algn="just" rtl="1"/>
            <a:r>
              <a:rPr lang="fa-IR" sz="2400" dirty="0" smtClean="0">
                <a:cs typeface="B Titr" panose="00000700000000000000" pitchFamily="2" charset="-78"/>
              </a:rPr>
              <a:t>به جدول شهرهاي بالاي ده میلیون نفر در جهان توجه كنید . برخي از این شهرها به دلیل مشاركت زیاد در اقتصاد و تجارت جهاني حوزه </a:t>
            </a:r>
            <a:r>
              <a:rPr lang="fa-IR" sz="2400" dirty="0">
                <a:cs typeface="B Titr" panose="00000700000000000000" pitchFamily="2" charset="-78"/>
              </a:rPr>
              <a:t>نفوذ بسیار وسیعي در سطح جهان دارند و به آن ها جهان شهر </a:t>
            </a:r>
            <a:r>
              <a:rPr lang="fa-IR" sz="2400" dirty="0" smtClean="0">
                <a:cs typeface="B Titr" panose="00000700000000000000" pitchFamily="2" charset="-78"/>
              </a:rPr>
              <a:t>گفته </a:t>
            </a:r>
            <a:r>
              <a:rPr lang="fa-IR" sz="2400" dirty="0">
                <a:cs typeface="B Titr" panose="00000700000000000000" pitchFamily="2" charset="-78"/>
              </a:rPr>
              <a:t>مي </a:t>
            </a:r>
            <a:r>
              <a:rPr lang="fa-IR" sz="2400" dirty="0" smtClean="0">
                <a:cs typeface="B Titr" panose="00000700000000000000" pitchFamily="2" charset="-78"/>
              </a:rPr>
              <a:t>شود.</a:t>
            </a:r>
          </a:p>
          <a:p>
            <a:pPr algn="just" rtl="1"/>
            <a:endParaRPr lang="en-US" sz="2400" dirty="0">
              <a:cs typeface="B Titr" panose="00000700000000000000" pitchFamily="2" charset="-78"/>
            </a:endParaRPr>
          </a:p>
          <a:p>
            <a:pPr algn="just" rtl="1"/>
            <a:endParaRPr lang="fa-IR" sz="2400" dirty="0" smtClean="0">
              <a:cs typeface="B Titr" panose="00000700000000000000" pitchFamily="2" charset="-78"/>
            </a:endParaRPr>
          </a:p>
        </p:txBody>
      </p:sp>
    </p:spTree>
    <p:extLst>
      <p:ext uri="{BB962C8B-B14F-4D97-AF65-F5344CB8AC3E}">
        <p14:creationId xmlns:p14="http://schemas.microsoft.com/office/powerpoint/2010/main" val="999675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304" y="5517280"/>
            <a:ext cx="11696132" cy="1015663"/>
          </a:xfrm>
          <a:prstGeom prst="rect">
            <a:avLst/>
          </a:prstGeom>
          <a:blipFill>
            <a:blip r:embed="rId2"/>
            <a:tile tx="0" ty="0" sx="100000" sy="100000" flip="none" algn="tl"/>
          </a:blipFill>
        </p:spPr>
        <p:txBody>
          <a:bodyPr wrap="square">
            <a:spAutoFit/>
          </a:bodyPr>
          <a:lstStyle/>
          <a:p>
            <a:pPr lvl="0" algn="just" rtl="1"/>
            <a:r>
              <a:rPr lang="fa-IR" sz="2000" dirty="0" smtClean="0">
                <a:solidFill>
                  <a:srgbClr val="FF0000"/>
                </a:solidFill>
                <a:cs typeface="B Titr" panose="00000700000000000000" pitchFamily="2" charset="-78"/>
              </a:rPr>
              <a:t>مهم </a:t>
            </a:r>
            <a:r>
              <a:rPr lang="fa-IR" sz="2000" dirty="0">
                <a:solidFill>
                  <a:srgbClr val="FF0000"/>
                </a:solidFill>
                <a:cs typeface="B Titr" panose="00000700000000000000" pitchFamily="2" charset="-78"/>
              </a:rPr>
              <a:t>ترین مگالاپلیس های جهان:</a:t>
            </a:r>
          </a:p>
          <a:p>
            <a:pPr lvl="0" algn="just" rtl="1"/>
            <a:r>
              <a:rPr lang="fa-IR" sz="2000" dirty="0" smtClean="0">
                <a:solidFill>
                  <a:prstClr val="black"/>
                </a:solidFill>
                <a:cs typeface="B Titr" panose="00000700000000000000" pitchFamily="2" charset="-78"/>
              </a:rPr>
              <a:t>*مگالاپلیس </a:t>
            </a:r>
            <a:r>
              <a:rPr lang="fa-IR" sz="2000" dirty="0">
                <a:solidFill>
                  <a:prstClr val="black"/>
                </a:solidFill>
                <a:cs typeface="B Titr" panose="00000700000000000000" pitchFamily="2" charset="-78"/>
              </a:rPr>
              <a:t>شمال شرق ایالات متحده امریکا (از بستن تا واشنگتن) </a:t>
            </a:r>
            <a:endParaRPr lang="fa-IR" sz="2000" dirty="0" smtClean="0">
              <a:solidFill>
                <a:prstClr val="black"/>
              </a:solidFill>
              <a:cs typeface="B Titr" panose="00000700000000000000" pitchFamily="2" charset="-78"/>
            </a:endParaRPr>
          </a:p>
          <a:p>
            <a:pPr lvl="0" algn="just" rtl="1"/>
            <a:r>
              <a:rPr lang="fa-IR" sz="2000" dirty="0" smtClean="0">
                <a:solidFill>
                  <a:prstClr val="black"/>
                </a:solidFill>
                <a:cs typeface="B Titr" panose="00000700000000000000" pitchFamily="2" charset="-78"/>
              </a:rPr>
              <a:t>* </a:t>
            </a:r>
            <a:r>
              <a:rPr lang="fa-IR" sz="2000" dirty="0">
                <a:solidFill>
                  <a:prstClr val="black"/>
                </a:solidFill>
                <a:cs typeface="B Titr" panose="00000700000000000000" pitchFamily="2" charset="-78"/>
              </a:rPr>
              <a:t>مگالاپلیس ژاپن (توکیو ــ یوکوهاما) نمونه هایی از اولین مگالاپلیس های جهان هستند.</a:t>
            </a:r>
            <a:endParaRPr lang="en-US" sz="2000" dirty="0">
              <a:solidFill>
                <a:prstClr val="black"/>
              </a:solidFill>
              <a:cs typeface="B Titr" panose="00000700000000000000" pitchFamily="2" charset="-78"/>
            </a:endParaRPr>
          </a:p>
        </p:txBody>
      </p:sp>
      <p:sp>
        <p:nvSpPr>
          <p:cNvPr id="4" name="Rectangle 3"/>
          <p:cNvSpPr/>
          <p:nvPr/>
        </p:nvSpPr>
        <p:spPr>
          <a:xfrm>
            <a:off x="204716" y="118492"/>
            <a:ext cx="11723427" cy="1015663"/>
          </a:xfrm>
          <a:prstGeom prst="rect">
            <a:avLst/>
          </a:prstGeom>
          <a:blipFill>
            <a:blip r:embed="rId3"/>
            <a:tile tx="0" ty="0" sx="100000" sy="100000" flip="none" algn="tl"/>
          </a:blipFill>
        </p:spPr>
        <p:txBody>
          <a:bodyPr wrap="square">
            <a:spAutoFit/>
          </a:bodyPr>
          <a:lstStyle/>
          <a:p>
            <a:pPr lvl="0" algn="just" rtl="1"/>
            <a:r>
              <a:rPr lang="fa-IR" sz="2000" dirty="0">
                <a:solidFill>
                  <a:srgbClr val="FF0000"/>
                </a:solidFill>
                <a:cs typeface="B Titr" panose="00000700000000000000" pitchFamily="2" charset="-78"/>
              </a:rPr>
              <a:t>تعریف مگالاپلیس:</a:t>
            </a:r>
          </a:p>
          <a:p>
            <a:pPr lvl="0" algn="just" rtl="1"/>
            <a:r>
              <a:rPr lang="fa-IR" sz="2000" dirty="0">
                <a:solidFill>
                  <a:prstClr val="black"/>
                </a:solidFill>
                <a:cs typeface="B Titr" panose="00000700000000000000" pitchFamily="2" charset="-78"/>
              </a:rPr>
              <a:t>در برخی از بخش های جهان در نتیجه گسترش فوق العاده زیاد دو یا چند مادر شهر در امتداد مسیرهای ارتباطی و حمل ونقل، زنجیرهای از مادر شهرها یا کلان شهرها پدید آمده اند که به آنها مگالاپلیس گفته می شود. </a:t>
            </a:r>
          </a:p>
        </p:txBody>
      </p:sp>
      <p:sp>
        <p:nvSpPr>
          <p:cNvPr id="5" name="Rectangle 4"/>
          <p:cNvSpPr/>
          <p:nvPr/>
        </p:nvSpPr>
        <p:spPr>
          <a:xfrm>
            <a:off x="232009" y="1316712"/>
            <a:ext cx="11723427" cy="1015663"/>
          </a:xfrm>
          <a:prstGeom prst="rect">
            <a:avLst/>
          </a:prstGeom>
          <a:blipFill>
            <a:blip r:embed="rId4"/>
            <a:tile tx="0" ty="0" sx="100000" sy="100000" flip="none" algn="tl"/>
          </a:blipFill>
        </p:spPr>
        <p:txBody>
          <a:bodyPr wrap="square">
            <a:spAutoFit/>
          </a:bodyPr>
          <a:lstStyle/>
          <a:p>
            <a:pPr lvl="0" algn="just" rtl="1"/>
            <a:r>
              <a:rPr lang="fa-IR" sz="2000" dirty="0">
                <a:solidFill>
                  <a:srgbClr val="FF0000"/>
                </a:solidFill>
                <a:cs typeface="B Titr" panose="00000700000000000000" pitchFamily="2" charset="-78"/>
              </a:rPr>
              <a:t>منطقه ابر شهری: </a:t>
            </a:r>
          </a:p>
          <a:p>
            <a:pPr lvl="0" algn="just" rtl="1"/>
            <a:r>
              <a:rPr lang="fa-IR" sz="2000" dirty="0">
                <a:solidFill>
                  <a:prstClr val="black"/>
                </a:solidFill>
                <a:cs typeface="B Titr" panose="00000700000000000000" pitchFamily="2" charset="-78"/>
              </a:rPr>
              <a:t>در مگالاپلیس ها حومه ها و شهرک های اقماری یک مادر شهر به حومه ها و شهرک های مادر شهر دیگر پیوند می خورد. برخی مگالاپلیس را منطقه ابر شهری نامیده اند.</a:t>
            </a:r>
          </a:p>
        </p:txBody>
      </p:sp>
      <p:sp>
        <p:nvSpPr>
          <p:cNvPr id="6" name="Rectangle 5"/>
          <p:cNvSpPr/>
          <p:nvPr/>
        </p:nvSpPr>
        <p:spPr>
          <a:xfrm>
            <a:off x="259304" y="2511717"/>
            <a:ext cx="11668836" cy="1631216"/>
          </a:xfrm>
          <a:prstGeom prst="rect">
            <a:avLst/>
          </a:prstGeom>
          <a:blipFill>
            <a:blip r:embed="rId5"/>
            <a:tile tx="0" ty="0" sx="100000" sy="100000" flip="none" algn="tl"/>
          </a:blipFill>
        </p:spPr>
        <p:txBody>
          <a:bodyPr wrap="square">
            <a:spAutoFit/>
          </a:bodyPr>
          <a:lstStyle/>
          <a:p>
            <a:pPr lvl="0" algn="just" rtl="1"/>
            <a:r>
              <a:rPr lang="fa-IR" sz="2000" dirty="0">
                <a:solidFill>
                  <a:srgbClr val="FF0000"/>
                </a:solidFill>
                <a:cs typeface="B Titr" panose="00000700000000000000" pitchFamily="2" charset="-78"/>
              </a:rPr>
              <a:t>مهمترین ویژگی های مگالاپلیس ها: </a:t>
            </a:r>
          </a:p>
          <a:p>
            <a:pPr lvl="0" algn="just" rtl="1"/>
            <a:r>
              <a:rPr lang="fa-IR" sz="2000" dirty="0" smtClean="0">
                <a:solidFill>
                  <a:prstClr val="black"/>
                </a:solidFill>
                <a:cs typeface="B Titr" panose="00000700000000000000" pitchFamily="2" charset="-78"/>
              </a:rPr>
              <a:t>*تمرکز </a:t>
            </a:r>
            <a:r>
              <a:rPr lang="fa-IR" sz="2000" dirty="0">
                <a:solidFill>
                  <a:prstClr val="black"/>
                </a:solidFill>
                <a:cs typeface="B Titr" panose="00000700000000000000" pitchFamily="2" charset="-78"/>
              </a:rPr>
              <a:t>و انبوهی جمعیت شهری</a:t>
            </a:r>
            <a:r>
              <a:rPr lang="fa-IR" sz="2000" dirty="0" smtClean="0">
                <a:solidFill>
                  <a:prstClr val="black"/>
                </a:solidFill>
                <a:cs typeface="B Titr" panose="00000700000000000000" pitchFamily="2" charset="-78"/>
              </a:rPr>
              <a:t>،</a:t>
            </a:r>
          </a:p>
          <a:p>
            <a:pPr lvl="0" algn="just" rtl="1"/>
            <a:r>
              <a:rPr lang="fa-IR" sz="2000" dirty="0" smtClean="0">
                <a:solidFill>
                  <a:prstClr val="black"/>
                </a:solidFill>
                <a:cs typeface="B Titr" panose="00000700000000000000" pitchFamily="2" charset="-78"/>
              </a:rPr>
              <a:t> *تمرکز </a:t>
            </a:r>
            <a:r>
              <a:rPr lang="fa-IR" sz="2000" dirty="0">
                <a:solidFill>
                  <a:prstClr val="black"/>
                </a:solidFill>
                <a:cs typeface="B Titr" panose="00000700000000000000" pitchFamily="2" charset="-78"/>
              </a:rPr>
              <a:t>مؤسسات مالی و پولی، </a:t>
            </a:r>
            <a:endParaRPr lang="fa-IR" sz="2000" dirty="0" smtClean="0">
              <a:solidFill>
                <a:prstClr val="black"/>
              </a:solidFill>
              <a:cs typeface="B Titr" panose="00000700000000000000" pitchFamily="2" charset="-78"/>
            </a:endParaRPr>
          </a:p>
          <a:p>
            <a:pPr lvl="0" algn="just" rtl="1"/>
            <a:r>
              <a:rPr lang="fa-IR" sz="2000" dirty="0" smtClean="0">
                <a:solidFill>
                  <a:prstClr val="black"/>
                </a:solidFill>
                <a:cs typeface="B Titr" panose="00000700000000000000" pitchFamily="2" charset="-78"/>
              </a:rPr>
              <a:t>*تمرکز </a:t>
            </a:r>
            <a:r>
              <a:rPr lang="fa-IR" sz="2000" dirty="0">
                <a:solidFill>
                  <a:prstClr val="black"/>
                </a:solidFill>
                <a:cs typeface="B Titr" panose="00000700000000000000" pitchFamily="2" charset="-78"/>
              </a:rPr>
              <a:t>صنایع دانش بنیان </a:t>
            </a:r>
            <a:endParaRPr lang="fa-IR" sz="2000" dirty="0" smtClean="0">
              <a:solidFill>
                <a:prstClr val="black"/>
              </a:solidFill>
              <a:cs typeface="B Titr" panose="00000700000000000000" pitchFamily="2" charset="-78"/>
            </a:endParaRPr>
          </a:p>
          <a:p>
            <a:pPr lvl="0" algn="just" rtl="1"/>
            <a:r>
              <a:rPr lang="fa-IR" sz="2000" dirty="0" smtClean="0">
                <a:solidFill>
                  <a:prstClr val="black"/>
                </a:solidFill>
                <a:cs typeface="B Titr" panose="00000700000000000000" pitchFamily="2" charset="-78"/>
              </a:rPr>
              <a:t>* </a:t>
            </a:r>
            <a:r>
              <a:rPr lang="fa-IR" sz="2000" dirty="0">
                <a:solidFill>
                  <a:prstClr val="black"/>
                </a:solidFill>
                <a:cs typeface="B Titr" panose="00000700000000000000" pitchFamily="2" charset="-78"/>
              </a:rPr>
              <a:t>فراوانی آمد وشد بین شهرها با انواع وسایل حمل و نقل زمینی و هوایی.</a:t>
            </a:r>
          </a:p>
        </p:txBody>
      </p:sp>
      <p:sp>
        <p:nvSpPr>
          <p:cNvPr id="7" name="Rectangle 6"/>
          <p:cNvSpPr/>
          <p:nvPr/>
        </p:nvSpPr>
        <p:spPr>
          <a:xfrm>
            <a:off x="259304" y="4322275"/>
            <a:ext cx="11668836" cy="1015663"/>
          </a:xfrm>
          <a:prstGeom prst="rect">
            <a:avLst/>
          </a:prstGeom>
          <a:blipFill>
            <a:blip r:embed="rId6"/>
            <a:tile tx="0" ty="0" sx="100000" sy="100000" flip="none" algn="tl"/>
          </a:blipFill>
        </p:spPr>
        <p:txBody>
          <a:bodyPr wrap="square">
            <a:spAutoFit/>
          </a:bodyPr>
          <a:lstStyle/>
          <a:p>
            <a:pPr lvl="0" algn="just" rtl="1"/>
            <a:r>
              <a:rPr lang="fa-IR" sz="2000" dirty="0">
                <a:solidFill>
                  <a:srgbClr val="FF0000"/>
                </a:solidFill>
                <a:cs typeface="B Titr" panose="00000700000000000000" pitchFamily="2" charset="-78"/>
              </a:rPr>
              <a:t>انواع شکل مگالاپلیس ها:</a:t>
            </a:r>
          </a:p>
          <a:p>
            <a:pPr lvl="0" algn="just" rtl="1"/>
            <a:r>
              <a:rPr lang="fa-IR" sz="2000" dirty="0" smtClean="0">
                <a:solidFill>
                  <a:prstClr val="black"/>
                </a:solidFill>
                <a:cs typeface="B Titr" panose="00000700000000000000" pitchFamily="2" charset="-78"/>
              </a:rPr>
              <a:t>شکل </a:t>
            </a:r>
            <a:r>
              <a:rPr lang="fa-IR" sz="2000" dirty="0">
                <a:solidFill>
                  <a:prstClr val="black"/>
                </a:solidFill>
                <a:cs typeface="B Titr" panose="00000700000000000000" pitchFamily="2" charset="-78"/>
              </a:rPr>
              <a:t>خطی </a:t>
            </a:r>
            <a:r>
              <a:rPr lang="fa-IR" sz="2000" dirty="0" smtClean="0">
                <a:solidFill>
                  <a:prstClr val="black"/>
                </a:solidFill>
                <a:cs typeface="B Titr" panose="00000700000000000000" pitchFamily="2" charset="-78"/>
              </a:rPr>
              <a:t>یا کریدوری</a:t>
            </a:r>
          </a:p>
          <a:p>
            <a:pPr lvl="0" algn="just" rtl="1"/>
            <a:r>
              <a:rPr lang="fa-IR" sz="2000" dirty="0" smtClean="0">
                <a:solidFill>
                  <a:prstClr val="black"/>
                </a:solidFill>
                <a:cs typeface="B Titr" panose="00000700000000000000" pitchFamily="2" charset="-78"/>
              </a:rPr>
              <a:t>شکل کهکشانی</a:t>
            </a:r>
            <a:endParaRPr lang="fa-IR" sz="2000" dirty="0">
              <a:solidFill>
                <a:prstClr val="black"/>
              </a:solidFill>
              <a:cs typeface="B Titr" panose="00000700000000000000" pitchFamily="2" charset="-78"/>
            </a:endParaRPr>
          </a:p>
        </p:txBody>
      </p:sp>
    </p:spTree>
    <p:extLst>
      <p:ext uri="{BB962C8B-B14F-4D97-AF65-F5344CB8AC3E}">
        <p14:creationId xmlns:p14="http://schemas.microsoft.com/office/powerpoint/2010/main" val="1274795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 calcmode="lin" valueType="num">
                                      <p:cBhvr additive="base">
                                        <p:cTn id="3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 calcmode="lin" valueType="num">
                                      <p:cBhvr additive="base">
                                        <p:cTn id="4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wipe(down)">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arn(inVertical)">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fade">
                                      <p:cBhvr>
                                        <p:cTn id="63" dur="1000"/>
                                        <p:tgtEl>
                                          <p:spTgt spid="6">
                                            <p:txEl>
                                              <p:pRg st="2" end="2"/>
                                            </p:txEl>
                                          </p:spTgt>
                                        </p:tgtEl>
                                      </p:cBhvr>
                                    </p:animEffect>
                                    <p:anim calcmode="lin" valueType="num">
                                      <p:cBhvr>
                                        <p:cTn id="6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fade">
                                      <p:cBhvr>
                                        <p:cTn id="70" dur="1000"/>
                                        <p:tgtEl>
                                          <p:spTgt spid="6">
                                            <p:txEl>
                                              <p:pRg st="3" end="3"/>
                                            </p:txEl>
                                          </p:spTgt>
                                        </p:tgtEl>
                                      </p:cBhvr>
                                    </p:animEffect>
                                    <p:anim calcmode="lin" valueType="num">
                                      <p:cBhvr>
                                        <p:cTn id="7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1000"/>
                                        <p:tgtEl>
                                          <p:spTgt spid="6">
                                            <p:txEl>
                                              <p:pRg st="4" end="4"/>
                                            </p:txEl>
                                          </p:spTgt>
                                        </p:tgtEl>
                                      </p:cBhvr>
                                    </p:animEffect>
                                    <p:anim calcmode="lin" valueType="num">
                                      <p:cBhvr>
                                        <p:cTn id="7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500" fill="hold"/>
                                        <p:tgtEl>
                                          <p:spTgt spid="7"/>
                                        </p:tgtEl>
                                        <p:attrNameLst>
                                          <p:attrName>ppt_x</p:attrName>
                                        </p:attrNameLst>
                                      </p:cBhvr>
                                      <p:tavLst>
                                        <p:tav tm="0">
                                          <p:val>
                                            <p:strVal val="#ppt_x"/>
                                          </p:val>
                                        </p:tav>
                                        <p:tav tm="100000">
                                          <p:val>
                                            <p:strVal val="#ppt_x"/>
                                          </p:val>
                                        </p:tav>
                                      </p:tavLst>
                                    </p:anim>
                                    <p:anim calcmode="lin" valueType="num">
                                      <p:cBhvr additive="base">
                                        <p:cTn id="8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7">
                                            <p:txEl>
                                              <p:pRg st="0" end="0"/>
                                            </p:txEl>
                                          </p:spTgt>
                                        </p:tgtEl>
                                        <p:attrNameLst>
                                          <p:attrName>style.visibility</p:attrName>
                                        </p:attrNameLst>
                                      </p:cBhvr>
                                      <p:to>
                                        <p:strVal val="visible"/>
                                      </p:to>
                                    </p:set>
                                    <p:animEffect transition="in" filter="fade">
                                      <p:cBhvr>
                                        <p:cTn id="90" dur="1000"/>
                                        <p:tgtEl>
                                          <p:spTgt spid="7">
                                            <p:txEl>
                                              <p:pRg st="0" end="0"/>
                                            </p:txEl>
                                          </p:spTgt>
                                        </p:tgtEl>
                                      </p:cBhvr>
                                    </p:animEffect>
                                    <p:anim calcmode="lin" valueType="num">
                                      <p:cBhvr>
                                        <p:cTn id="9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7">
                                            <p:txEl>
                                              <p:pRg st="1" end="1"/>
                                            </p:txEl>
                                          </p:spTgt>
                                        </p:tgtEl>
                                        <p:attrNameLst>
                                          <p:attrName>style.visibility</p:attrName>
                                        </p:attrNameLst>
                                      </p:cBhvr>
                                      <p:to>
                                        <p:strVal val="visible"/>
                                      </p:to>
                                    </p:set>
                                    <p:animEffect transition="in" filter="wipe(down)">
                                      <p:cBhvr>
                                        <p:cTn id="97" dur="500"/>
                                        <p:tgtEl>
                                          <p:spTgt spid="7">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
                                            <p:txEl>
                                              <p:pRg st="2" end="2"/>
                                            </p:txEl>
                                          </p:spTgt>
                                        </p:tgtEl>
                                        <p:attrNameLst>
                                          <p:attrName>style.visibility</p:attrName>
                                        </p:attrNameLst>
                                      </p:cBhvr>
                                      <p:to>
                                        <p:strVal val="visible"/>
                                      </p:to>
                                    </p:set>
                                    <p:animEffect transition="in" filter="wipe(down)">
                                      <p:cBhvr>
                                        <p:cTn id="102" dur="500"/>
                                        <p:tgtEl>
                                          <p:spTgt spid="7">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additive="base">
                                        <p:cTn id="107" dur="500" fill="hold"/>
                                        <p:tgtEl>
                                          <p:spTgt spid="3"/>
                                        </p:tgtEl>
                                        <p:attrNameLst>
                                          <p:attrName>ppt_x</p:attrName>
                                        </p:attrNameLst>
                                      </p:cBhvr>
                                      <p:tavLst>
                                        <p:tav tm="0">
                                          <p:val>
                                            <p:strVal val="#ppt_x"/>
                                          </p:val>
                                        </p:tav>
                                        <p:tav tm="100000">
                                          <p:val>
                                            <p:strVal val="#ppt_x"/>
                                          </p:val>
                                        </p:tav>
                                      </p:tavLst>
                                    </p:anim>
                                    <p:anim calcmode="lin" valueType="num">
                                      <p:cBhvr additive="base">
                                        <p:cTn id="10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3">
                                            <p:txEl>
                                              <p:pRg st="0" end="0"/>
                                            </p:txEl>
                                          </p:spTgt>
                                        </p:tgtEl>
                                        <p:attrNameLst>
                                          <p:attrName>style.visibility</p:attrName>
                                        </p:attrNameLst>
                                      </p:cBhvr>
                                      <p:to>
                                        <p:strVal val="visible"/>
                                      </p:to>
                                    </p:set>
                                    <p:animEffect transition="in" filter="fade">
                                      <p:cBhvr>
                                        <p:cTn id="113" dur="1000"/>
                                        <p:tgtEl>
                                          <p:spTgt spid="3">
                                            <p:txEl>
                                              <p:pRg st="0" end="0"/>
                                            </p:txEl>
                                          </p:spTgt>
                                        </p:tgtEl>
                                      </p:cBhvr>
                                    </p:animEffect>
                                    <p:anim calcmode="lin" valueType="num">
                                      <p:cBhvr>
                                        <p:cTn id="1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3">
                                            <p:txEl>
                                              <p:pRg st="1" end="1"/>
                                            </p:txEl>
                                          </p:spTgt>
                                        </p:tgtEl>
                                        <p:attrNameLst>
                                          <p:attrName>style.visibility</p:attrName>
                                        </p:attrNameLst>
                                      </p:cBhvr>
                                      <p:to>
                                        <p:strVal val="visible"/>
                                      </p:to>
                                    </p:set>
                                    <p:anim calcmode="lin" valueType="num">
                                      <p:cBhvr additive="base">
                                        <p:cTn id="1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3">
                                            <p:txEl>
                                              <p:pRg st="2" end="2"/>
                                            </p:txEl>
                                          </p:spTgt>
                                        </p:tgtEl>
                                        <p:attrNameLst>
                                          <p:attrName>style.visibility</p:attrName>
                                        </p:attrNameLst>
                                      </p:cBhvr>
                                      <p:to>
                                        <p:strVal val="visible"/>
                                      </p:to>
                                    </p:set>
                                    <p:anim calcmode="lin" valueType="num">
                                      <p:cBhvr additive="base">
                                        <p:cTn id="1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365" y="341194"/>
            <a:ext cx="11846258" cy="6318912"/>
          </a:xfrm>
          <a:prstGeom prst="plaque">
            <a:avLst>
              <a:gd name="adj" fmla="val 340"/>
            </a:avLst>
          </a:prstGeom>
          <a:solidFill>
            <a:srgbClr val="99FFCC"/>
          </a:solidFill>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just" rtl="1"/>
            <a:r>
              <a:rPr lang="fa-IR" sz="3200" dirty="0">
                <a:solidFill>
                  <a:schemeClr val="tx1"/>
                </a:solidFill>
                <a:cs typeface="B Titr" panose="00000700000000000000" pitchFamily="2" charset="-78"/>
              </a:rPr>
              <a:t>بیشتـر </a:t>
            </a:r>
            <a:r>
              <a:rPr lang="fa-IR" sz="3200" dirty="0" smtClean="0">
                <a:solidFill>
                  <a:schemeClr val="tx1"/>
                </a:solidFill>
                <a:cs typeface="B Titr" panose="00000700000000000000" pitchFamily="2" charset="-78"/>
              </a:rPr>
              <a:t>بدانیـم:</a:t>
            </a:r>
            <a:endParaRPr lang="fa-IR" sz="3200" dirty="0">
              <a:solidFill>
                <a:schemeClr val="tx1"/>
              </a:solidFill>
              <a:cs typeface="B Titr" panose="00000700000000000000" pitchFamily="2" charset="-78"/>
            </a:endParaRPr>
          </a:p>
          <a:p>
            <a:pPr algn="just" rtl="1"/>
            <a:r>
              <a:rPr lang="fa-IR" sz="3200" dirty="0" smtClean="0">
                <a:solidFill>
                  <a:schemeClr val="tx1"/>
                </a:solidFill>
                <a:cs typeface="B Titr" panose="00000700000000000000" pitchFamily="2" charset="-78"/>
              </a:rPr>
              <a:t>*تا </a:t>
            </a:r>
            <a:r>
              <a:rPr lang="fa-IR" sz="3200" dirty="0">
                <a:solidFill>
                  <a:schemeClr val="tx1"/>
                </a:solidFill>
                <a:cs typeface="B Titr" panose="00000700000000000000" pitchFamily="2" charset="-78"/>
              </a:rPr>
              <a:t>حدود چهل سال پیش تعداد معدودی مگالاپلیس در </a:t>
            </a:r>
            <a:r>
              <a:rPr lang="fa-IR" sz="3200" dirty="0" smtClean="0">
                <a:solidFill>
                  <a:schemeClr val="tx1"/>
                </a:solidFill>
                <a:cs typeface="B Titr" panose="00000700000000000000" pitchFamily="2" charset="-78"/>
              </a:rPr>
              <a:t>جهان وجود </a:t>
            </a:r>
            <a:r>
              <a:rPr lang="fa-IR" sz="3200" dirty="0">
                <a:solidFill>
                  <a:schemeClr val="tx1"/>
                </a:solidFill>
                <a:cs typeface="B Titr" panose="00000700000000000000" pitchFamily="2" charset="-78"/>
              </a:rPr>
              <a:t>داشت: مانند مگالاپلیس </a:t>
            </a:r>
            <a:r>
              <a:rPr lang="fa-IR" sz="3200" dirty="0">
                <a:solidFill>
                  <a:srgbClr val="FF0000"/>
                </a:solidFill>
                <a:cs typeface="B Titr" panose="00000700000000000000" pitchFamily="2" charset="-78"/>
              </a:rPr>
              <a:t>امریکای شمالی</a:t>
            </a:r>
            <a:r>
              <a:rPr lang="fa-IR" sz="3200" dirty="0">
                <a:solidFill>
                  <a:schemeClr val="tx1"/>
                </a:solidFill>
                <a:cs typeface="B Titr" panose="00000700000000000000" pitchFamily="2" charset="-78"/>
              </a:rPr>
              <a:t>، </a:t>
            </a:r>
            <a:r>
              <a:rPr lang="fa-IR" sz="3200" dirty="0">
                <a:solidFill>
                  <a:srgbClr val="FF0000"/>
                </a:solidFill>
                <a:cs typeface="B Titr" panose="00000700000000000000" pitchFamily="2" charset="-78"/>
              </a:rPr>
              <a:t>ژاپن</a:t>
            </a:r>
            <a:r>
              <a:rPr lang="fa-IR" sz="3200" dirty="0">
                <a:solidFill>
                  <a:schemeClr val="tx1"/>
                </a:solidFill>
                <a:cs typeface="B Titr" panose="00000700000000000000" pitchFamily="2" charset="-78"/>
              </a:rPr>
              <a:t> و </a:t>
            </a:r>
            <a:r>
              <a:rPr lang="fa-IR" sz="3200" dirty="0" smtClean="0">
                <a:solidFill>
                  <a:schemeClr val="tx1"/>
                </a:solidFill>
                <a:cs typeface="B Titr" panose="00000700000000000000" pitchFamily="2" charset="-78"/>
              </a:rPr>
              <a:t>ناحیه </a:t>
            </a:r>
            <a:r>
              <a:rPr lang="fa-IR" sz="3200" u="sng" dirty="0" smtClean="0">
                <a:solidFill>
                  <a:srgbClr val="FF0000"/>
                </a:solidFill>
                <a:cs typeface="B Titr" panose="00000700000000000000" pitchFamily="2" charset="-78"/>
              </a:rPr>
              <a:t>راین-رور</a:t>
            </a:r>
            <a:r>
              <a:rPr lang="fa-IR" sz="3200" dirty="0" smtClean="0">
                <a:solidFill>
                  <a:schemeClr val="tx1"/>
                </a:solidFill>
                <a:cs typeface="B Titr" panose="00000700000000000000" pitchFamily="2" charset="-78"/>
              </a:rPr>
              <a:t> </a:t>
            </a:r>
            <a:r>
              <a:rPr lang="fa-IR" sz="3200" dirty="0">
                <a:solidFill>
                  <a:schemeClr val="tx1"/>
                </a:solidFill>
                <a:cs typeface="B Titr" panose="00000700000000000000" pitchFamily="2" charset="-78"/>
              </a:rPr>
              <a:t>در آلمان</a:t>
            </a:r>
            <a:r>
              <a:rPr lang="fa-IR" sz="3200" dirty="0" smtClean="0">
                <a:solidFill>
                  <a:schemeClr val="tx1"/>
                </a:solidFill>
                <a:cs typeface="B Titr" panose="00000700000000000000" pitchFamily="2" charset="-78"/>
              </a:rPr>
              <a:t>.</a:t>
            </a:r>
            <a:endParaRPr lang="fa-IR" sz="3200" dirty="0">
              <a:solidFill>
                <a:schemeClr val="tx1"/>
              </a:solidFill>
              <a:cs typeface="B Titr" panose="00000700000000000000" pitchFamily="2" charset="-78"/>
            </a:endParaRPr>
          </a:p>
          <a:p>
            <a:pPr algn="just" rtl="1"/>
            <a:r>
              <a:rPr lang="fa-IR" sz="3200" dirty="0" smtClean="0">
                <a:solidFill>
                  <a:schemeClr val="tx1"/>
                </a:solidFill>
                <a:cs typeface="B Titr" panose="00000700000000000000" pitchFamily="2" charset="-78"/>
              </a:rPr>
              <a:t>*امروزه </a:t>
            </a:r>
            <a:r>
              <a:rPr lang="fa-IR" sz="3200" dirty="0">
                <a:solidFill>
                  <a:schemeClr val="tx1"/>
                </a:solidFill>
                <a:cs typeface="B Titr" panose="00000700000000000000" pitchFamily="2" charset="-78"/>
              </a:rPr>
              <a:t>تعداد زیادی مگالا پلیس در نواحی مختلف </a:t>
            </a:r>
            <a:r>
              <a:rPr lang="fa-IR" sz="3200" dirty="0" smtClean="0">
                <a:solidFill>
                  <a:schemeClr val="tx1"/>
                </a:solidFill>
                <a:cs typeface="B Titr" panose="00000700000000000000" pitchFamily="2" charset="-78"/>
              </a:rPr>
              <a:t>جهان به ویژه </a:t>
            </a:r>
            <a:r>
              <a:rPr lang="fa-IR" sz="3200" dirty="0">
                <a:solidFill>
                  <a:schemeClr val="tx1"/>
                </a:solidFill>
                <a:cs typeface="B Titr" panose="00000700000000000000" pitchFamily="2" charset="-78"/>
              </a:rPr>
              <a:t>در قاره آسیا پدیدار </a:t>
            </a:r>
            <a:r>
              <a:rPr lang="fa-IR" sz="3200" dirty="0" smtClean="0">
                <a:solidFill>
                  <a:schemeClr val="tx1"/>
                </a:solidFill>
                <a:cs typeface="B Titr" panose="00000700000000000000" pitchFamily="2" charset="-78"/>
              </a:rPr>
              <a:t>شده اند </a:t>
            </a:r>
            <a:r>
              <a:rPr lang="fa-IR" sz="3200" dirty="0">
                <a:solidFill>
                  <a:schemeClr val="tx1"/>
                </a:solidFill>
                <a:cs typeface="B Titr" panose="00000700000000000000" pitchFamily="2" charset="-78"/>
              </a:rPr>
              <a:t>که از آن جمله </a:t>
            </a:r>
            <a:r>
              <a:rPr lang="fa-IR" sz="3200" dirty="0" smtClean="0">
                <a:solidFill>
                  <a:schemeClr val="tx1"/>
                </a:solidFill>
                <a:cs typeface="B Titr" panose="00000700000000000000" pitchFamily="2" charset="-78"/>
              </a:rPr>
              <a:t>می</a:t>
            </a:r>
            <a:r>
              <a:rPr lang="en-US" sz="3200" dirty="0" smtClean="0">
                <a:solidFill>
                  <a:schemeClr val="tx1"/>
                </a:solidFill>
                <a:cs typeface="B Titr" panose="00000700000000000000" pitchFamily="2" charset="-78"/>
              </a:rPr>
              <a:t> </a:t>
            </a:r>
            <a:r>
              <a:rPr lang="fa-IR" sz="3200" dirty="0" smtClean="0">
                <a:solidFill>
                  <a:schemeClr val="tx1"/>
                </a:solidFill>
                <a:cs typeface="B Titr" panose="00000700000000000000" pitchFamily="2" charset="-78"/>
              </a:rPr>
              <a:t>توان به این موارد اشاره کرد:</a:t>
            </a:r>
          </a:p>
          <a:p>
            <a:pPr algn="just" rtl="1"/>
            <a:r>
              <a:rPr lang="fa-IR" sz="3200" dirty="0" smtClean="0">
                <a:solidFill>
                  <a:schemeClr val="tx1"/>
                </a:solidFill>
                <a:cs typeface="B Titr" panose="00000700000000000000" pitchFamily="2" charset="-78"/>
              </a:rPr>
              <a:t> 1-</a:t>
            </a:r>
            <a:r>
              <a:rPr lang="fa-IR" sz="3200" dirty="0" smtClean="0">
                <a:solidFill>
                  <a:srgbClr val="FF0000"/>
                </a:solidFill>
                <a:cs typeface="B Titr" panose="00000700000000000000" pitchFamily="2" charset="-78"/>
              </a:rPr>
              <a:t>مگالاپلیس </a:t>
            </a:r>
            <a:r>
              <a:rPr lang="fa-IR" sz="3200" u="sng" dirty="0" smtClean="0">
                <a:solidFill>
                  <a:srgbClr val="FF0000"/>
                </a:solidFill>
                <a:cs typeface="B Titr" panose="00000700000000000000" pitchFamily="2" charset="-78"/>
              </a:rPr>
              <a:t>دلتای </a:t>
            </a:r>
            <a:r>
              <a:rPr lang="fa-IR" sz="3200" u="sng" dirty="0">
                <a:solidFill>
                  <a:srgbClr val="FF0000"/>
                </a:solidFill>
                <a:cs typeface="B Titr" panose="00000700000000000000" pitchFamily="2" charset="-78"/>
              </a:rPr>
              <a:t>رود </a:t>
            </a:r>
            <a:r>
              <a:rPr lang="fa-IR" sz="3200" u="sng" dirty="0" smtClean="0">
                <a:solidFill>
                  <a:srgbClr val="FF0000"/>
                </a:solidFill>
                <a:cs typeface="B Titr" panose="00000700000000000000" pitchFamily="2" charset="-78"/>
              </a:rPr>
              <a:t>پرل </a:t>
            </a:r>
            <a:r>
              <a:rPr lang="fa-IR" sz="3200" dirty="0">
                <a:solidFill>
                  <a:schemeClr val="tx1"/>
                </a:solidFill>
                <a:cs typeface="B Titr" panose="00000700000000000000" pitchFamily="2" charset="-78"/>
              </a:rPr>
              <a:t>در چین </a:t>
            </a:r>
            <a:r>
              <a:rPr lang="fa-IR" sz="3200" dirty="0" smtClean="0">
                <a:solidFill>
                  <a:schemeClr val="tx1"/>
                </a:solidFill>
                <a:cs typeface="B Titr" panose="00000700000000000000" pitchFamily="2" charset="-78"/>
              </a:rPr>
              <a:t>(هنک کنگ وگوانگژو با  </a:t>
            </a:r>
            <a:r>
              <a:rPr lang="fa-IR" sz="3200" dirty="0">
                <a:solidFill>
                  <a:schemeClr val="tx1"/>
                </a:solidFill>
                <a:cs typeface="B Titr" panose="00000700000000000000" pitchFamily="2" charset="-78"/>
              </a:rPr>
              <a:t>١۳0میلیون نفر جمعیت</a:t>
            </a:r>
            <a:r>
              <a:rPr lang="fa-IR" sz="3200" dirty="0" smtClean="0">
                <a:solidFill>
                  <a:schemeClr val="tx1"/>
                </a:solidFill>
                <a:cs typeface="B Titr" panose="00000700000000000000" pitchFamily="2" charset="-78"/>
              </a:rPr>
              <a:t>)</a:t>
            </a:r>
          </a:p>
          <a:p>
            <a:pPr algn="just" rtl="1"/>
            <a:r>
              <a:rPr lang="fa-IR" sz="3200" dirty="0" smtClean="0">
                <a:solidFill>
                  <a:schemeClr val="tx1"/>
                </a:solidFill>
                <a:cs typeface="B Titr" panose="00000700000000000000" pitchFamily="2" charset="-78"/>
              </a:rPr>
              <a:t>2-</a:t>
            </a:r>
            <a:r>
              <a:rPr lang="fa-IR" sz="3200" dirty="0" smtClean="0">
                <a:solidFill>
                  <a:srgbClr val="FF0000"/>
                </a:solidFill>
                <a:cs typeface="B Titr" panose="00000700000000000000" pitchFamily="2" charset="-78"/>
              </a:rPr>
              <a:t>مگالاپلیس</a:t>
            </a:r>
            <a:r>
              <a:rPr lang="fa-IR" sz="3200" dirty="0" smtClean="0">
                <a:solidFill>
                  <a:schemeClr val="tx1"/>
                </a:solidFill>
                <a:cs typeface="B Titr" panose="00000700000000000000" pitchFamily="2" charset="-78"/>
              </a:rPr>
              <a:t> </a:t>
            </a:r>
            <a:r>
              <a:rPr lang="fa-IR" sz="3200" dirty="0" smtClean="0">
                <a:solidFill>
                  <a:srgbClr val="FF0000"/>
                </a:solidFill>
                <a:cs typeface="B Titr" panose="00000700000000000000" pitchFamily="2" charset="-78"/>
              </a:rPr>
              <a:t>دلتای </a:t>
            </a:r>
            <a:r>
              <a:rPr lang="fa-IR" sz="3200" dirty="0">
                <a:solidFill>
                  <a:srgbClr val="FF0000"/>
                </a:solidFill>
                <a:cs typeface="B Titr" panose="00000700000000000000" pitchFamily="2" charset="-78"/>
              </a:rPr>
              <a:t>رود </a:t>
            </a:r>
            <a:r>
              <a:rPr lang="fa-IR" sz="3200" u="sng" dirty="0">
                <a:solidFill>
                  <a:srgbClr val="FF0000"/>
                </a:solidFill>
                <a:cs typeface="B Titr" panose="00000700000000000000" pitchFamily="2" charset="-78"/>
              </a:rPr>
              <a:t>یانگ تسه </a:t>
            </a:r>
            <a:r>
              <a:rPr lang="fa-IR" sz="3200" dirty="0">
                <a:solidFill>
                  <a:schemeClr val="tx1"/>
                </a:solidFill>
                <a:cs typeface="B Titr" panose="00000700000000000000" pitchFamily="2" charset="-78"/>
              </a:rPr>
              <a:t>(شانگهای و پکن با 88میلیون نفر) </a:t>
            </a:r>
            <a:endParaRPr lang="fa-IR" sz="3200" dirty="0" smtClean="0">
              <a:solidFill>
                <a:schemeClr val="tx1"/>
              </a:solidFill>
              <a:cs typeface="B Titr" panose="00000700000000000000" pitchFamily="2" charset="-78"/>
            </a:endParaRPr>
          </a:p>
          <a:p>
            <a:pPr algn="just" rtl="1"/>
            <a:r>
              <a:rPr lang="fa-IR" sz="3200" u="sng" dirty="0" smtClean="0">
                <a:solidFill>
                  <a:schemeClr val="tx1"/>
                </a:solidFill>
                <a:cs typeface="B Titr" panose="00000700000000000000" pitchFamily="2" charset="-78"/>
              </a:rPr>
              <a:t>3-</a:t>
            </a:r>
            <a:r>
              <a:rPr lang="fa-IR" sz="3200" u="sng" dirty="0" smtClean="0">
                <a:solidFill>
                  <a:srgbClr val="FF0000"/>
                </a:solidFill>
                <a:cs typeface="B Titr" panose="00000700000000000000" pitchFamily="2" charset="-78"/>
              </a:rPr>
              <a:t>مگالاپلیس  </a:t>
            </a:r>
            <a:r>
              <a:rPr lang="fa-IR" sz="3200" u="sng" dirty="0">
                <a:solidFill>
                  <a:srgbClr val="FF0000"/>
                </a:solidFill>
                <a:cs typeface="B Titr" panose="00000700000000000000" pitchFamily="2" charset="-78"/>
              </a:rPr>
              <a:t>مَهاراشترا </a:t>
            </a:r>
            <a:r>
              <a:rPr lang="fa-IR" sz="3200" u="sng" dirty="0" smtClean="0">
                <a:solidFill>
                  <a:srgbClr val="FF0000"/>
                </a:solidFill>
                <a:cs typeface="B Titr" panose="00000700000000000000" pitchFamily="2" charset="-78"/>
              </a:rPr>
              <a:t> </a:t>
            </a:r>
            <a:r>
              <a:rPr lang="fa-IR" sz="3200" dirty="0" smtClean="0">
                <a:solidFill>
                  <a:schemeClr val="tx1"/>
                </a:solidFill>
                <a:cs typeface="B Titr" panose="00000700000000000000" pitchFamily="2" charset="-78"/>
              </a:rPr>
              <a:t>درغرب هند(بمبئی ۳9میلیون </a:t>
            </a:r>
            <a:r>
              <a:rPr lang="fa-IR" sz="3200" dirty="0">
                <a:solidFill>
                  <a:schemeClr val="tx1"/>
                </a:solidFill>
                <a:cs typeface="B Titr" panose="00000700000000000000" pitchFamily="2" charset="-78"/>
              </a:rPr>
              <a:t>نفر</a:t>
            </a:r>
            <a:r>
              <a:rPr lang="fa-IR" sz="3200" dirty="0" smtClean="0">
                <a:solidFill>
                  <a:schemeClr val="tx1"/>
                </a:solidFill>
                <a:cs typeface="B Titr" panose="00000700000000000000" pitchFamily="2" charset="-78"/>
              </a:rPr>
              <a:t>)</a:t>
            </a:r>
          </a:p>
          <a:p>
            <a:pPr algn="just" rtl="1"/>
            <a:r>
              <a:rPr lang="fa-IR" sz="3200" dirty="0" smtClean="0">
                <a:solidFill>
                  <a:schemeClr val="tx1"/>
                </a:solidFill>
                <a:cs typeface="B Titr" panose="00000700000000000000" pitchFamily="2" charset="-78"/>
              </a:rPr>
              <a:t> 4-</a:t>
            </a:r>
            <a:r>
              <a:rPr lang="fa-IR" sz="3200" u="sng" dirty="0" smtClean="0">
                <a:solidFill>
                  <a:srgbClr val="FF0000"/>
                </a:solidFill>
                <a:cs typeface="B Titr" panose="00000700000000000000" pitchFamily="2" charset="-78"/>
              </a:rPr>
              <a:t>مگالاپلیس سائوپائولو </a:t>
            </a:r>
            <a:r>
              <a:rPr lang="fa-IR" sz="3200" dirty="0">
                <a:solidFill>
                  <a:schemeClr val="tx1"/>
                </a:solidFill>
                <a:cs typeface="B Titr" panose="00000700000000000000" pitchFamily="2" charset="-78"/>
              </a:rPr>
              <a:t>در برزیل (</a:t>
            </a:r>
            <a:r>
              <a:rPr lang="fa-IR" sz="3200" dirty="0" smtClean="0">
                <a:solidFill>
                  <a:schemeClr val="tx1"/>
                </a:solidFill>
                <a:cs typeface="B Titr" panose="00000700000000000000" pitchFamily="2" charset="-78"/>
              </a:rPr>
              <a:t>سوروکاباتا سانتوس  با  ۳٢میلیون نفرجمعیت).</a:t>
            </a:r>
            <a:endParaRPr lang="fa-IR" sz="3200" dirty="0">
              <a:solidFill>
                <a:schemeClr val="tx1"/>
              </a:solidFill>
              <a:cs typeface="B Titr" panose="00000700000000000000" pitchFamily="2" charset="-78"/>
            </a:endParaRPr>
          </a:p>
          <a:p>
            <a:pPr algn="just" rtl="1"/>
            <a:endParaRPr lang="fa-IR" sz="3200" dirty="0">
              <a:solidFill>
                <a:schemeClr val="tx1"/>
              </a:solidFill>
              <a:cs typeface="B Titr" panose="00000700000000000000" pitchFamily="2" charset="-78"/>
            </a:endParaRPr>
          </a:p>
        </p:txBody>
      </p:sp>
    </p:spTree>
    <p:extLst>
      <p:ext uri="{BB962C8B-B14F-4D97-AF65-F5344CB8AC3E}">
        <p14:creationId xmlns:p14="http://schemas.microsoft.com/office/powerpoint/2010/main" val="4235672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6667"/>
          <a:stretch/>
        </p:blipFill>
        <p:spPr>
          <a:xfrm>
            <a:off x="46070" y="1"/>
            <a:ext cx="12145930" cy="6858000"/>
          </a:xfrm>
          <a:prstGeom prst="rect">
            <a:avLst/>
          </a:prstGeom>
          <a:ln w="57150">
            <a:solidFill>
              <a:srgbClr val="FFFF00"/>
            </a:solidFill>
          </a:ln>
        </p:spPr>
      </p:pic>
      <p:cxnSp>
        <p:nvCxnSpPr>
          <p:cNvPr id="6" name="Straight Arrow Connector 5"/>
          <p:cNvCxnSpPr/>
          <p:nvPr/>
        </p:nvCxnSpPr>
        <p:spPr>
          <a:xfrm flipH="1">
            <a:off x="2454611" y="477672"/>
            <a:ext cx="6989640" cy="15012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539785" y="928048"/>
            <a:ext cx="573206" cy="10508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090615" y="1596788"/>
            <a:ext cx="5923128" cy="6823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74257" y="1978925"/>
            <a:ext cx="2552131" cy="81886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411940" y="2333767"/>
            <a:ext cx="6464490" cy="2715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8789158" y="2538484"/>
            <a:ext cx="873457" cy="3684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79976" y="2210937"/>
            <a:ext cx="1196454" cy="10508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643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1321" y="180085"/>
            <a:ext cx="8798273" cy="6520966"/>
          </a:xfrm>
          <a:prstGeom prst="rect">
            <a:avLst/>
          </a:prstGeom>
        </p:spPr>
      </p:pic>
    </p:spTree>
    <p:extLst>
      <p:ext uri="{BB962C8B-B14F-4D97-AF65-F5344CB8AC3E}">
        <p14:creationId xmlns:p14="http://schemas.microsoft.com/office/powerpoint/2010/main" val="1289850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2050" y="347662"/>
            <a:ext cx="9867900" cy="6162675"/>
          </a:xfrm>
          <a:prstGeom prst="rect">
            <a:avLst/>
          </a:prstGeom>
        </p:spPr>
      </p:pic>
    </p:spTree>
    <p:extLst>
      <p:ext uri="{BB962C8B-B14F-4D97-AF65-F5344CB8AC3E}">
        <p14:creationId xmlns:p14="http://schemas.microsoft.com/office/powerpoint/2010/main" val="2574835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qomgeo\My Documents\New Folder\Megalopolis.png"/>
          <p:cNvPicPr>
            <a:picLocks noChangeAspect="1" noChangeArrowheads="1"/>
          </p:cNvPicPr>
          <p:nvPr/>
        </p:nvPicPr>
        <p:blipFill>
          <a:blip r:embed="rId2"/>
          <a:srcRect/>
          <a:stretch>
            <a:fillRect/>
          </a:stretch>
        </p:blipFill>
        <p:spPr bwMode="auto">
          <a:xfrm>
            <a:off x="2935705" y="0"/>
            <a:ext cx="9144000" cy="6858000"/>
          </a:xfrm>
          <a:prstGeom prst="rect">
            <a:avLst/>
          </a:prstGeom>
          <a:noFill/>
        </p:spPr>
      </p:pic>
      <p:sp>
        <p:nvSpPr>
          <p:cNvPr id="2" name="Rectangle 1"/>
          <p:cNvSpPr/>
          <p:nvPr/>
        </p:nvSpPr>
        <p:spPr>
          <a:xfrm>
            <a:off x="224589" y="2947737"/>
            <a:ext cx="2422358" cy="962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dirty="0" smtClean="0"/>
              <a:t>مگالاپلیس شرق آمریکا</a:t>
            </a:r>
            <a:endParaRPr lang="en-US" dirty="0"/>
          </a:p>
        </p:txBody>
      </p:sp>
    </p:spTree>
    <p:extLst>
      <p:ext uri="{BB962C8B-B14F-4D97-AF65-F5344CB8AC3E}">
        <p14:creationId xmlns:p14="http://schemas.microsoft.com/office/powerpoint/2010/main" val="1635665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arn(inVertic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Documents and Settings\qomgeo\My Documents\New Folder\MapofEmergingUSMegaregions.pn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2326797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23246" y="109909"/>
            <a:ext cx="6286500" cy="6286500"/>
          </a:xfrm>
          <a:prstGeom prst="rect">
            <a:avLst/>
          </a:prstGeom>
        </p:spPr>
      </p:pic>
      <p:pic>
        <p:nvPicPr>
          <p:cNvPr id="3" name="Picture 2"/>
          <p:cNvPicPr>
            <a:picLocks noChangeAspect="1"/>
          </p:cNvPicPr>
          <p:nvPr/>
        </p:nvPicPr>
        <p:blipFill>
          <a:blip r:embed="rId3"/>
          <a:stretch>
            <a:fillRect/>
          </a:stretch>
        </p:blipFill>
        <p:spPr>
          <a:xfrm>
            <a:off x="286603" y="212749"/>
            <a:ext cx="5218279" cy="6183660"/>
          </a:xfrm>
          <a:prstGeom prst="rect">
            <a:avLst/>
          </a:prstGeom>
        </p:spPr>
      </p:pic>
      <p:sp>
        <p:nvSpPr>
          <p:cNvPr id="4" name="Rectangle 3"/>
          <p:cNvSpPr/>
          <p:nvPr/>
        </p:nvSpPr>
        <p:spPr>
          <a:xfrm>
            <a:off x="6733676" y="6396409"/>
            <a:ext cx="1481496"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a-IR" dirty="0"/>
              <a:t>منطقه راین-رور </a:t>
            </a:r>
            <a:endParaRPr lang="en-US" dirty="0"/>
          </a:p>
        </p:txBody>
      </p:sp>
      <p:cxnSp>
        <p:nvCxnSpPr>
          <p:cNvPr id="6" name="Straight Arrow Connector 5"/>
          <p:cNvCxnSpPr/>
          <p:nvPr/>
        </p:nvCxnSpPr>
        <p:spPr>
          <a:xfrm flipV="1">
            <a:off x="1364776" y="2825087"/>
            <a:ext cx="5800299" cy="37597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04361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0" y="1062828"/>
            <a:ext cx="10481481" cy="4401205"/>
          </a:xfrm>
          <a:prstGeom prst="rect">
            <a:avLst/>
          </a:prstGeom>
          <a:solidFill>
            <a:schemeClr val="accent4">
              <a:lumMod val="20000"/>
              <a:lumOff val="80000"/>
            </a:schemeClr>
          </a:solidFill>
          <a:ln w="28575">
            <a:solidFill>
              <a:srgbClr val="FFC000"/>
            </a:solidFill>
          </a:ln>
        </p:spPr>
        <p:txBody>
          <a:bodyPr wrap="square">
            <a:spAutoFit/>
          </a:bodyPr>
          <a:lstStyle/>
          <a:p>
            <a:pPr lvl="0" algn="just" rtl="1"/>
            <a:r>
              <a:rPr lang="fa-IR" sz="2800" b="1" dirty="0" smtClean="0">
                <a:solidFill>
                  <a:prstClr val="black"/>
                </a:solidFill>
                <a:cs typeface="B Titr" panose="00000700000000000000" pitchFamily="2" charset="-78"/>
              </a:rPr>
              <a:t>در </a:t>
            </a:r>
            <a:r>
              <a:rPr lang="fa-IR" sz="2800" b="1" dirty="0">
                <a:solidFill>
                  <a:prstClr val="black"/>
                </a:solidFill>
                <a:cs typeface="B Titr" panose="00000700000000000000" pitchFamily="2" charset="-78"/>
              </a:rPr>
              <a:t>انتخاب مکان برای استقرار و سکونت جمعیت، </a:t>
            </a:r>
            <a:r>
              <a:rPr lang="fa-IR" sz="2800" b="1" u="sng" dirty="0">
                <a:solidFill>
                  <a:srgbClr val="FF0000"/>
                </a:solidFill>
                <a:cs typeface="B Titr" panose="00000700000000000000" pitchFamily="2" charset="-78"/>
              </a:rPr>
              <a:t>عوامل طبیعی </a:t>
            </a:r>
            <a:r>
              <a:rPr lang="fa-IR" sz="2800" b="1" dirty="0">
                <a:solidFill>
                  <a:prstClr val="black"/>
                </a:solidFill>
                <a:cs typeface="B Titr" panose="00000700000000000000" pitchFamily="2" charset="-78"/>
              </a:rPr>
              <a:t>بیشترین نقش را داشته اند</a:t>
            </a:r>
            <a:r>
              <a:rPr lang="fa-IR" sz="2800" b="1" dirty="0" smtClean="0">
                <a:solidFill>
                  <a:prstClr val="black"/>
                </a:solidFill>
                <a:cs typeface="B Titr" panose="00000700000000000000" pitchFamily="2" charset="-78"/>
              </a:rPr>
              <a:t>.</a:t>
            </a:r>
            <a:endParaRPr lang="en-US"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 </a:t>
            </a:r>
            <a:r>
              <a:rPr lang="fa-IR" sz="2800" b="1" dirty="0">
                <a:solidFill>
                  <a:prstClr val="black"/>
                </a:solidFill>
                <a:cs typeface="B Titr" panose="00000700000000000000" pitchFamily="2" charset="-78"/>
              </a:rPr>
              <a:t>در درس تاریخ خوانده اید که پیش ازچهار هزار سال قبل نخستین روستاها و شهرهای پرجمعیت و همچنین </a:t>
            </a:r>
            <a:r>
              <a:rPr lang="fa-IR" sz="2800" b="1" dirty="0" smtClean="0">
                <a:solidFill>
                  <a:prstClr val="black"/>
                </a:solidFill>
                <a:cs typeface="B Titr" panose="00000700000000000000" pitchFamily="2" charset="-78"/>
              </a:rPr>
              <a:t>تمدن</a:t>
            </a:r>
            <a:r>
              <a:rPr lang="en-US" sz="2800" b="1" dirty="0" smtClean="0">
                <a:solidFill>
                  <a:prstClr val="black"/>
                </a:solidFill>
                <a:cs typeface="B Titr" panose="00000700000000000000" pitchFamily="2" charset="-78"/>
              </a:rPr>
              <a:t> </a:t>
            </a:r>
            <a:r>
              <a:rPr lang="fa-IR" sz="2800" b="1" dirty="0" smtClean="0">
                <a:solidFill>
                  <a:prstClr val="black"/>
                </a:solidFill>
                <a:cs typeface="B Titr" panose="00000700000000000000" pitchFamily="2" charset="-78"/>
              </a:rPr>
              <a:t>های </a:t>
            </a:r>
            <a:r>
              <a:rPr lang="fa-IR" sz="2800" b="1" dirty="0">
                <a:solidFill>
                  <a:prstClr val="black"/>
                </a:solidFill>
                <a:cs typeface="B Titr" panose="00000700000000000000" pitchFamily="2" charset="-78"/>
              </a:rPr>
              <a:t>اولیه در کنار رودهای دجله و فرات، نیل، کارون، سند و… پدید آمدند. </a:t>
            </a:r>
            <a:endParaRPr lang="en-US"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در </a:t>
            </a:r>
            <a:r>
              <a:rPr lang="fa-IR" sz="2800" b="1" dirty="0">
                <a:solidFill>
                  <a:prstClr val="black"/>
                </a:solidFill>
                <a:cs typeface="B Titr" panose="00000700000000000000" pitchFamily="2" charset="-78"/>
              </a:rPr>
              <a:t>سکونت گزینی انسان ها در این مناطق، عواملی </a:t>
            </a:r>
            <a:r>
              <a:rPr lang="fa-IR" sz="2800" b="1" dirty="0" smtClean="0">
                <a:solidFill>
                  <a:prstClr val="black"/>
                </a:solidFill>
                <a:cs typeface="B Titr" panose="00000700000000000000" pitchFamily="2" charset="-78"/>
              </a:rPr>
              <a:t>چون</a:t>
            </a:r>
            <a:r>
              <a:rPr lang="en-US" sz="2800" b="1" dirty="0" smtClean="0">
                <a:solidFill>
                  <a:prstClr val="black"/>
                </a:solidFill>
                <a:cs typeface="B Titr" panose="00000700000000000000" pitchFamily="2" charset="-78"/>
              </a:rPr>
              <a:t>:</a:t>
            </a:r>
          </a:p>
          <a:p>
            <a:pPr lvl="0" algn="just" rtl="1"/>
            <a:r>
              <a:rPr lang="fa-IR" sz="2800" b="1" dirty="0" smtClean="0">
                <a:solidFill>
                  <a:prstClr val="black"/>
                </a:solidFill>
                <a:cs typeface="B Titr" panose="00000700000000000000" pitchFamily="2" charset="-78"/>
              </a:rPr>
              <a:t> </a:t>
            </a:r>
            <a:r>
              <a:rPr lang="fa-IR" sz="2800" b="1" dirty="0">
                <a:solidFill>
                  <a:srgbClr val="FF0000"/>
                </a:solidFill>
                <a:cs typeface="B Titr" panose="00000700000000000000" pitchFamily="2" charset="-78"/>
              </a:rPr>
              <a:t>آب فراوان</a:t>
            </a:r>
            <a:r>
              <a:rPr lang="fa-IR" sz="2800" b="1" dirty="0" smtClean="0">
                <a:solidFill>
                  <a:prstClr val="black"/>
                </a:solidFill>
                <a:cs typeface="B Titr" panose="00000700000000000000" pitchFamily="2" charset="-78"/>
              </a:rPr>
              <a:t>،</a:t>
            </a:r>
            <a:endParaRPr lang="en-US"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 </a:t>
            </a:r>
            <a:r>
              <a:rPr lang="fa-IR" sz="2800" b="1" dirty="0">
                <a:solidFill>
                  <a:srgbClr val="FF0000"/>
                </a:solidFill>
                <a:cs typeface="B Titr" panose="00000700000000000000" pitchFamily="2" charset="-78"/>
              </a:rPr>
              <a:t>آب و هوای ملایم</a:t>
            </a:r>
            <a:r>
              <a:rPr lang="fa-IR" sz="2800" b="1" dirty="0" smtClean="0">
                <a:solidFill>
                  <a:prstClr val="black"/>
                </a:solidFill>
                <a:cs typeface="B Titr" panose="00000700000000000000" pitchFamily="2" charset="-78"/>
              </a:rPr>
              <a:t>،</a:t>
            </a:r>
            <a:endParaRPr lang="en-US"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 </a:t>
            </a:r>
            <a:r>
              <a:rPr lang="fa-IR" sz="2800" b="1" dirty="0">
                <a:solidFill>
                  <a:srgbClr val="FF0000"/>
                </a:solidFill>
                <a:cs typeface="B Titr" panose="00000700000000000000" pitchFamily="2" charset="-78"/>
              </a:rPr>
              <a:t>خاک حاصلخیز </a:t>
            </a:r>
            <a:r>
              <a:rPr lang="fa-IR" sz="2800" b="1" dirty="0">
                <a:solidFill>
                  <a:prstClr val="black"/>
                </a:solidFill>
                <a:cs typeface="B Titr" panose="00000700000000000000" pitchFamily="2" charset="-78"/>
              </a:rPr>
              <a:t>جلگه </a:t>
            </a:r>
            <a:r>
              <a:rPr lang="fa-IR" sz="2800" b="1" dirty="0" smtClean="0">
                <a:solidFill>
                  <a:prstClr val="black"/>
                </a:solidFill>
                <a:cs typeface="B Titr" panose="00000700000000000000" pitchFamily="2" charset="-78"/>
              </a:rPr>
              <a:t>ها</a:t>
            </a:r>
            <a:endParaRPr lang="en-US" sz="2800" b="1" dirty="0" smtClean="0">
              <a:solidFill>
                <a:prstClr val="black"/>
              </a:solidFill>
              <a:cs typeface="B Titr" panose="00000700000000000000" pitchFamily="2" charset="-78"/>
            </a:endParaRPr>
          </a:p>
          <a:p>
            <a:pPr lvl="0" algn="just" rtl="1"/>
            <a:r>
              <a:rPr lang="fa-IR" sz="2800" b="1" dirty="0" smtClean="0">
                <a:solidFill>
                  <a:prstClr val="black"/>
                </a:solidFill>
                <a:cs typeface="B Titr" panose="00000700000000000000" pitchFamily="2" charset="-78"/>
              </a:rPr>
              <a:t>نقش </a:t>
            </a:r>
            <a:r>
              <a:rPr lang="fa-IR" sz="2800" b="1" dirty="0">
                <a:solidFill>
                  <a:prstClr val="black"/>
                </a:solidFill>
                <a:cs typeface="B Titr" panose="00000700000000000000" pitchFamily="2" charset="-78"/>
              </a:rPr>
              <a:t>مهمی داشته است.</a:t>
            </a:r>
          </a:p>
        </p:txBody>
      </p:sp>
      <p:sp>
        <p:nvSpPr>
          <p:cNvPr id="3" name="Rectangle 2"/>
          <p:cNvSpPr/>
          <p:nvPr/>
        </p:nvSpPr>
        <p:spPr>
          <a:xfrm rot="5400000">
            <a:off x="8832267" y="2971044"/>
            <a:ext cx="5472973" cy="584775"/>
          </a:xfrm>
          <a:prstGeom prst="rect">
            <a:avLst/>
          </a:prstGeom>
          <a:solidFill>
            <a:schemeClr val="accent4">
              <a:lumMod val="40000"/>
              <a:lumOff val="60000"/>
            </a:schemeClr>
          </a:solidFill>
          <a:ln w="28575">
            <a:solidFill>
              <a:srgbClr val="FFC000"/>
            </a:solidFill>
          </a:ln>
        </p:spPr>
        <p:txBody>
          <a:bodyPr wrap="none">
            <a:spAutoFit/>
          </a:bodyPr>
          <a:lstStyle/>
          <a:p>
            <a:r>
              <a:rPr lang="fa-IR" sz="3200" b="1" dirty="0">
                <a:cs typeface="B Titr" panose="00000700000000000000" pitchFamily="2" charset="-78"/>
              </a:rPr>
              <a:t>عوامل سکونت گزینی  توسط انسان ها</a:t>
            </a:r>
            <a:endParaRPr lang="en-US" sz="2800" dirty="0"/>
          </a:p>
        </p:txBody>
      </p:sp>
    </p:spTree>
    <p:extLst>
      <p:ext uri="{BB962C8B-B14F-4D97-AF65-F5344CB8AC3E}">
        <p14:creationId xmlns:p14="http://schemas.microsoft.com/office/powerpoint/2010/main" val="1646272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circle(in)">
                                      <p:cBhvr>
                                        <p:cTn id="24" dur="20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circle(in)">
                                      <p:cBhvr>
                                        <p:cTn id="29" dur="20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circle(in)">
                                      <p:cBhvr>
                                        <p:cTn id="34" dur="20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circle(in)">
                                      <p:cBhvr>
                                        <p:cTn id="39" dur="20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circle(in)">
                                      <p:cBhvr>
                                        <p:cTn id="44" dur="20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wipe(down)">
                                      <p:cBhvr>
                                        <p:cTn id="4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7762" y="0"/>
            <a:ext cx="5793453" cy="6858000"/>
          </a:xfrm>
          <a:prstGeom prst="rect">
            <a:avLst/>
          </a:prstGeom>
        </p:spPr>
      </p:pic>
      <p:sp>
        <p:nvSpPr>
          <p:cNvPr id="3" name="Rectangle 2"/>
          <p:cNvSpPr/>
          <p:nvPr/>
        </p:nvSpPr>
        <p:spPr>
          <a:xfrm>
            <a:off x="709684" y="3429000"/>
            <a:ext cx="1869743" cy="6789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t>ناحیه رور</a:t>
            </a:r>
            <a:endParaRPr lang="en-US" b="1" dirty="0"/>
          </a:p>
        </p:txBody>
      </p:sp>
    </p:spTree>
    <p:extLst>
      <p:ext uri="{BB962C8B-B14F-4D97-AF65-F5344CB8AC3E}">
        <p14:creationId xmlns:p14="http://schemas.microsoft.com/office/powerpoint/2010/main" val="1696940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794" y="136478"/>
            <a:ext cx="9389041" cy="5786649"/>
          </a:xfrm>
          <a:prstGeom prst="rect">
            <a:avLst/>
          </a:prstGeom>
        </p:spPr>
      </p:pic>
      <p:sp>
        <p:nvSpPr>
          <p:cNvPr id="3" name="Rectangle 2"/>
          <p:cNvSpPr/>
          <p:nvPr/>
        </p:nvSpPr>
        <p:spPr>
          <a:xfrm>
            <a:off x="4067032" y="6114196"/>
            <a:ext cx="3889612" cy="40943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dirty="0" smtClean="0"/>
              <a:t>موقعیت جغرافیایی رود یانگ تسه درچین</a:t>
            </a:r>
            <a:endParaRPr lang="en-US" dirty="0"/>
          </a:p>
        </p:txBody>
      </p:sp>
    </p:spTree>
    <p:extLst>
      <p:ext uri="{BB962C8B-B14F-4D97-AF65-F5344CB8AC3E}">
        <p14:creationId xmlns:p14="http://schemas.microsoft.com/office/powerpoint/2010/main" val="2329097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952" y="109864"/>
            <a:ext cx="5841241" cy="6659014"/>
          </a:xfrm>
          <a:prstGeom prst="rect">
            <a:avLst/>
          </a:prstGeom>
        </p:spPr>
      </p:pic>
      <p:sp>
        <p:nvSpPr>
          <p:cNvPr id="4" name="Rectangle 3"/>
          <p:cNvSpPr/>
          <p:nvPr/>
        </p:nvSpPr>
        <p:spPr>
          <a:xfrm>
            <a:off x="600502" y="6069193"/>
            <a:ext cx="275684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b="1" dirty="0" smtClean="0"/>
              <a:t>مموقعیت ایالت  َمهاراشترا درهند</a:t>
            </a:r>
            <a:endParaRPr lang="en-US" b="1" dirty="0"/>
          </a:p>
        </p:txBody>
      </p:sp>
    </p:spTree>
    <p:extLst>
      <p:ext uri="{BB962C8B-B14F-4D97-AF65-F5344CB8AC3E}">
        <p14:creationId xmlns:p14="http://schemas.microsoft.com/office/powerpoint/2010/main" val="2929971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6499" y="170810"/>
            <a:ext cx="6686550" cy="6543675"/>
          </a:xfrm>
          <a:prstGeom prst="rect">
            <a:avLst/>
          </a:prstGeom>
        </p:spPr>
      </p:pic>
      <p:sp>
        <p:nvSpPr>
          <p:cNvPr id="3" name="Rectangle 2"/>
          <p:cNvSpPr/>
          <p:nvPr/>
        </p:nvSpPr>
        <p:spPr>
          <a:xfrm>
            <a:off x="368489" y="3234520"/>
            <a:ext cx="2402006" cy="8871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1"/>
            <a:r>
              <a:rPr lang="fa-IR" b="1" dirty="0" smtClean="0"/>
              <a:t>نقشه موقعیت ایالت سائوپولو</a:t>
            </a:r>
            <a:endParaRPr lang="en-US" b="1" dirty="0"/>
          </a:p>
        </p:txBody>
      </p:sp>
    </p:spTree>
    <p:extLst>
      <p:ext uri="{BB962C8B-B14F-4D97-AF65-F5344CB8AC3E}">
        <p14:creationId xmlns:p14="http://schemas.microsoft.com/office/powerpoint/2010/main" val="316919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qomgeo\My Documents\New Folder\megalopolenl.png"/>
          <p:cNvPicPr>
            <a:picLocks noChangeAspect="1" noChangeArrowheads="1"/>
          </p:cNvPicPr>
          <p:nvPr/>
        </p:nvPicPr>
        <p:blipFill>
          <a:blip r:embed="rId2"/>
          <a:srcRect/>
          <a:stretch>
            <a:fillRect/>
          </a:stretch>
        </p:blipFill>
        <p:spPr bwMode="auto">
          <a:xfrm>
            <a:off x="2711117" y="0"/>
            <a:ext cx="9144000" cy="6858000"/>
          </a:xfrm>
          <a:prstGeom prst="rect">
            <a:avLst/>
          </a:prstGeom>
          <a:noFill/>
        </p:spPr>
      </p:pic>
      <p:sp>
        <p:nvSpPr>
          <p:cNvPr id="3" name="Rectangle 2"/>
          <p:cNvSpPr/>
          <p:nvPr/>
        </p:nvSpPr>
        <p:spPr>
          <a:xfrm>
            <a:off x="229180" y="5635261"/>
            <a:ext cx="4097597" cy="400110"/>
          </a:xfrm>
          <a:prstGeom prst="rect">
            <a:avLst/>
          </a:prstGeom>
        </p:spPr>
        <p:txBody>
          <a:bodyPr wrap="none">
            <a:spAutoFit/>
          </a:bodyPr>
          <a:lstStyle/>
          <a:p>
            <a:pPr lvl="0" algn="ctr" rtl="1"/>
            <a:r>
              <a:rPr lang="fa-IR" sz="2000" b="1"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latin typeface="Corbel"/>
                <a:cs typeface="Tahoma" panose="020B0604030504040204" pitchFamily="34" charset="0"/>
              </a:rPr>
              <a:t>پراكندگي مگالاپليس هاي جهان</a:t>
            </a:r>
            <a:endParaRPr lang="en-US" sz="2000" b="1"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latin typeface="Corbel"/>
            </a:endParaRPr>
          </a:p>
        </p:txBody>
      </p:sp>
    </p:spTree>
    <p:extLst>
      <p:ext uri="{BB962C8B-B14F-4D97-AF65-F5344CB8AC3E}">
        <p14:creationId xmlns:p14="http://schemas.microsoft.com/office/powerpoint/2010/main" val="3547685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731" y="335473"/>
            <a:ext cx="11678652" cy="624786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000" b="1" dirty="0">
                <a:cs typeface="B Mitra" panose="00000400000000000000" pitchFamily="2" charset="-78"/>
              </a:rPr>
              <a:t>مفهوم مگالاپلیس</a:t>
            </a:r>
          </a:p>
          <a:p>
            <a:pPr algn="just" rtl="1"/>
            <a:endParaRPr lang="fa-IR" sz="2000" b="1" dirty="0">
              <a:cs typeface="B Mitra" panose="00000400000000000000" pitchFamily="2" charset="-78"/>
            </a:endParaRPr>
          </a:p>
          <a:p>
            <a:pPr algn="just" rtl="1"/>
            <a:r>
              <a:rPr lang="fa-IR" sz="2000" b="1" dirty="0">
                <a:cs typeface="B Mitra" panose="00000400000000000000" pitchFamily="2" charset="-78"/>
              </a:rPr>
              <a:t>مگالاپلیس یک کلمه یونانی است و استعمال آن سابقه تاریخی دارد. در قرن اخیر این عنوان ابتدا به وسیله پتریک گدس به کار گرفته شد. در سال های گذشته نیز از طرف لوییز مامفورد ـ متخصص معروف شهرهای متروپلیتن ـ و پس از او از طرف ژان گوتمن به منطقه شهری وسیع و گسترده ای اطلاق شد که از بوستون تا واشنگتن ادامه داشت.</a:t>
            </a:r>
          </a:p>
          <a:p>
            <a:pPr algn="just" rtl="1"/>
            <a:endParaRPr lang="fa-IR" sz="2000" b="1" dirty="0">
              <a:cs typeface="B Mitra" panose="00000400000000000000" pitchFamily="2" charset="-78"/>
            </a:endParaRPr>
          </a:p>
          <a:p>
            <a:pPr algn="just" rtl="1"/>
            <a:r>
              <a:rPr lang="fa-IR" sz="2000" b="1" dirty="0">
                <a:cs typeface="B Mitra" panose="00000400000000000000" pitchFamily="2" charset="-78"/>
              </a:rPr>
              <a:t>بدین سان امروزه مگالاپلیس به منطقه وسیعی گفته می شود که بیش از ده میلیون نفر جمعیت داشته باشد و دارای بیش از یک مادرشهر (متروپلیتن) باشد، به عبارت دیگر حومه ها و شهرک های یک مادرشهر، در نتیجه توسعه وسایل ارتباطی و افزایش سرعت وسایل نقلیه، با حومه ها و شهرک های مادرشهرهای دیگر پیوند می یابد و از پیوند آن ها یک بافت زنجیری از مادرشهرها و شهرها به صورت وسیع ترین شکل شهری تشکیل می شود که در اصطلاح جغرافیایی به آن  “مگالاپلیس” می گویند.</a:t>
            </a:r>
          </a:p>
          <a:p>
            <a:pPr algn="just" rtl="1"/>
            <a:endParaRPr lang="fa-IR" sz="2000" b="1" dirty="0">
              <a:cs typeface="B Mitra" panose="00000400000000000000" pitchFamily="2" charset="-78"/>
            </a:endParaRPr>
          </a:p>
          <a:p>
            <a:pPr algn="just" rtl="1"/>
            <a:r>
              <a:rPr lang="fa-IR" sz="2000" b="1" dirty="0">
                <a:cs typeface="B Mitra" panose="00000400000000000000" pitchFamily="2" charset="-78"/>
              </a:rPr>
              <a:t>شکل مگالاپلیس از پاره ای حوزه های وسیع مادرشهری و توسعه آن از پیشرفت های اقتصادی، تحولات تکنولوژیک، اوضاع خاص فرهنگی و در نهایت از روند سریع شهرنشینی و شهرگرایی حاصل می شود. در تشکیل بافت زنجیری از حوزه های مادرشهری و ایجاد مگالاپلیس عواملی مانند زمینه های مساعد طبیعی، عوامل اقتصادی، جغرافیای فرهنگی و گذشته تاریخی ناحیه مؤثر است.</a:t>
            </a:r>
          </a:p>
          <a:p>
            <a:pPr algn="just" rtl="1"/>
            <a:endParaRPr lang="fa-IR" sz="2000" b="1" dirty="0">
              <a:cs typeface="B Mitra" panose="00000400000000000000" pitchFamily="2" charset="-78"/>
            </a:endParaRPr>
          </a:p>
          <a:p>
            <a:pPr algn="just" rtl="1"/>
            <a:r>
              <a:rPr lang="fa-IR" sz="2000" b="1" dirty="0">
                <a:cs typeface="B Mitra" panose="00000400000000000000" pitchFamily="2" charset="-78"/>
              </a:rPr>
              <a:t>شهرهای مرکزی مگالاپلیس های جهان، دارای تراکم جمعیت است و به تدریج که از آن ها فاصله بگیریم، کاهش سریع جمعیت در واحد سطح (تراکم) دیده می شود. میان حوزه های مادرشهری مگالاپلیس، چشم اندازهای جالب طبیعی به سرعت با ساختن واحدهای مسکونی، تأسیسات و سازمان های شهری اشغال می شود و بافت زنجیری حوزه های مادرشهری استحکام می یابد. از طرفی به دلیل وجود زمین های نیمه بایر، املاک وسیع، پارک های طبیعی و پایگاه های نظامی، میان حوزه های مادرشهری در محدوده مگالاپلیس گسیختگی ایجاد می شود.</a:t>
            </a:r>
            <a:endParaRPr lang="en-US" sz="2000" b="1" dirty="0">
              <a:cs typeface="B Mitra" panose="00000400000000000000" pitchFamily="2" charset="-78"/>
            </a:endParaRPr>
          </a:p>
        </p:txBody>
      </p:sp>
    </p:spTree>
    <p:extLst>
      <p:ext uri="{BB962C8B-B14F-4D97-AF65-F5344CB8AC3E}">
        <p14:creationId xmlns:p14="http://schemas.microsoft.com/office/powerpoint/2010/main" val="4018621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840" y="1856214"/>
            <a:ext cx="11614243"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b="1" dirty="0"/>
              <a:t>رود </a:t>
            </a:r>
            <a:r>
              <a:rPr lang="fa-IR" b="1" dirty="0" smtClean="0"/>
              <a:t>یانگ ‌تسه </a:t>
            </a:r>
            <a:r>
              <a:rPr lang="fa-IR" b="1" dirty="0"/>
              <a:t>(چینی ساده‌شده: </a:t>
            </a:r>
            <a:r>
              <a:rPr lang="ja-JP" altLang="en-US" b="1" dirty="0"/>
              <a:t>长江</a:t>
            </a:r>
            <a:r>
              <a:rPr lang="en-US" altLang="ja-JP" b="1" dirty="0"/>
              <a:t>، </a:t>
            </a:r>
            <a:r>
              <a:rPr lang="fa-IR" b="1" dirty="0"/>
              <a:t>چینی سنتی: </a:t>
            </a:r>
            <a:r>
              <a:rPr lang="ja-JP" altLang="en-US" b="1" dirty="0"/>
              <a:t>長江</a:t>
            </a:r>
            <a:r>
              <a:rPr lang="en-US" altLang="ja-JP" b="1" dirty="0"/>
              <a:t>) </a:t>
            </a:r>
            <a:r>
              <a:rPr lang="fa-IR" b="1" dirty="0"/>
              <a:t>طولانی‌ترین رودخانهٔ آسیا و سومین رودخانهٔ طولانی جهان (پس از نیل و آمازون) است. نام جدید چینی آن «چانگ جیانگ» است و بسیاری از نقشه‌های جدید از این نام استفاده می‌کنند.</a:t>
            </a:r>
          </a:p>
          <a:p>
            <a:pPr algn="just" rtl="1"/>
            <a:endParaRPr lang="fa-IR" b="1" dirty="0"/>
          </a:p>
          <a:p>
            <a:pPr algn="just" rtl="1"/>
            <a:r>
              <a:rPr lang="fa-IR" b="1" dirty="0"/>
              <a:t>این رودخانه بیش از ۶۳۸۰ کیلومتر طول دارد. سرچشمهٔ آن استان چینگهای در غرب چین است و پس از حرکت به سمت شرق به دریای چین شرقی می‌ریزد. به طور سنتی این رودخانه را مرز بین شمال و جنوب چین دانسته‌اند گرچه رودخانهٔ هوآی نیز چنین جایگاهی دارد. </a:t>
            </a:r>
            <a:endParaRPr lang="en-US" b="1" dirty="0"/>
          </a:p>
        </p:txBody>
      </p:sp>
      <p:sp>
        <p:nvSpPr>
          <p:cNvPr id="3" name="Rectangle 2"/>
          <p:cNvSpPr/>
          <p:nvPr/>
        </p:nvSpPr>
        <p:spPr>
          <a:xfrm>
            <a:off x="354840" y="1342045"/>
            <a:ext cx="1161424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r>
              <a:rPr lang="fa-IR" b="1" dirty="0"/>
              <a:t>رود پرل رودی است به دریای جنوبی چین می‌ریزد. این رود از کشور جمهوری خلق چین می‌گذرد. </a:t>
            </a:r>
            <a:endParaRPr lang="en-US" b="1" dirty="0"/>
          </a:p>
        </p:txBody>
      </p:sp>
      <p:sp>
        <p:nvSpPr>
          <p:cNvPr id="4" name="Rectangle 3"/>
          <p:cNvSpPr/>
          <p:nvPr/>
        </p:nvSpPr>
        <p:spPr>
          <a:xfrm>
            <a:off x="354840" y="3445910"/>
            <a:ext cx="1161424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b="1" dirty="0"/>
              <a:t>گوانگ‌ژو به چینی(</a:t>
            </a:r>
            <a:r>
              <a:rPr lang="ja-JP" altLang="en-US" b="1" dirty="0"/>
              <a:t>广州</a:t>
            </a:r>
            <a:r>
              <a:rPr lang="en-US" altLang="ja-JP" b="1" dirty="0"/>
              <a:t>)، </a:t>
            </a:r>
            <a:r>
              <a:rPr lang="fa-IR" b="1" dirty="0"/>
              <a:t>یا گوانگ‌جو یا گوان‌جو، شهری است در جنوب کشور چین. نام رسمی آن در هنگام حکومت جمهوری چین «کانتون» بود. گوانگ‌ژو مرکز استان گوانگ‌دونگ است و ۱۱٬۰۷۱٬۰۰۰ نفر جمعیت دارد</a:t>
            </a:r>
            <a:endParaRPr lang="en-US" b="1" dirty="0"/>
          </a:p>
        </p:txBody>
      </p:sp>
      <p:sp>
        <p:nvSpPr>
          <p:cNvPr id="6" name="Rectangle 5"/>
          <p:cNvSpPr/>
          <p:nvPr/>
        </p:nvSpPr>
        <p:spPr>
          <a:xfrm>
            <a:off x="354841" y="4267689"/>
            <a:ext cx="11614243"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fa-IR" b="1" dirty="0"/>
              <a:t>مَهاراشترا </a:t>
            </a:r>
            <a:r>
              <a:rPr lang="fa-IR" b="1" dirty="0" smtClean="0"/>
              <a:t>به </a:t>
            </a:r>
            <a:r>
              <a:rPr lang="fa-IR" b="1" dirty="0"/>
              <a:t>مراتی: </a:t>
            </a:r>
            <a:r>
              <a:rPr lang="hi-IN" b="1" dirty="0"/>
              <a:t>महाराष्ट्र) </a:t>
            </a:r>
            <a:r>
              <a:rPr lang="fa-IR" b="1" dirty="0"/>
              <a:t>یکی از ایالات کشور هند است.</a:t>
            </a:r>
          </a:p>
          <a:p>
            <a:pPr algn="just" rtl="1"/>
            <a:endParaRPr lang="fa-IR" b="1" dirty="0"/>
          </a:p>
          <a:p>
            <a:pPr algn="just" rtl="1"/>
            <a:r>
              <a:rPr lang="fa-IR" b="1" dirty="0"/>
              <a:t>مرکز این ایالت شهر مومبای (بمبئی)، یکی از مهمترین و پرجمعیت‌ترین شهرهای هند </a:t>
            </a:r>
            <a:r>
              <a:rPr lang="fa-IR" b="1" dirty="0" smtClean="0"/>
              <a:t>است.</a:t>
            </a:r>
            <a:endParaRPr lang="en-US" b="1" dirty="0"/>
          </a:p>
        </p:txBody>
      </p:sp>
      <p:sp>
        <p:nvSpPr>
          <p:cNvPr id="7" name="Rectangle 6"/>
          <p:cNvSpPr/>
          <p:nvPr/>
        </p:nvSpPr>
        <p:spPr>
          <a:xfrm>
            <a:off x="354841" y="5265173"/>
            <a:ext cx="11614243"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rtl="1"/>
            <a:r>
              <a:rPr lang="fa-IR" b="1" dirty="0"/>
              <a:t>سائو پائولو بزرگ‌ترین شهر کشور برزیل است و در جنوب شرقی برزیل قرار دارد. همچنین این شهر نهمین شهر بزرگ از لحاظ جمعیت </a:t>
            </a:r>
            <a:r>
              <a:rPr lang="fa-IR" b="1" dirty="0" smtClean="0"/>
              <a:t>است.</a:t>
            </a:r>
            <a:endParaRPr lang="en-US" b="1" dirty="0"/>
          </a:p>
        </p:txBody>
      </p:sp>
      <p:sp>
        <p:nvSpPr>
          <p:cNvPr id="8" name="Rectangle 7"/>
          <p:cNvSpPr/>
          <p:nvPr/>
        </p:nvSpPr>
        <p:spPr>
          <a:xfrm>
            <a:off x="360325" y="5782814"/>
            <a:ext cx="11608759"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b="1" dirty="0"/>
              <a:t>سوروکابا شهری است در ایالت سائوپائولو </a:t>
            </a:r>
            <a:r>
              <a:rPr lang="fa-IR" b="1" dirty="0" smtClean="0"/>
              <a:t> با 700000نفرجمعیت</a:t>
            </a:r>
            <a:r>
              <a:rPr lang="fa-IR" dirty="0" smtClean="0"/>
              <a:t>.</a:t>
            </a:r>
            <a:endParaRPr lang="en-US" dirty="0"/>
          </a:p>
        </p:txBody>
      </p:sp>
      <p:sp>
        <p:nvSpPr>
          <p:cNvPr id="9" name="Rectangle 8"/>
          <p:cNvSpPr/>
          <p:nvPr/>
        </p:nvSpPr>
        <p:spPr>
          <a:xfrm>
            <a:off x="354842" y="6300455"/>
            <a:ext cx="1161424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b="1" dirty="0"/>
              <a:t>سانتوس یا سانتوز، شهری در ایالت سائوپائولو و کشور برزیل است. </a:t>
            </a:r>
            <a:endParaRPr lang="en-US" b="1" dirty="0"/>
          </a:p>
        </p:txBody>
      </p:sp>
      <p:sp>
        <p:nvSpPr>
          <p:cNvPr id="10" name="Rectangle 9"/>
          <p:cNvSpPr/>
          <p:nvPr/>
        </p:nvSpPr>
        <p:spPr>
          <a:xfrm>
            <a:off x="354839" y="520266"/>
            <a:ext cx="11614243" cy="646331"/>
          </a:xfrm>
          <a:prstGeom prst="rect">
            <a:avLst/>
          </a:prstGeom>
        </p:spPr>
        <p:style>
          <a:lnRef idx="0">
            <a:scrgbClr r="0" g="0" b="0"/>
          </a:lnRef>
          <a:fillRef idx="1003">
            <a:schemeClr val="lt2"/>
          </a:fillRef>
          <a:effectRef idx="0">
            <a:scrgbClr r="0" g="0" b="0"/>
          </a:effectRef>
          <a:fontRef idx="major"/>
        </p:style>
        <p:txBody>
          <a:bodyPr wrap="square">
            <a:spAutoFit/>
          </a:bodyPr>
          <a:lstStyle/>
          <a:p>
            <a:pPr algn="just" rtl="1"/>
            <a:r>
              <a:rPr lang="fa-IR" b="1" dirty="0"/>
              <a:t>منطقه </a:t>
            </a:r>
            <a:r>
              <a:rPr lang="fa-IR" b="1" dirty="0" smtClean="0"/>
              <a:t>راین-رور بزرگترین </a:t>
            </a:r>
            <a:r>
              <a:rPr lang="fa-IR" b="1" dirty="0"/>
              <a:t>منطقه کلانشهری در کشور آلمان با جمعیتی بیش از ۱۱ میلیون نفر است</a:t>
            </a:r>
            <a:r>
              <a:rPr lang="fa-IR" b="1" dirty="0" smtClean="0"/>
              <a:t>. این </a:t>
            </a:r>
            <a:r>
              <a:rPr lang="fa-IR" b="1" dirty="0"/>
              <a:t>منطقه، چندین شهر بزرگ صنعتی را در ایالت نوردراین-وستفالن دربر می گیرید. شهرهای کلن، بن، دوسلدورف، دورتموند، بوخوم و ووپرتال در این منطقه پیوسته کلانشهری قرار دارند. </a:t>
            </a:r>
            <a:endParaRPr lang="en-US" b="1" dirty="0"/>
          </a:p>
        </p:txBody>
      </p:sp>
    </p:spTree>
    <p:extLst>
      <p:ext uri="{BB962C8B-B14F-4D97-AF65-F5344CB8AC3E}">
        <p14:creationId xmlns:p14="http://schemas.microsoft.com/office/powerpoint/2010/main" val="91873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627" y="0"/>
            <a:ext cx="10287000" cy="6858000"/>
          </a:xfrm>
          <a:prstGeom prst="rect">
            <a:avLst/>
          </a:prstGeom>
        </p:spPr>
      </p:pic>
    </p:spTree>
    <p:extLst>
      <p:ext uri="{BB962C8B-B14F-4D97-AF65-F5344CB8AC3E}">
        <p14:creationId xmlns:p14="http://schemas.microsoft.com/office/powerpoint/2010/main" val="2630117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717" y="652405"/>
            <a:ext cx="11742820" cy="4893647"/>
          </a:xfrm>
          <a:prstGeom prst="rect">
            <a:avLst/>
          </a:prstGeom>
        </p:spPr>
        <p:style>
          <a:lnRef idx="0">
            <a:scrgbClr r="0" g="0" b="0"/>
          </a:lnRef>
          <a:fillRef idx="1003">
            <a:schemeClr val="lt2"/>
          </a:fillRef>
          <a:effectRef idx="0">
            <a:scrgbClr r="0" g="0" b="0"/>
          </a:effectRef>
          <a:fontRef idx="major"/>
        </p:style>
        <p:txBody>
          <a:bodyPr wrap="square">
            <a:spAutoFit/>
          </a:bodyPr>
          <a:lstStyle/>
          <a:p>
            <a:pPr algn="just" rtl="1"/>
            <a:r>
              <a:rPr lang="fa-IR" sz="2400" b="1" dirty="0" smtClean="0">
                <a:cs typeface="B Mitra" panose="00000400000000000000" pitchFamily="2" charset="-78"/>
              </a:rPr>
              <a:t>ویژگی </a:t>
            </a:r>
            <a:r>
              <a:rPr lang="fa-IR" sz="2400" b="1" dirty="0">
                <a:cs typeface="B Mitra" panose="00000400000000000000" pitchFamily="2" charset="-78"/>
              </a:rPr>
              <a:t>های </a:t>
            </a:r>
            <a:r>
              <a:rPr lang="fa-IR" sz="2400" b="1" dirty="0" smtClean="0">
                <a:cs typeface="B Mitra" panose="00000400000000000000" pitchFamily="2" charset="-78"/>
              </a:rPr>
              <a:t>مگالاپلیس</a:t>
            </a:r>
            <a:endParaRPr lang="fa-IR" sz="2400" b="1" dirty="0">
              <a:cs typeface="B Mitra" panose="00000400000000000000" pitchFamily="2" charset="-78"/>
            </a:endParaRPr>
          </a:p>
          <a:p>
            <a:pPr algn="just" rtl="1"/>
            <a:r>
              <a:rPr lang="fa-IR" sz="2400" b="1" dirty="0">
                <a:cs typeface="B Mitra" panose="00000400000000000000" pitchFamily="2" charset="-78"/>
              </a:rPr>
              <a:t>۱ـ </a:t>
            </a:r>
            <a:r>
              <a:rPr lang="fa-IR" sz="2400" b="1" dirty="0" smtClean="0">
                <a:cs typeface="B Mitra" panose="00000400000000000000" pitchFamily="2" charset="-78"/>
              </a:rPr>
              <a:t>مگالاپلیس ها </a:t>
            </a:r>
            <a:r>
              <a:rPr lang="fa-IR" sz="2400" b="1" dirty="0">
                <a:cs typeface="B Mitra" panose="00000400000000000000" pitchFamily="2" charset="-78"/>
              </a:rPr>
              <a:t>معمولاً شکل خطی یا کریدوری دارد و میسر آن ممکن است در طول سواحل طبیعی و حوزه های منابع معدنی شکل گیرد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۲ـ در </a:t>
            </a:r>
            <a:r>
              <a:rPr lang="fa-IR" sz="2400" b="1" dirty="0" smtClean="0">
                <a:cs typeface="B Mitra" panose="00000400000000000000" pitchFamily="2" charset="-78"/>
              </a:rPr>
              <a:t>مگالاپلیس ها </a:t>
            </a:r>
            <a:r>
              <a:rPr lang="fa-IR" sz="2400" b="1" dirty="0">
                <a:cs typeface="B Mitra" panose="00000400000000000000" pitchFamily="2" charset="-78"/>
              </a:rPr>
              <a:t>تراکم جمعیت بانک ها، امور تجاری، شرکت های بیمه، عمده فروشی‌، خرده فروشی، مراکز پذیرایی و تفریحی و فعالیت های شدید حمل و نقل با تراکم باور نکردنی وجود دارد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۳ـ زمین های مگالاپلیس از نظر قیمت بر دیگر زمین های شهری پیشی می گیرد و در هسته های اصلی و فرعی آن قیمت زمین بسیار بالا می رود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۴ـ بعضی از شهرهای مگالاپلیس با تخصص یابی، فعال ترین و پر تحرک ترین مراکز شهری جهان شناخته می شود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۵ـ بیشتر حوزه های به هم پیوسته مگالاپلیس، تحت نفوذ یک مرکز بزرگ مانند نیویورک، شیکاگو و لوس آنجلس قرار می گیرد که این مرکز بزرگ، نفوذ و قدرت بسیاری در مگالاپلیس به دست می آورد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۶ـ </a:t>
            </a:r>
            <a:r>
              <a:rPr lang="fa-IR" sz="2400" b="1" dirty="0" smtClean="0">
                <a:cs typeface="B Mitra" panose="00000400000000000000" pitchFamily="2" charset="-78"/>
              </a:rPr>
              <a:t>مگالاپلیس ها </a:t>
            </a:r>
            <a:r>
              <a:rPr lang="fa-IR" sz="2400" b="1" dirty="0">
                <a:cs typeface="B Mitra" panose="00000400000000000000" pitchFamily="2" charset="-78"/>
              </a:rPr>
              <a:t>از حداکثر درآمد و ثروت برخور دارند</a:t>
            </a:r>
            <a:r>
              <a:rPr lang="fa-IR" sz="2400" b="1" dirty="0" smtClean="0">
                <a:cs typeface="B Mitra" panose="00000400000000000000" pitchFamily="2" charset="-78"/>
              </a:rPr>
              <a:t>.</a:t>
            </a:r>
            <a:endParaRPr lang="fa-IR" sz="2400" b="1" dirty="0">
              <a:cs typeface="B Mitra" panose="00000400000000000000" pitchFamily="2" charset="-78"/>
            </a:endParaRPr>
          </a:p>
          <a:p>
            <a:pPr algn="just" rtl="1"/>
            <a:r>
              <a:rPr lang="fa-IR" sz="2400" b="1" dirty="0">
                <a:cs typeface="B Mitra" panose="00000400000000000000" pitchFamily="2" charset="-78"/>
              </a:rPr>
              <a:t>۷ـ هر مگالاپلیس با استفاده از زمین های کشاورزی حوزه های مادرشهری توسعه می یابد.</a:t>
            </a:r>
            <a:endParaRPr lang="en-US" sz="2400" b="1" dirty="0">
              <a:cs typeface="B Mitra" panose="00000400000000000000" pitchFamily="2" charset="-78"/>
            </a:endParaRPr>
          </a:p>
        </p:txBody>
      </p:sp>
    </p:spTree>
    <p:extLst>
      <p:ext uri="{BB962C8B-B14F-4D97-AF65-F5344CB8AC3E}">
        <p14:creationId xmlns:p14="http://schemas.microsoft.com/office/powerpoint/2010/main" val="749770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602" y="3849555"/>
            <a:ext cx="11600598" cy="2554545"/>
          </a:xfrm>
          <a:prstGeom prst="rect">
            <a:avLst/>
          </a:prstGeom>
          <a:solidFill>
            <a:schemeClr val="accent5">
              <a:lumMod val="20000"/>
              <a:lumOff val="80000"/>
            </a:schemeClr>
          </a:solidFill>
        </p:spPr>
        <p:txBody>
          <a:bodyPr wrap="square">
            <a:spAutoFit/>
          </a:bodyPr>
          <a:lstStyle/>
          <a:p>
            <a:pPr lvl="0" algn="just" rtl="1"/>
            <a:r>
              <a:rPr lang="fa-IR" sz="3200" dirty="0">
                <a:solidFill>
                  <a:srgbClr val="FF0000"/>
                </a:solidFill>
                <a:cs typeface="B Titr" panose="00000700000000000000" pitchFamily="2" charset="-78"/>
              </a:rPr>
              <a:t>زارعان نیمه وقت:</a:t>
            </a:r>
          </a:p>
          <a:p>
            <a:pPr lvl="0" algn="just" rtl="1"/>
            <a:r>
              <a:rPr lang="fa-IR" sz="3200" dirty="0">
                <a:solidFill>
                  <a:prstClr val="black"/>
                </a:solidFill>
                <a:cs typeface="B Titr" panose="00000700000000000000" pitchFamily="2" charset="-78"/>
              </a:rPr>
              <a:t>در سده نوزدهم و نیمه اول قرن بیستم در برخی کشورها مانند آلمان روستاییان برای دریافت دستمزد بیشتر به طور نیمه وقت در شهرها کار می کردند.و بخشی از وقت خود را به کار در مزارع اختصاص می دادند که به زارعان نیمه وقت مشهور شده بودند. </a:t>
            </a:r>
          </a:p>
        </p:txBody>
      </p:sp>
      <p:sp>
        <p:nvSpPr>
          <p:cNvPr id="4" name="Rectangle 3"/>
          <p:cNvSpPr/>
          <p:nvPr/>
        </p:nvSpPr>
        <p:spPr>
          <a:xfrm>
            <a:off x="286603" y="479006"/>
            <a:ext cx="11600597" cy="2554545"/>
          </a:xfrm>
          <a:prstGeom prst="rect">
            <a:avLst/>
          </a:prstGeom>
          <a:solidFill>
            <a:schemeClr val="accent4">
              <a:lumMod val="20000"/>
              <a:lumOff val="80000"/>
            </a:schemeClr>
          </a:solidFill>
        </p:spPr>
        <p:txBody>
          <a:bodyPr wrap="square">
            <a:spAutoFit/>
          </a:bodyPr>
          <a:lstStyle/>
          <a:p>
            <a:pPr lvl="0" algn="just" rtl="1"/>
            <a:r>
              <a:rPr lang="fa-IR" sz="3200" dirty="0">
                <a:solidFill>
                  <a:srgbClr val="FF0000"/>
                </a:solidFill>
                <a:cs typeface="B Titr" panose="00000700000000000000" pitchFamily="2" charset="-78"/>
              </a:rPr>
              <a:t>مهاجرت های روستایی دراروپا درسده نوزدهم و نیمه اول قرن بیستم:</a:t>
            </a:r>
          </a:p>
          <a:p>
            <a:pPr lvl="0" algn="just" rtl="1"/>
            <a:r>
              <a:rPr lang="fa-IR" sz="3200" dirty="0" smtClean="0">
                <a:solidFill>
                  <a:prstClr val="black"/>
                </a:solidFill>
                <a:cs typeface="B Titr" panose="00000700000000000000" pitchFamily="2" charset="-78"/>
              </a:rPr>
              <a:t>در سده نوزدهم و نیمه اول قرن بیستم در </a:t>
            </a:r>
            <a:r>
              <a:rPr lang="fa-IR" sz="3200" dirty="0">
                <a:solidFill>
                  <a:prstClr val="black"/>
                </a:solidFill>
                <a:cs typeface="B Titr" panose="00000700000000000000" pitchFamily="2" charset="-78"/>
              </a:rPr>
              <a:t>کشورهای توسعه یافته صنعتی اروپا و امریکای شمالی به دنبال توسعه صنایع کارخانه</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ای</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مهاجرت از روستاها به شهرها رخ داد. </a:t>
            </a:r>
            <a:r>
              <a:rPr lang="fa-IR" sz="3200" u="sng" dirty="0">
                <a:solidFill>
                  <a:prstClr val="black"/>
                </a:solidFill>
                <a:cs typeface="B Titr" panose="00000700000000000000" pitchFamily="2" charset="-78"/>
              </a:rPr>
              <a:t>البته این مهاجرت تدریجی و طولانی</a:t>
            </a:r>
            <a:r>
              <a:rPr lang="fa-IR" sz="3200" dirty="0">
                <a:solidFill>
                  <a:prstClr val="black"/>
                </a:solidFill>
                <a:cs typeface="B Titr" panose="00000700000000000000" pitchFamily="2" charset="-78"/>
              </a:rPr>
              <a:t> مدت طی ده ها سال و همگام با تحولات صنعتی شدن</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بوده است. </a:t>
            </a:r>
          </a:p>
        </p:txBody>
      </p:sp>
    </p:spTree>
    <p:extLst>
      <p:ext uri="{BB962C8B-B14F-4D97-AF65-F5344CB8AC3E}">
        <p14:creationId xmlns:p14="http://schemas.microsoft.com/office/powerpoint/2010/main" val="211994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4069" y="1679629"/>
            <a:ext cx="6005016" cy="461665"/>
          </a:xfrm>
          <a:prstGeom prst="rect">
            <a:avLst/>
          </a:prstGeom>
          <a:solidFill>
            <a:schemeClr val="accent4">
              <a:lumMod val="60000"/>
              <a:lumOff val="40000"/>
            </a:schemeClr>
          </a:solidFill>
          <a:ln w="12700">
            <a:solidFill>
              <a:schemeClr val="tx1"/>
            </a:solidFill>
          </a:ln>
        </p:spPr>
        <p:txBody>
          <a:bodyPr wrap="square">
            <a:spAutoFit/>
          </a:bodyPr>
          <a:lstStyle/>
          <a:p>
            <a:pPr lvl="0" algn="just" rtl="1"/>
            <a:r>
              <a:rPr lang="fa-IR" sz="2400" b="1" dirty="0">
                <a:cs typeface="B Titr" panose="00000700000000000000" pitchFamily="2" charset="-78"/>
              </a:rPr>
              <a:t>عوامل موثردر پدید آمدن یک سکونتگاه در مکان </a:t>
            </a:r>
            <a:r>
              <a:rPr lang="fa-IR" sz="2400" b="1" dirty="0" smtClean="0">
                <a:cs typeface="B Titr" panose="00000700000000000000" pitchFamily="2" charset="-78"/>
              </a:rPr>
              <a:t>خاص</a:t>
            </a:r>
            <a:endParaRPr lang="fa-IR" sz="2400" b="1" dirty="0">
              <a:cs typeface="B Titr" panose="00000700000000000000" pitchFamily="2" charset="-78"/>
            </a:endParaRPr>
          </a:p>
        </p:txBody>
      </p:sp>
      <p:sp>
        <p:nvSpPr>
          <p:cNvPr id="3" name="Rectangle 2"/>
          <p:cNvSpPr/>
          <p:nvPr/>
        </p:nvSpPr>
        <p:spPr>
          <a:xfrm>
            <a:off x="5131557" y="4943018"/>
            <a:ext cx="6837528" cy="446276"/>
          </a:xfrm>
          <a:prstGeom prst="rect">
            <a:avLst/>
          </a:prstGeom>
          <a:solidFill>
            <a:schemeClr val="accent6">
              <a:lumMod val="60000"/>
              <a:lumOff val="40000"/>
            </a:schemeClr>
          </a:solidFill>
          <a:ln w="12700">
            <a:solidFill>
              <a:schemeClr val="tx1"/>
            </a:solidFill>
          </a:ln>
        </p:spPr>
        <p:txBody>
          <a:bodyPr wrap="square">
            <a:spAutoFit/>
          </a:bodyPr>
          <a:lstStyle/>
          <a:p>
            <a:pPr lvl="0" algn="just" rtl="1"/>
            <a:r>
              <a:rPr lang="fa-IR" sz="2300" b="1" dirty="0">
                <a:cs typeface="B Titr" panose="00000700000000000000" pitchFamily="2" charset="-78"/>
              </a:rPr>
              <a:t>مهم ترین عوامل شكل گیری هستةاولیه روستاها و شهرها </a:t>
            </a:r>
            <a:r>
              <a:rPr lang="fa-IR" sz="2300" b="1" dirty="0" smtClean="0">
                <a:cs typeface="B Titr" panose="00000700000000000000" pitchFamily="2" charset="-78"/>
              </a:rPr>
              <a:t>درایران</a:t>
            </a:r>
            <a:endParaRPr lang="fa-IR" sz="2300" b="1" dirty="0">
              <a:cs typeface="B Titr" panose="00000700000000000000" pitchFamily="2" charset="-78"/>
            </a:endParaRPr>
          </a:p>
        </p:txBody>
      </p:sp>
      <p:sp>
        <p:nvSpPr>
          <p:cNvPr id="5" name="Rectangle 4"/>
          <p:cNvSpPr/>
          <p:nvPr/>
        </p:nvSpPr>
        <p:spPr>
          <a:xfrm>
            <a:off x="1894644" y="3694595"/>
            <a:ext cx="2173993" cy="523220"/>
          </a:xfrm>
          <a:prstGeom prst="rect">
            <a:avLst/>
          </a:prstGeom>
          <a:solidFill>
            <a:schemeClr val="accent2">
              <a:lumMod val="20000"/>
              <a:lumOff val="8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دسترسی به آب </a:t>
            </a:r>
            <a:endParaRPr lang="en-US" sz="2400" dirty="0"/>
          </a:p>
        </p:txBody>
      </p:sp>
      <p:sp>
        <p:nvSpPr>
          <p:cNvPr id="6" name="Rectangle 5"/>
          <p:cNvSpPr/>
          <p:nvPr/>
        </p:nvSpPr>
        <p:spPr>
          <a:xfrm>
            <a:off x="1753222" y="4491059"/>
            <a:ext cx="2291012" cy="523220"/>
          </a:xfrm>
          <a:prstGeom prst="rect">
            <a:avLst/>
          </a:prstGeom>
          <a:solidFill>
            <a:schemeClr val="accent4">
              <a:lumMod val="40000"/>
              <a:lumOff val="6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قلعه های دفاعی </a:t>
            </a:r>
            <a:endParaRPr lang="en-US" sz="2400" dirty="0"/>
          </a:p>
        </p:txBody>
      </p:sp>
      <p:sp>
        <p:nvSpPr>
          <p:cNvPr id="7" name="Rectangle 6"/>
          <p:cNvSpPr/>
          <p:nvPr/>
        </p:nvSpPr>
        <p:spPr>
          <a:xfrm>
            <a:off x="1847799" y="5389294"/>
            <a:ext cx="2196435" cy="523220"/>
          </a:xfrm>
          <a:prstGeom prst="rect">
            <a:avLst/>
          </a:prstGeom>
          <a:solidFill>
            <a:schemeClr val="accent6">
              <a:lumMod val="20000"/>
              <a:lumOff val="8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بازارهای محلی </a:t>
            </a:r>
            <a:endParaRPr lang="en-US" sz="2400" dirty="0"/>
          </a:p>
        </p:txBody>
      </p:sp>
      <p:sp>
        <p:nvSpPr>
          <p:cNvPr id="8" name="Rectangle 7"/>
          <p:cNvSpPr/>
          <p:nvPr/>
        </p:nvSpPr>
        <p:spPr>
          <a:xfrm>
            <a:off x="348992" y="6232782"/>
            <a:ext cx="3695242" cy="523220"/>
          </a:xfrm>
          <a:prstGeom prst="rect">
            <a:avLst/>
          </a:prstGeom>
          <a:solidFill>
            <a:schemeClr val="accent4">
              <a:lumMod val="60000"/>
              <a:lumOff val="40000"/>
            </a:schemeClr>
          </a:solidFill>
          <a:ln w="12700">
            <a:solidFill>
              <a:schemeClr val="tx1"/>
            </a:solidFill>
          </a:ln>
        </p:spPr>
        <p:txBody>
          <a:bodyPr wrap="none">
            <a:spAutoFit/>
          </a:bodyPr>
          <a:lstStyle/>
          <a:p>
            <a:pPr algn="r" rtl="1"/>
            <a:r>
              <a:rPr lang="fa-IR" sz="2800" b="1" dirty="0">
                <a:solidFill>
                  <a:prstClr val="black"/>
                </a:solidFill>
                <a:cs typeface="B Titr" panose="00000700000000000000" pitchFamily="2" charset="-78"/>
              </a:rPr>
              <a:t>قرار گرفتن در تقاطع راه</a:t>
            </a:r>
            <a:r>
              <a:rPr lang="en-US" sz="2800" b="1" dirty="0">
                <a:solidFill>
                  <a:prstClr val="black"/>
                </a:solidFill>
                <a:cs typeface="B Titr" panose="00000700000000000000" pitchFamily="2" charset="-78"/>
              </a:rPr>
              <a:t> </a:t>
            </a:r>
            <a:r>
              <a:rPr lang="fa-IR" sz="2800" b="1" dirty="0">
                <a:solidFill>
                  <a:prstClr val="black"/>
                </a:solidFill>
                <a:cs typeface="B Titr" panose="00000700000000000000" pitchFamily="2" charset="-78"/>
              </a:rPr>
              <a:t>ها </a:t>
            </a:r>
            <a:endParaRPr lang="en-US" sz="2400" dirty="0"/>
          </a:p>
        </p:txBody>
      </p:sp>
      <p:sp>
        <p:nvSpPr>
          <p:cNvPr id="9" name="Right Brace 8"/>
          <p:cNvSpPr/>
          <p:nvPr/>
        </p:nvSpPr>
        <p:spPr>
          <a:xfrm>
            <a:off x="4407965" y="3956205"/>
            <a:ext cx="477672" cy="252463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 name="Rectangle 10"/>
          <p:cNvSpPr/>
          <p:nvPr/>
        </p:nvSpPr>
        <p:spPr>
          <a:xfrm>
            <a:off x="2632375" y="312921"/>
            <a:ext cx="1957587" cy="523220"/>
          </a:xfrm>
          <a:prstGeom prst="rect">
            <a:avLst/>
          </a:prstGeom>
          <a:solidFill>
            <a:schemeClr val="accent4">
              <a:lumMod val="40000"/>
              <a:lumOff val="6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عوامل طبیعی </a:t>
            </a:r>
            <a:endParaRPr lang="en-US" sz="2400" dirty="0"/>
          </a:p>
        </p:txBody>
      </p:sp>
      <p:sp>
        <p:nvSpPr>
          <p:cNvPr id="12" name="Rectangle 11"/>
          <p:cNvSpPr/>
          <p:nvPr/>
        </p:nvSpPr>
        <p:spPr>
          <a:xfrm>
            <a:off x="200619" y="1156409"/>
            <a:ext cx="4389343" cy="523220"/>
          </a:xfrm>
          <a:prstGeom prst="rect">
            <a:avLst/>
          </a:prstGeom>
          <a:solidFill>
            <a:schemeClr val="accent4">
              <a:lumMod val="20000"/>
              <a:lumOff val="8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عوامل سیاسی وتصمیمات حکومتی</a:t>
            </a:r>
            <a:endParaRPr lang="en-US" sz="2400" dirty="0"/>
          </a:p>
        </p:txBody>
      </p:sp>
      <p:sp>
        <p:nvSpPr>
          <p:cNvPr id="13" name="Rectangle 12"/>
          <p:cNvSpPr/>
          <p:nvPr/>
        </p:nvSpPr>
        <p:spPr>
          <a:xfrm>
            <a:off x="1015383" y="1928979"/>
            <a:ext cx="3576620" cy="523220"/>
          </a:xfrm>
          <a:prstGeom prst="rect">
            <a:avLst/>
          </a:prstGeom>
          <a:solidFill>
            <a:schemeClr val="accent6">
              <a:lumMod val="40000"/>
              <a:lumOff val="6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دسترسی به راه های تجاری</a:t>
            </a:r>
            <a:endParaRPr lang="en-US" sz="2400" dirty="0"/>
          </a:p>
        </p:txBody>
      </p:sp>
      <p:sp>
        <p:nvSpPr>
          <p:cNvPr id="14" name="Rectangle 13"/>
          <p:cNvSpPr/>
          <p:nvPr/>
        </p:nvSpPr>
        <p:spPr>
          <a:xfrm>
            <a:off x="1507067" y="2823734"/>
            <a:ext cx="3082895" cy="523220"/>
          </a:xfrm>
          <a:prstGeom prst="rect">
            <a:avLst/>
          </a:prstGeom>
          <a:solidFill>
            <a:schemeClr val="accent1">
              <a:lumMod val="40000"/>
              <a:lumOff val="60000"/>
            </a:schemeClr>
          </a:solidFill>
          <a:ln w="12700">
            <a:solidFill>
              <a:schemeClr val="tx1"/>
            </a:solidFill>
          </a:ln>
        </p:spPr>
        <p:txBody>
          <a:bodyPr wrap="none">
            <a:spAutoFit/>
          </a:bodyPr>
          <a:lstStyle/>
          <a:p>
            <a:r>
              <a:rPr lang="fa-IR" sz="2800" b="1" dirty="0">
                <a:solidFill>
                  <a:prstClr val="black"/>
                </a:solidFill>
                <a:cs typeface="B Titr" panose="00000700000000000000" pitchFamily="2" charset="-78"/>
              </a:rPr>
              <a:t>عوامل دفاعی و نظامی </a:t>
            </a:r>
            <a:endParaRPr lang="en-US" sz="2400" dirty="0"/>
          </a:p>
        </p:txBody>
      </p:sp>
      <p:sp>
        <p:nvSpPr>
          <p:cNvPr id="15" name="Right Brace 14"/>
          <p:cNvSpPr/>
          <p:nvPr/>
        </p:nvSpPr>
        <p:spPr>
          <a:xfrm>
            <a:off x="5131557" y="275414"/>
            <a:ext cx="655092" cy="316008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3350404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circle(in)">
                                      <p:cBhvr>
                                        <p:cTn id="68" dur="20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randombar(horizontal)">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21" y="2876000"/>
            <a:ext cx="11709779" cy="31085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a:spAutoFit/>
          </a:bodyPr>
          <a:lstStyle/>
          <a:p>
            <a:pPr lvl="0" algn="just" rtl="1"/>
            <a:r>
              <a:rPr lang="fa-IR" sz="2800" dirty="0">
                <a:solidFill>
                  <a:srgbClr val="FF0000"/>
                </a:solidFill>
                <a:cs typeface="B Titr" panose="00000700000000000000" pitchFamily="2" charset="-78"/>
              </a:rPr>
              <a:t>علل مهاجرت های روستایی درکشورهای درحال توسعه:</a:t>
            </a:r>
            <a:endParaRPr lang="en-US" sz="2800" dirty="0">
              <a:solidFill>
                <a:srgbClr val="FF0000"/>
              </a:solidFill>
              <a:cs typeface="B Titr" panose="00000700000000000000" pitchFamily="2" charset="-78"/>
            </a:endParaRPr>
          </a:p>
          <a:p>
            <a:pPr lvl="0" algn="just" rtl="1"/>
            <a:r>
              <a:rPr lang="fa-IR" sz="2800" dirty="0">
                <a:solidFill>
                  <a:prstClr val="black"/>
                </a:solidFill>
                <a:cs typeface="B Titr" panose="00000700000000000000" pitchFamily="2" charset="-78"/>
              </a:rPr>
              <a:t>بعدها با ورود کشورهای آسیا، افریقا و امریکای لاتین به دوره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صنعتی شدن مهاجرت  های فزاینده از روستا به شهر در این</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نواحی نیز وقوع پیوست. اما این مهاجرت ها همگام با توسعه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صنعتی نبود و رشد شهرنشینی در این نواحی در طی دوره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کوتاه زمانی و سریع تر از رشد صنعتی رخ داد و شهرها آمادگی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لازم را از نظر امکانات و تسهیلات برای ورود مهاجران روستایی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نداشته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اند و مشکلات زیادی برای روستاها و شهرها به وجود آمد که در درس بعد به آن اشاره می</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کنیم.</a:t>
            </a:r>
          </a:p>
        </p:txBody>
      </p:sp>
      <p:sp>
        <p:nvSpPr>
          <p:cNvPr id="3" name="Rectangle 2"/>
          <p:cNvSpPr/>
          <p:nvPr/>
        </p:nvSpPr>
        <p:spPr>
          <a:xfrm>
            <a:off x="286603" y="710118"/>
            <a:ext cx="11600597" cy="1815882"/>
          </a:xfrm>
          <a:prstGeom prst="rect">
            <a:avLst/>
          </a:prstGeom>
          <a:solidFill>
            <a:srgbClr val="99FF99"/>
          </a:solidFill>
        </p:spPr>
        <p:txBody>
          <a:bodyPr wrap="square">
            <a:spAutoFit/>
          </a:bodyPr>
          <a:lstStyle/>
          <a:p>
            <a:pPr lvl="0" algn="just" rtl="1"/>
            <a:r>
              <a:rPr lang="fa-IR" sz="2800" dirty="0">
                <a:solidFill>
                  <a:srgbClr val="FF0000"/>
                </a:solidFill>
                <a:cs typeface="B Titr" panose="00000700000000000000" pitchFamily="2" charset="-78"/>
              </a:rPr>
              <a:t>علل  کاهش روستانشینی در آلمان</a:t>
            </a:r>
          </a:p>
          <a:p>
            <a:pPr lvl="0" algn="just" rtl="1"/>
            <a:r>
              <a:rPr lang="fa-IR" sz="2800" dirty="0">
                <a:solidFill>
                  <a:prstClr val="black"/>
                </a:solidFill>
                <a:cs typeface="B Titr" panose="00000700000000000000" pitchFamily="2" charset="-78"/>
              </a:rPr>
              <a:t>در برخی از روستاها باسرمایه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گذاری و خرید زمین</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 کشاورزی توسط شهرنشینان به منظور ایجاد کشت تجاری، روستانشینی کاهش یافت و برخی ازروستاها نیز به علت گسترش شهرها به حومه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 شهری تبدیل</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شدند</a:t>
            </a:r>
            <a:r>
              <a:rPr lang="en-US" sz="2800" dirty="0">
                <a:solidFill>
                  <a:prstClr val="black"/>
                </a:solidFill>
                <a:cs typeface="B Titr" panose="00000700000000000000" pitchFamily="2" charset="-78"/>
              </a:rPr>
              <a:t>.</a:t>
            </a:r>
          </a:p>
        </p:txBody>
      </p:sp>
    </p:spTree>
    <p:extLst>
      <p:ext uri="{BB962C8B-B14F-4D97-AF65-F5344CB8AC3E}">
        <p14:creationId xmlns:p14="http://schemas.microsoft.com/office/powerpoint/2010/main" val="1372203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8320487" y="3157085"/>
            <a:ext cx="6612342" cy="584775"/>
          </a:xfrm>
          <a:prstGeom prst="rect">
            <a:avLst/>
          </a:prstGeom>
          <a:ln w="57150">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fa-IR" sz="3200" dirty="0">
                <a:cs typeface="B Titr" panose="00000700000000000000" pitchFamily="2" charset="-78"/>
              </a:rPr>
              <a:t>تغییرات کالبدی و عملکردی در روستاها:</a:t>
            </a:r>
          </a:p>
        </p:txBody>
      </p:sp>
      <p:sp>
        <p:nvSpPr>
          <p:cNvPr id="4" name="Rectangle 3"/>
          <p:cNvSpPr/>
          <p:nvPr/>
        </p:nvSpPr>
        <p:spPr>
          <a:xfrm>
            <a:off x="327545" y="4391252"/>
            <a:ext cx="10815851" cy="1338828"/>
          </a:xfrm>
          <a:prstGeom prst="rect">
            <a:avLst/>
          </a:prstGeom>
          <a:solidFill>
            <a:schemeClr val="accent5">
              <a:lumMod val="20000"/>
              <a:lumOff val="80000"/>
            </a:schemeClr>
          </a:solidFill>
          <a:ln w="57150">
            <a:solidFill>
              <a:schemeClr val="tx1"/>
            </a:solidFill>
          </a:ln>
        </p:spPr>
        <p:txBody>
          <a:bodyPr wrap="square">
            <a:spAutoFit/>
          </a:bodyPr>
          <a:lstStyle/>
          <a:p>
            <a:pPr lvl="0" algn="just" rtl="1"/>
            <a:r>
              <a:rPr lang="fa-IR" sz="2700" dirty="0">
                <a:solidFill>
                  <a:srgbClr val="FF0000"/>
                </a:solidFill>
                <a:cs typeface="B Titr" panose="00000700000000000000" pitchFamily="2" charset="-78"/>
              </a:rPr>
              <a:t>تعریف شهرگرایی:</a:t>
            </a:r>
          </a:p>
          <a:p>
            <a:pPr lvl="0" algn="just" rtl="1"/>
            <a:r>
              <a:rPr lang="fa-IR" sz="2700" dirty="0">
                <a:solidFill>
                  <a:prstClr val="black"/>
                </a:solidFill>
                <a:cs typeface="B Titr" panose="00000700000000000000" pitchFamily="2" charset="-78"/>
              </a:rPr>
              <a:t>منظور از شهرگرایی روندی اقتصادی و اجتماعی است که طی آن شیوه های زندگی، رفتار و عملکردها، ارزش ها و مظاهر شهری درروستاها و بین روستانشینان رواج می یابد</a:t>
            </a:r>
            <a:r>
              <a:rPr lang="en-US" sz="2700" dirty="0">
                <a:solidFill>
                  <a:prstClr val="black"/>
                </a:solidFill>
                <a:cs typeface="B Titr" panose="00000700000000000000" pitchFamily="2" charset="-78"/>
              </a:rPr>
              <a:t>.</a:t>
            </a:r>
          </a:p>
        </p:txBody>
      </p:sp>
      <p:sp>
        <p:nvSpPr>
          <p:cNvPr id="5" name="Rectangle 4"/>
          <p:cNvSpPr/>
          <p:nvPr/>
        </p:nvSpPr>
        <p:spPr>
          <a:xfrm>
            <a:off x="327546" y="1282596"/>
            <a:ext cx="10815851" cy="1338828"/>
          </a:xfrm>
          <a:prstGeom prst="rect">
            <a:avLst/>
          </a:prstGeom>
          <a:solidFill>
            <a:schemeClr val="accent3">
              <a:lumMod val="20000"/>
              <a:lumOff val="80000"/>
            </a:schemeClr>
          </a:solidFill>
          <a:ln w="57150">
            <a:solidFill>
              <a:schemeClr val="tx1"/>
            </a:solidFill>
          </a:ln>
        </p:spPr>
        <p:txBody>
          <a:bodyPr wrap="square">
            <a:spAutoFit/>
          </a:bodyPr>
          <a:lstStyle/>
          <a:p>
            <a:pPr lvl="0" algn="just" rtl="1"/>
            <a:r>
              <a:rPr lang="fa-IR" sz="2700" dirty="0">
                <a:solidFill>
                  <a:srgbClr val="FF0000"/>
                </a:solidFill>
                <a:cs typeface="B Titr" panose="00000700000000000000" pitchFamily="2" charset="-78"/>
              </a:rPr>
              <a:t>علل افزایش شهرگرایی :</a:t>
            </a:r>
            <a:endParaRPr lang="en-US" sz="2700" dirty="0">
              <a:solidFill>
                <a:srgbClr val="FF0000"/>
              </a:solidFill>
              <a:cs typeface="B Titr" panose="00000700000000000000" pitchFamily="2" charset="-78"/>
            </a:endParaRPr>
          </a:p>
          <a:p>
            <a:pPr lvl="0" algn="just" rtl="1"/>
            <a:r>
              <a:rPr lang="fa-IR" sz="2700" dirty="0">
                <a:solidFill>
                  <a:prstClr val="black"/>
                </a:solidFill>
                <a:cs typeface="B Titr" panose="00000700000000000000" pitchFamily="2" charset="-78"/>
              </a:rPr>
              <a:t>با بروز تحولات صنعتی و ورود کشورها به عصر نوسازی (مدرنیزاسیون) نفوذ شهرها و «شهرگرایی» در روستاها افزایش یافت.</a:t>
            </a:r>
          </a:p>
        </p:txBody>
      </p:sp>
    </p:spTree>
    <p:extLst>
      <p:ext uri="{BB962C8B-B14F-4D97-AF65-F5344CB8AC3E}">
        <p14:creationId xmlns:p14="http://schemas.microsoft.com/office/powerpoint/2010/main" val="12809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circle(in)">
                                      <p:cBhvr>
                                        <p:cTn id="34" dur="20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21" y="768531"/>
            <a:ext cx="10304060" cy="2585323"/>
          </a:xfrm>
          <a:prstGeom prst="rect">
            <a:avLst/>
          </a:prstGeom>
          <a:solidFill>
            <a:srgbClr val="99FFCC"/>
          </a:solidFill>
          <a:ln>
            <a:solidFill>
              <a:schemeClr val="tx1"/>
            </a:solidFill>
          </a:ln>
        </p:spPr>
        <p:txBody>
          <a:bodyPr wrap="square">
            <a:spAutoFit/>
          </a:bodyPr>
          <a:lstStyle/>
          <a:p>
            <a:pPr algn="just" rtl="1"/>
            <a:r>
              <a:rPr lang="fa-IR" sz="2700" dirty="0" smtClean="0">
                <a:solidFill>
                  <a:srgbClr val="00B0F0"/>
                </a:solidFill>
                <a:cs typeface="B Titr" panose="00000700000000000000" pitchFamily="2" charset="-78"/>
              </a:rPr>
              <a:t>1-تغییرات درچهره روستاها</a:t>
            </a:r>
          </a:p>
          <a:p>
            <a:pPr algn="just" rtl="1"/>
            <a:r>
              <a:rPr lang="fa-IR" sz="2700" dirty="0" smtClean="0">
                <a:solidFill>
                  <a:prstClr val="black"/>
                </a:solidFill>
                <a:cs typeface="B Titr" panose="00000700000000000000" pitchFamily="2" charset="-78"/>
              </a:rPr>
              <a:t>تغییرات </a:t>
            </a:r>
            <a:r>
              <a:rPr lang="fa-IR" sz="2700" dirty="0">
                <a:solidFill>
                  <a:prstClr val="black"/>
                </a:solidFill>
                <a:cs typeface="B Titr" panose="00000700000000000000" pitchFamily="2" charset="-78"/>
              </a:rPr>
              <a:t>قابل ملاحظه ای در چهره و کالبد روستاها نسبت به </a:t>
            </a:r>
            <a:r>
              <a:rPr lang="fa-IR" sz="2700" dirty="0" smtClean="0">
                <a:solidFill>
                  <a:prstClr val="black"/>
                </a:solidFill>
                <a:cs typeface="B Titr" panose="00000700000000000000" pitchFamily="2" charset="-78"/>
              </a:rPr>
              <a:t>گذشته با </a:t>
            </a:r>
            <a:r>
              <a:rPr lang="fa-IR" sz="2700" dirty="0">
                <a:solidFill>
                  <a:prstClr val="black"/>
                </a:solidFill>
                <a:cs typeface="B Titr" panose="00000700000000000000" pitchFamily="2" charset="-78"/>
              </a:rPr>
              <a:t>فراهم شدن امکانات و تجهیزاتی چون آب و برق و راه سازی، استفاده از ماشین آلات کشاورزی، و عناصر و خدمات شهری </a:t>
            </a:r>
            <a:endParaRPr lang="fa-IR" sz="2700" dirty="0" smtClean="0">
              <a:solidFill>
                <a:prstClr val="black"/>
              </a:solidFill>
              <a:cs typeface="B Titr" panose="00000700000000000000" pitchFamily="2" charset="-78"/>
            </a:endParaRPr>
          </a:p>
          <a:p>
            <a:pPr algn="just" rtl="1"/>
            <a:r>
              <a:rPr lang="fa-IR" sz="2700" dirty="0" smtClean="0">
                <a:solidFill>
                  <a:prstClr val="black"/>
                </a:solidFill>
                <a:cs typeface="B Titr" panose="00000700000000000000" pitchFamily="2" charset="-78"/>
              </a:rPr>
              <a:t>البته </a:t>
            </a:r>
            <a:r>
              <a:rPr lang="fa-IR" sz="2700" dirty="0">
                <a:solidFill>
                  <a:prstClr val="black"/>
                </a:solidFill>
                <a:cs typeface="B Titr" panose="00000700000000000000" pitchFamily="2" charset="-78"/>
              </a:rPr>
              <a:t>میزان این تغییرات از ناحیه</a:t>
            </a:r>
            <a:r>
              <a:rPr lang="en-US" sz="2700" dirty="0">
                <a:solidFill>
                  <a:prstClr val="black"/>
                </a:solidFill>
                <a:cs typeface="B Titr" panose="00000700000000000000" pitchFamily="2" charset="-78"/>
              </a:rPr>
              <a:t> </a:t>
            </a:r>
            <a:r>
              <a:rPr lang="fa-IR" sz="2700" dirty="0">
                <a:solidFill>
                  <a:prstClr val="black"/>
                </a:solidFill>
                <a:cs typeface="B Titr" panose="00000700000000000000" pitchFamily="2" charset="-78"/>
              </a:rPr>
              <a:t>ای به ناحیه دیگر متفاوت</a:t>
            </a:r>
            <a:r>
              <a:rPr lang="en-US" sz="2700" dirty="0">
                <a:solidFill>
                  <a:prstClr val="black"/>
                </a:solidFill>
                <a:cs typeface="B Titr" panose="00000700000000000000" pitchFamily="2" charset="-78"/>
              </a:rPr>
              <a:t> </a:t>
            </a:r>
            <a:r>
              <a:rPr lang="fa-IR" sz="2700" dirty="0">
                <a:solidFill>
                  <a:prstClr val="black"/>
                </a:solidFill>
                <a:cs typeface="B Titr" panose="00000700000000000000" pitchFamily="2" charset="-78"/>
              </a:rPr>
              <a:t>بوده است</a:t>
            </a:r>
            <a:r>
              <a:rPr lang="en-US" sz="2700" dirty="0">
                <a:solidFill>
                  <a:prstClr val="black"/>
                </a:solidFill>
                <a:cs typeface="B Titr" panose="00000700000000000000" pitchFamily="2" charset="-78"/>
              </a:rPr>
              <a:t>.</a:t>
            </a:r>
          </a:p>
          <a:p>
            <a:pPr lvl="0" algn="just" rtl="1"/>
            <a:endParaRPr lang="fa-IR" sz="2700" dirty="0">
              <a:solidFill>
                <a:prstClr val="black"/>
              </a:solidFill>
              <a:cs typeface="B Titr" panose="00000700000000000000" pitchFamily="2" charset="-78"/>
            </a:endParaRPr>
          </a:p>
        </p:txBody>
      </p:sp>
      <p:sp>
        <p:nvSpPr>
          <p:cNvPr id="3" name="Rectangle 2"/>
          <p:cNvSpPr/>
          <p:nvPr/>
        </p:nvSpPr>
        <p:spPr>
          <a:xfrm rot="5400000">
            <a:off x="8808913" y="3324791"/>
            <a:ext cx="5383204" cy="507831"/>
          </a:xfrm>
          <a:prstGeom prst="rect">
            <a:avLst/>
          </a:prstGeom>
          <a:solidFill>
            <a:schemeClr val="accent2">
              <a:lumMod val="20000"/>
              <a:lumOff val="80000"/>
            </a:schemeClr>
          </a:solidFill>
          <a:ln>
            <a:solidFill>
              <a:schemeClr val="tx1"/>
            </a:solidFill>
          </a:ln>
        </p:spPr>
        <p:txBody>
          <a:bodyPr wrap="none">
            <a:spAutoFit/>
          </a:bodyPr>
          <a:lstStyle/>
          <a:p>
            <a:pPr lvl="0" algn="just" rtl="1"/>
            <a:r>
              <a:rPr lang="fa-IR" sz="2700" dirty="0">
                <a:solidFill>
                  <a:srgbClr val="FF0000"/>
                </a:solidFill>
                <a:cs typeface="B Titr" panose="00000700000000000000" pitchFamily="2" charset="-78"/>
              </a:rPr>
              <a:t>عوامل تغییر روستاها وشهرگرایی درروستاها</a:t>
            </a:r>
          </a:p>
        </p:txBody>
      </p:sp>
      <p:sp>
        <p:nvSpPr>
          <p:cNvPr id="4" name="Rectangle 3"/>
          <p:cNvSpPr/>
          <p:nvPr/>
        </p:nvSpPr>
        <p:spPr>
          <a:xfrm>
            <a:off x="177421" y="3860506"/>
            <a:ext cx="10304060" cy="2585323"/>
          </a:xfrm>
          <a:prstGeom prst="rect">
            <a:avLst/>
          </a:prstGeom>
          <a:solidFill>
            <a:schemeClr val="accent6">
              <a:lumMod val="20000"/>
              <a:lumOff val="80000"/>
            </a:schemeClr>
          </a:solidFill>
          <a:ln>
            <a:solidFill>
              <a:schemeClr val="tx1"/>
            </a:solidFill>
          </a:ln>
        </p:spPr>
        <p:txBody>
          <a:bodyPr wrap="square">
            <a:spAutoFit/>
          </a:bodyPr>
          <a:lstStyle/>
          <a:p>
            <a:pPr lvl="0" algn="just" rtl="1"/>
            <a:r>
              <a:rPr lang="fa-IR" sz="2700" dirty="0" smtClean="0">
                <a:solidFill>
                  <a:srgbClr val="00B0F0"/>
                </a:solidFill>
                <a:cs typeface="B Titr" panose="00000700000000000000" pitchFamily="2" charset="-78"/>
              </a:rPr>
              <a:t>2-پدید آمدن عملکردهای جدید درروستاها</a:t>
            </a:r>
          </a:p>
          <a:p>
            <a:pPr lvl="0" algn="just" rtl="1"/>
            <a:r>
              <a:rPr lang="fa-IR" sz="2700" dirty="0" smtClean="0">
                <a:solidFill>
                  <a:prstClr val="black"/>
                </a:solidFill>
                <a:cs typeface="B Titr" panose="00000700000000000000" pitchFamily="2" charset="-78"/>
              </a:rPr>
              <a:t>علاوه </a:t>
            </a:r>
            <a:r>
              <a:rPr lang="fa-IR" sz="2700" dirty="0">
                <a:solidFill>
                  <a:prstClr val="black"/>
                </a:solidFill>
                <a:cs typeface="B Titr" panose="00000700000000000000" pitchFamily="2" charset="-78"/>
              </a:rPr>
              <a:t>بر این با آن</a:t>
            </a:r>
            <a:r>
              <a:rPr lang="en-US" sz="2700" dirty="0">
                <a:solidFill>
                  <a:prstClr val="black"/>
                </a:solidFill>
                <a:cs typeface="B Titr" panose="00000700000000000000" pitchFamily="2" charset="-78"/>
              </a:rPr>
              <a:t> </a:t>
            </a:r>
            <a:r>
              <a:rPr lang="fa-IR" sz="2700" dirty="0">
                <a:solidFill>
                  <a:prstClr val="black"/>
                </a:solidFill>
                <a:cs typeface="B Titr" panose="00000700000000000000" pitchFamily="2" charset="-78"/>
              </a:rPr>
              <a:t>که به طورکلی در بیشتر روستاها فعالیت غالب، کشاورزی است اما نقش و عملکرد برخی از روستاها تغییر کرده</a:t>
            </a:r>
            <a:r>
              <a:rPr lang="en-US" sz="2700" dirty="0">
                <a:solidFill>
                  <a:prstClr val="black"/>
                </a:solidFill>
                <a:cs typeface="B Titr" panose="00000700000000000000" pitchFamily="2" charset="-78"/>
              </a:rPr>
              <a:t> </a:t>
            </a:r>
            <a:r>
              <a:rPr lang="fa-IR" sz="2700" dirty="0">
                <a:solidFill>
                  <a:prstClr val="black"/>
                </a:solidFill>
                <a:cs typeface="B Titr" panose="00000700000000000000" pitchFamily="2" charset="-78"/>
              </a:rPr>
              <a:t>وعملکردهای جدیدی به طور مستقل یا علاوه بر کشاورزی در این روستاها پدیدار شده که از آن جمله می توان به </a:t>
            </a:r>
            <a:r>
              <a:rPr lang="fa-IR" sz="2700" dirty="0">
                <a:solidFill>
                  <a:srgbClr val="FF0000"/>
                </a:solidFill>
                <a:cs typeface="B Titr" panose="00000700000000000000" pitchFamily="2" charset="-78"/>
              </a:rPr>
              <a:t>روستاهای صیادی، روستاهای گردشگری </a:t>
            </a:r>
            <a:r>
              <a:rPr lang="fa-IR" sz="2700" dirty="0">
                <a:cs typeface="B Titr" panose="00000700000000000000" pitchFamily="2" charset="-78"/>
              </a:rPr>
              <a:t>و</a:t>
            </a:r>
            <a:r>
              <a:rPr lang="fa-IR" sz="2700" dirty="0">
                <a:solidFill>
                  <a:srgbClr val="FF0000"/>
                </a:solidFill>
                <a:cs typeface="B Titr" panose="00000700000000000000" pitchFamily="2" charset="-78"/>
              </a:rPr>
              <a:t> روستاهای صنعتی </a:t>
            </a:r>
            <a:r>
              <a:rPr lang="fa-IR" sz="2700" dirty="0">
                <a:solidFill>
                  <a:prstClr val="black"/>
                </a:solidFill>
                <a:cs typeface="B Titr" panose="00000700000000000000" pitchFamily="2" charset="-78"/>
              </a:rPr>
              <a:t>که در آن صنایع کوچک تبدیلی یا خانگی رونق زیاد دارند، اشاره کرد</a:t>
            </a:r>
            <a:r>
              <a:rPr lang="en-US" sz="2700" dirty="0">
                <a:solidFill>
                  <a:prstClr val="black"/>
                </a:solidFill>
                <a:cs typeface="B Titr" panose="00000700000000000000" pitchFamily="2" charset="-78"/>
              </a:rPr>
              <a:t>.</a:t>
            </a:r>
            <a:endParaRPr lang="fa-IR" sz="2700" dirty="0">
              <a:solidFill>
                <a:prstClr val="black"/>
              </a:solidFill>
              <a:cs typeface="B Titr" panose="00000700000000000000" pitchFamily="2" charset="-78"/>
            </a:endParaRPr>
          </a:p>
        </p:txBody>
      </p:sp>
      <p:sp>
        <p:nvSpPr>
          <p:cNvPr id="5" name="Right Brace 4"/>
          <p:cNvSpPr/>
          <p:nvPr/>
        </p:nvSpPr>
        <p:spPr>
          <a:xfrm>
            <a:off x="10481481" y="887104"/>
            <a:ext cx="533106" cy="464023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61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additive="base">
                                        <p:cTn id="5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fade">
                                      <p:cBhvr>
                                        <p:cTn id="56" dur="1000"/>
                                        <p:tgtEl>
                                          <p:spTgt spid="4">
                                            <p:txEl>
                                              <p:pRg st="1" end="1"/>
                                            </p:txEl>
                                          </p:spTgt>
                                        </p:tgtEl>
                                      </p:cBhvr>
                                    </p:animEffect>
                                    <p:anim calcmode="lin" valueType="num">
                                      <p:cBhvr>
                                        <p:cTn id="5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569" y="1173708"/>
            <a:ext cx="11497832" cy="4291368"/>
          </a:xfrm>
          <a:prstGeom prst="rect">
            <a:avLst/>
          </a:prstGeom>
        </p:spPr>
      </p:pic>
    </p:spTree>
    <p:extLst>
      <p:ext uri="{BB962C8B-B14F-4D97-AF65-F5344CB8AC3E}">
        <p14:creationId xmlns:p14="http://schemas.microsoft.com/office/powerpoint/2010/main" val="288644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0167" y="136478"/>
            <a:ext cx="4053385" cy="928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3200" dirty="0">
                <a:cs typeface="B Titr" panose="00000700000000000000" pitchFamily="2" charset="-78"/>
              </a:rPr>
              <a:t>روابط شهر و روستا</a:t>
            </a:r>
            <a:endParaRPr lang="en-US" sz="3200" dirty="0">
              <a:cs typeface="B Titr" panose="00000700000000000000" pitchFamily="2" charset="-78"/>
            </a:endParaRPr>
          </a:p>
        </p:txBody>
      </p:sp>
      <p:sp>
        <p:nvSpPr>
          <p:cNvPr id="3" name="Rectangle 2"/>
          <p:cNvSpPr/>
          <p:nvPr/>
        </p:nvSpPr>
        <p:spPr>
          <a:xfrm>
            <a:off x="259308" y="1250954"/>
            <a:ext cx="11614244" cy="3046988"/>
          </a:xfrm>
          <a:prstGeom prst="rect">
            <a:avLst/>
          </a:prstGeom>
          <a:gradFill flip="none" rotWithShape="1">
            <a:gsLst>
              <a:gs pos="0">
                <a:schemeClr val="accent6">
                  <a:lumMod val="0"/>
                  <a:lumOff val="100000"/>
                </a:schemeClr>
              </a:gs>
              <a:gs pos="25000">
                <a:schemeClr val="accent6">
                  <a:lumMod val="0"/>
                  <a:lumOff val="100000"/>
                </a:schemeClr>
              </a:gs>
              <a:gs pos="100000">
                <a:schemeClr val="accent6">
                  <a:lumMod val="100000"/>
                </a:schemeClr>
              </a:gs>
            </a:gsLst>
            <a:path path="circle">
              <a:fillToRect t="100000" r="100000"/>
            </a:path>
            <a:tileRect l="-100000" b="-100000"/>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3200" dirty="0">
                <a:cs typeface="B Titr" panose="00000700000000000000" pitchFamily="2" charset="-78"/>
              </a:rPr>
              <a:t>از دیرباز شهر و روستا با یکدیگر وابستگی و روابط متقابل </a:t>
            </a:r>
            <a:r>
              <a:rPr lang="fa-IR" sz="3200" dirty="0" smtClean="0">
                <a:cs typeface="B Titr" panose="00000700000000000000" pitchFamily="2" charset="-78"/>
              </a:rPr>
              <a:t>داشته</a:t>
            </a:r>
            <a:r>
              <a:rPr lang="en-US" sz="3200" dirty="0" smtClean="0">
                <a:cs typeface="B Titr" panose="00000700000000000000" pitchFamily="2" charset="-78"/>
              </a:rPr>
              <a:t> </a:t>
            </a:r>
            <a:r>
              <a:rPr lang="fa-IR" sz="3200" dirty="0" smtClean="0">
                <a:cs typeface="B Titr" panose="00000700000000000000" pitchFamily="2" charset="-78"/>
              </a:rPr>
              <a:t>اند </a:t>
            </a:r>
            <a:r>
              <a:rPr lang="fa-IR" sz="3200" dirty="0">
                <a:cs typeface="B Titr" panose="00000700000000000000" pitchFamily="2" charset="-78"/>
              </a:rPr>
              <a:t>اما نوع و چگونگی روابط شهر و روستا در </a:t>
            </a:r>
            <a:r>
              <a:rPr lang="fa-IR" sz="3200" dirty="0" smtClean="0">
                <a:cs typeface="B Titr" panose="00000700000000000000" pitchFamily="2" charset="-78"/>
              </a:rPr>
              <a:t>زمان</a:t>
            </a:r>
            <a:r>
              <a:rPr lang="en-US" sz="3200" dirty="0" smtClean="0">
                <a:cs typeface="B Titr" panose="00000700000000000000" pitchFamily="2" charset="-78"/>
              </a:rPr>
              <a:t> </a:t>
            </a:r>
            <a:r>
              <a:rPr lang="fa-IR" sz="3200" dirty="0" smtClean="0">
                <a:cs typeface="B Titr" panose="00000700000000000000" pitchFamily="2" charset="-78"/>
              </a:rPr>
              <a:t>های </a:t>
            </a:r>
            <a:r>
              <a:rPr lang="fa-IR" sz="3200" dirty="0">
                <a:cs typeface="B Titr" panose="00000700000000000000" pitchFamily="2" charset="-78"/>
              </a:rPr>
              <a:t>مختلف </a:t>
            </a:r>
            <a:r>
              <a:rPr lang="fa-IR" sz="3200" dirty="0" smtClean="0">
                <a:cs typeface="B Titr" panose="00000700000000000000" pitchFamily="2" charset="-78"/>
              </a:rPr>
              <a:t>و</a:t>
            </a:r>
            <a:r>
              <a:rPr lang="fa-IR" sz="3200" dirty="0">
                <a:cs typeface="B Titr" panose="00000700000000000000" pitchFamily="2" charset="-78"/>
              </a:rPr>
              <a:t>در نواحی مختلف جهان، متفاوت بوده </a:t>
            </a:r>
            <a:r>
              <a:rPr lang="fa-IR" sz="3200" dirty="0" smtClean="0">
                <a:cs typeface="B Titr" panose="00000700000000000000" pitchFamily="2" charset="-78"/>
              </a:rPr>
              <a:t>است</a:t>
            </a:r>
            <a:r>
              <a:rPr lang="en-US" sz="3200" dirty="0" smtClean="0">
                <a:cs typeface="B Titr" panose="00000700000000000000" pitchFamily="2" charset="-78"/>
              </a:rPr>
              <a:t>.</a:t>
            </a:r>
          </a:p>
          <a:p>
            <a:pPr algn="just" rtl="1"/>
            <a:r>
              <a:rPr lang="fa-IR" sz="3200" dirty="0">
                <a:cs typeface="B Titr" panose="00000700000000000000" pitchFamily="2" charset="-78"/>
              </a:rPr>
              <a:t>روابط شهر و روستا را </a:t>
            </a:r>
            <a:r>
              <a:rPr lang="fa-IR" sz="3200" dirty="0" smtClean="0">
                <a:cs typeface="B Titr" panose="00000700000000000000" pitchFamily="2" charset="-78"/>
              </a:rPr>
              <a:t>می توان </a:t>
            </a:r>
            <a:r>
              <a:rPr lang="fa-IR" sz="3200" dirty="0">
                <a:cs typeface="B Titr" panose="00000700000000000000" pitchFamily="2" charset="-78"/>
              </a:rPr>
              <a:t>از </a:t>
            </a:r>
            <a:r>
              <a:rPr lang="fa-IR" sz="3200" dirty="0" smtClean="0">
                <a:cs typeface="B Titr" panose="00000700000000000000" pitchFamily="2" charset="-78"/>
              </a:rPr>
              <a:t>جنبه های </a:t>
            </a:r>
            <a:r>
              <a:rPr lang="fa-IR" sz="3200" dirty="0">
                <a:cs typeface="B Titr" panose="00000700000000000000" pitchFamily="2" charset="-78"/>
              </a:rPr>
              <a:t>مختلف اقتصادی و اجتماعی و فرهنگی مطالعه کرد و به همین سبب </a:t>
            </a:r>
            <a:r>
              <a:rPr lang="fa-IR" sz="3200" dirty="0" smtClean="0">
                <a:cs typeface="B Titr" panose="00000700000000000000" pitchFamily="2" charset="-78"/>
              </a:rPr>
              <a:t>جغرافیدان ها و</a:t>
            </a:r>
            <a:r>
              <a:rPr lang="fa-IR" sz="3200" dirty="0">
                <a:cs typeface="B Titr" panose="00000700000000000000" pitchFamily="2" charset="-78"/>
              </a:rPr>
              <a:t>سایراندیشمندان نظریه های مختلفی در این زمینه ارائه کرده اند. </a:t>
            </a:r>
            <a:endParaRPr lang="fa-IR" sz="3200" dirty="0" smtClean="0">
              <a:cs typeface="B Titr" panose="00000700000000000000" pitchFamily="2" charset="-78"/>
            </a:endParaRPr>
          </a:p>
        </p:txBody>
      </p:sp>
      <p:sp>
        <p:nvSpPr>
          <p:cNvPr id="4" name="Rectangle 3"/>
          <p:cNvSpPr/>
          <p:nvPr/>
        </p:nvSpPr>
        <p:spPr>
          <a:xfrm>
            <a:off x="259308" y="4484370"/>
            <a:ext cx="11614244" cy="206210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a:spAutoFit/>
          </a:bodyPr>
          <a:lstStyle/>
          <a:p>
            <a:pPr lvl="0" algn="just" rtl="1"/>
            <a:r>
              <a:rPr lang="fa-IR" sz="3200" dirty="0">
                <a:solidFill>
                  <a:srgbClr val="FF0000"/>
                </a:solidFill>
                <a:cs typeface="B Titr" panose="00000700000000000000" pitchFamily="2" charset="-78"/>
              </a:rPr>
              <a:t>نظریه نابرابری میان شهروروستا:</a:t>
            </a:r>
          </a:p>
          <a:p>
            <a:pPr lvl="0" algn="just" rtl="1"/>
            <a:r>
              <a:rPr lang="fa-IR" sz="3200" dirty="0">
                <a:solidFill>
                  <a:prstClr val="black"/>
                </a:solidFill>
                <a:cs typeface="B Titr" panose="00000700000000000000" pitchFamily="2" charset="-78"/>
              </a:rPr>
              <a:t>در بیشتر نظریه ها به نابرابری میان شهر و روستا تأکید شده است. برطبق این نظریه ها، شهر محل انباشت سرمایه،تولید کالاهای کارخانه</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ای و تمرکز اقتصادی است و مبادله</a:t>
            </a:r>
            <a:r>
              <a:rPr lang="en-US" sz="3200" dirty="0">
                <a:solidFill>
                  <a:prstClr val="black"/>
                </a:solidFill>
                <a:cs typeface="B Titr" panose="00000700000000000000" pitchFamily="2" charset="-78"/>
              </a:rPr>
              <a:t> </a:t>
            </a:r>
            <a:r>
              <a:rPr lang="fa-IR" sz="3200" dirty="0">
                <a:solidFill>
                  <a:prstClr val="black"/>
                </a:solidFill>
                <a:cs typeface="B Titr" panose="00000700000000000000" pitchFamily="2" charset="-78"/>
              </a:rPr>
              <a:t>ای نابرابر بین شهر و روستاجریان دارد</a:t>
            </a:r>
            <a:r>
              <a:rPr lang="en-US" sz="3200" dirty="0">
                <a:solidFill>
                  <a:prstClr val="black"/>
                </a:solidFill>
                <a:cs typeface="B Titr" panose="00000700000000000000" pitchFamily="2" charset="-78"/>
              </a:rPr>
              <a:t>.</a:t>
            </a:r>
            <a:endParaRPr lang="fa-IR" sz="3200" dirty="0">
              <a:solidFill>
                <a:prstClr val="black"/>
              </a:solidFill>
              <a:cs typeface="B Titr" panose="00000700000000000000" pitchFamily="2" charset="-78"/>
            </a:endParaRPr>
          </a:p>
        </p:txBody>
      </p:sp>
    </p:spTree>
    <p:extLst>
      <p:ext uri="{BB962C8B-B14F-4D97-AF65-F5344CB8AC3E}">
        <p14:creationId xmlns:p14="http://schemas.microsoft.com/office/powerpoint/2010/main" val="116371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363" y="928048"/>
            <a:ext cx="10624261" cy="5063319"/>
          </a:xfrm>
          <a:prstGeom prst="rect">
            <a:avLst/>
          </a:prstGeom>
        </p:spPr>
      </p:pic>
    </p:spTree>
    <p:extLst>
      <p:ext uri="{BB962C8B-B14F-4D97-AF65-F5344CB8AC3E}">
        <p14:creationId xmlns:p14="http://schemas.microsoft.com/office/powerpoint/2010/main" val="1107350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900" y="1608121"/>
            <a:ext cx="11423174" cy="3108543"/>
          </a:xfrm>
          <a:prstGeom prst="rect">
            <a:avLst/>
          </a:prstGeom>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800" dirty="0">
                <a:cs typeface="B Titr" panose="00000700000000000000" pitchFamily="2" charset="-78"/>
              </a:rPr>
              <a:t>فعـالیـت</a:t>
            </a:r>
          </a:p>
          <a:p>
            <a:pPr algn="just" rtl="1"/>
            <a:r>
              <a:rPr lang="fa-IR" sz="2800" dirty="0">
                <a:cs typeface="B Titr" panose="00000700000000000000" pitchFamily="2" charset="-78"/>
              </a:rPr>
              <a:t>١ــ با توجه به آنچه در سال گذشته در چارچوب نظریه مرکز ــ پیرامون خواندید، آیا مدل روابط شهر و روستا در بالا را می توان </a:t>
            </a:r>
            <a:r>
              <a:rPr lang="fa-IR" sz="2800" dirty="0" smtClean="0">
                <a:cs typeface="B Titr" panose="00000700000000000000" pitchFamily="2" charset="-78"/>
              </a:rPr>
              <a:t>با</a:t>
            </a:r>
            <a:r>
              <a:rPr lang="fa-IR" sz="2800" dirty="0">
                <a:cs typeface="B Titr" panose="00000700000000000000" pitchFamily="2" charset="-78"/>
              </a:rPr>
              <a:t>این نظریه انطباق داد؟ استدلال کنید.</a:t>
            </a:r>
          </a:p>
          <a:p>
            <a:pPr algn="just" rtl="1"/>
            <a:endParaRPr lang="fa-IR" sz="2800" dirty="0">
              <a:cs typeface="B Titr" panose="00000700000000000000" pitchFamily="2" charset="-78"/>
            </a:endParaRPr>
          </a:p>
          <a:p>
            <a:pPr algn="just" rtl="1"/>
            <a:r>
              <a:rPr lang="fa-IR" sz="2800" dirty="0" smtClean="0">
                <a:cs typeface="B Titr" panose="00000700000000000000" pitchFamily="2" charset="-78"/>
              </a:rPr>
              <a:t>٢ــ </a:t>
            </a:r>
            <a:r>
              <a:rPr lang="fa-IR" sz="2800" dirty="0">
                <a:cs typeface="B Titr" panose="00000700000000000000" pitchFamily="2" charset="-78"/>
              </a:rPr>
              <a:t>درباره یک روستا در جهان یا ایران که عملکردی غیر از کشاورزی و دامپروری دارد تحقیق و گزارش خود را به کلاس </a:t>
            </a:r>
            <a:r>
              <a:rPr lang="fa-IR" sz="2800" dirty="0" smtClean="0">
                <a:cs typeface="B Titr" panose="00000700000000000000" pitchFamily="2" charset="-78"/>
              </a:rPr>
              <a:t>ارائه</a:t>
            </a:r>
            <a:r>
              <a:rPr lang="en-US" sz="2800" dirty="0" smtClean="0">
                <a:cs typeface="B Titr" panose="00000700000000000000" pitchFamily="2" charset="-78"/>
              </a:rPr>
              <a:t> </a:t>
            </a:r>
            <a:r>
              <a:rPr lang="fa-IR" sz="2800" dirty="0" smtClean="0">
                <a:cs typeface="B Titr" panose="00000700000000000000" pitchFamily="2" charset="-78"/>
              </a:rPr>
              <a:t>کنید</a:t>
            </a:r>
            <a:r>
              <a:rPr lang="en-US" sz="2800" dirty="0" smtClean="0">
                <a:cs typeface="B Titr" panose="00000700000000000000" pitchFamily="2" charset="-78"/>
              </a:rPr>
              <a:t>.</a:t>
            </a:r>
            <a:endParaRPr lang="en-US" sz="2800" dirty="0">
              <a:cs typeface="B Titr" panose="00000700000000000000" pitchFamily="2" charset="-78"/>
            </a:endParaRPr>
          </a:p>
          <a:p>
            <a:pPr algn="just" rtl="1"/>
            <a:endParaRPr lang="fa-IR" sz="2800" dirty="0">
              <a:cs typeface="B Titr" panose="00000700000000000000" pitchFamily="2" charset="-78"/>
            </a:endParaRPr>
          </a:p>
        </p:txBody>
      </p:sp>
    </p:spTree>
    <p:extLst>
      <p:ext uri="{BB962C8B-B14F-4D97-AF65-F5344CB8AC3E}">
        <p14:creationId xmlns:p14="http://schemas.microsoft.com/office/powerpoint/2010/main" val="3249319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828" y="838284"/>
            <a:ext cx="11549575" cy="1077218"/>
          </a:xfrm>
          <a:prstGeom prst="rect">
            <a:avLst/>
          </a:prstGeom>
          <a:pattFill prst="pct30">
            <a:fgClr>
              <a:schemeClr val="accent1"/>
            </a:fgClr>
            <a:bgClr>
              <a:schemeClr val="bg1"/>
            </a:bgClr>
          </a:pattFill>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fa-IR" sz="3200" dirty="0" smtClean="0">
                <a:cs typeface="B Titr" panose="00000700000000000000" pitchFamily="2" charset="-78"/>
              </a:rPr>
              <a:t>در </a:t>
            </a:r>
            <a:r>
              <a:rPr lang="fa-IR" sz="3200" dirty="0">
                <a:cs typeface="B Titr" panose="00000700000000000000" pitchFamily="2" charset="-78"/>
              </a:rPr>
              <a:t>کشور ما نیز فرآیند تغییرات شهرنشینی و روستانشینی همانند سایر نواحی جهان </a:t>
            </a:r>
            <a:r>
              <a:rPr lang="fa-IR" sz="3200" dirty="0" smtClean="0">
                <a:cs typeface="B Titr" panose="00000700000000000000" pitchFamily="2" charset="-78"/>
              </a:rPr>
              <a:t>به</a:t>
            </a:r>
            <a:r>
              <a:rPr lang="en-US" sz="3200" dirty="0" smtClean="0">
                <a:cs typeface="B Titr" panose="00000700000000000000" pitchFamily="2" charset="-78"/>
              </a:rPr>
              <a:t> </a:t>
            </a:r>
            <a:r>
              <a:rPr lang="fa-IR" sz="3200" dirty="0" smtClean="0">
                <a:cs typeface="B Titr" panose="00000700000000000000" pitchFamily="2" charset="-78"/>
              </a:rPr>
              <a:t>وقوع </a:t>
            </a:r>
            <a:r>
              <a:rPr lang="fa-IR" sz="3200" dirty="0">
                <a:cs typeface="B Titr" panose="00000700000000000000" pitchFamily="2" charset="-78"/>
              </a:rPr>
              <a:t>پیوسته است. به نمودار توجه </a:t>
            </a:r>
            <a:r>
              <a:rPr lang="fa-IR" sz="3200" dirty="0" smtClean="0">
                <a:cs typeface="B Titr" panose="00000700000000000000" pitchFamily="2" charset="-78"/>
              </a:rPr>
              <a:t>کنید</a:t>
            </a:r>
            <a:r>
              <a:rPr lang="en-US" sz="3200" dirty="0" smtClean="0">
                <a:cs typeface="B Titr" panose="00000700000000000000" pitchFamily="2" charset="-78"/>
              </a:rPr>
              <a:t>.</a:t>
            </a:r>
            <a:endParaRPr lang="en-US" sz="3200" dirty="0">
              <a:cs typeface="B Titr" panose="00000700000000000000" pitchFamily="2" charset="-78"/>
            </a:endParaRPr>
          </a:p>
        </p:txBody>
      </p:sp>
      <p:sp>
        <p:nvSpPr>
          <p:cNvPr id="3" name="Rectangle 2"/>
          <p:cNvSpPr/>
          <p:nvPr/>
        </p:nvSpPr>
        <p:spPr>
          <a:xfrm>
            <a:off x="2372192" y="129419"/>
            <a:ext cx="825689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rtl="1"/>
            <a:r>
              <a:rPr lang="fa-IR" sz="3200" dirty="0">
                <a:solidFill>
                  <a:prstClr val="black"/>
                </a:solidFill>
                <a:cs typeface="B Titr" panose="00000700000000000000" pitchFamily="2" charset="-78"/>
              </a:rPr>
              <a:t>تغییرات جمعیت شهری و روستایی در ایران</a:t>
            </a:r>
          </a:p>
        </p:txBody>
      </p:sp>
      <p:pic>
        <p:nvPicPr>
          <p:cNvPr id="4" name="Picture 3"/>
          <p:cNvPicPr>
            <a:picLocks noChangeAspect="1"/>
          </p:cNvPicPr>
          <p:nvPr/>
        </p:nvPicPr>
        <p:blipFill>
          <a:blip r:embed="rId2"/>
          <a:stretch>
            <a:fillRect/>
          </a:stretch>
        </p:blipFill>
        <p:spPr>
          <a:xfrm>
            <a:off x="1178826" y="1915502"/>
            <a:ext cx="9829800" cy="4829175"/>
          </a:xfrm>
          <a:prstGeom prst="rect">
            <a:avLst/>
          </a:prstGeom>
        </p:spPr>
      </p:pic>
    </p:spTree>
    <p:extLst>
      <p:ext uri="{BB962C8B-B14F-4D97-AF65-F5344CB8AC3E}">
        <p14:creationId xmlns:p14="http://schemas.microsoft.com/office/powerpoint/2010/main" val="3726419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911" y="1547038"/>
            <a:ext cx="9833700" cy="4828450"/>
          </a:xfrm>
          <a:prstGeom prst="rect">
            <a:avLst/>
          </a:prstGeom>
        </p:spPr>
      </p:pic>
      <p:sp>
        <p:nvSpPr>
          <p:cNvPr id="3" name="Rectangle 2"/>
          <p:cNvSpPr/>
          <p:nvPr/>
        </p:nvSpPr>
        <p:spPr>
          <a:xfrm>
            <a:off x="354843" y="443007"/>
            <a:ext cx="11600592"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2400" dirty="0">
                <a:cs typeface="B Titr" panose="00000700000000000000" pitchFamily="2" charset="-78"/>
              </a:rPr>
              <a:t>چه تغییری در شهرنشینی و روستانشینی مشاهده می</a:t>
            </a:r>
            <a:r>
              <a:rPr lang="en-US" sz="2400" dirty="0">
                <a:cs typeface="B Titr" panose="00000700000000000000" pitchFamily="2" charset="-78"/>
              </a:rPr>
              <a:t> </a:t>
            </a:r>
            <a:r>
              <a:rPr lang="fa-IR" sz="2400" dirty="0">
                <a:cs typeface="B Titr" panose="00000700000000000000" pitchFamily="2" charset="-78"/>
              </a:rPr>
              <a:t>کنید؟ هم</a:t>
            </a:r>
            <a:r>
              <a:rPr lang="en-US" sz="2400" dirty="0">
                <a:cs typeface="B Titr" panose="00000700000000000000" pitchFamily="2" charset="-78"/>
              </a:rPr>
              <a:t> </a:t>
            </a:r>
            <a:r>
              <a:rPr lang="fa-IR" sz="2400" dirty="0">
                <a:cs typeface="B Titr" panose="00000700000000000000" pitchFamily="2" charset="-78"/>
              </a:rPr>
              <a:t>اکنون چند درصد جمعیت کشورما در شهرها و چند درصد در روستاهازندگی می کنند؟</a:t>
            </a:r>
          </a:p>
        </p:txBody>
      </p:sp>
    </p:spTree>
    <p:extLst>
      <p:ext uri="{BB962C8B-B14F-4D97-AF65-F5344CB8AC3E}">
        <p14:creationId xmlns:p14="http://schemas.microsoft.com/office/powerpoint/2010/main" val="612955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400000">
            <a:off x="9710504" y="2097564"/>
            <a:ext cx="4224520" cy="567741"/>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400" dirty="0" smtClean="0">
                <a:cs typeface="B Titr" panose="00000700000000000000" pitchFamily="2" charset="-78"/>
              </a:rPr>
              <a:t>عوامل افزایش </a:t>
            </a:r>
            <a:r>
              <a:rPr lang="fa-IR" sz="2400" dirty="0">
                <a:cs typeface="B Titr" panose="00000700000000000000" pitchFamily="2" charset="-78"/>
              </a:rPr>
              <a:t>جمعیت </a:t>
            </a:r>
            <a:r>
              <a:rPr lang="fa-IR" sz="2400" dirty="0" smtClean="0">
                <a:cs typeface="B Titr" panose="00000700000000000000" pitchFamily="2" charset="-78"/>
              </a:rPr>
              <a:t>شهری درکشور</a:t>
            </a:r>
            <a:endParaRPr lang="fa-IR" sz="2400" dirty="0">
              <a:cs typeface="B Titr" panose="00000700000000000000" pitchFamily="2" charset="-78"/>
            </a:endParaRPr>
          </a:p>
        </p:txBody>
      </p:sp>
      <p:sp>
        <p:nvSpPr>
          <p:cNvPr id="3" name="Rectangle 2"/>
          <p:cNvSpPr/>
          <p:nvPr/>
        </p:nvSpPr>
        <p:spPr>
          <a:xfrm>
            <a:off x="292896" y="332770"/>
            <a:ext cx="10762244" cy="1077218"/>
          </a:xfrm>
          <a:prstGeom prst="rect">
            <a:avLst/>
          </a:prstGeom>
          <a:solidFill>
            <a:srgbClr val="66FF99"/>
          </a:solidFill>
          <a:ln>
            <a:solidFill>
              <a:schemeClr val="tx1"/>
            </a:solidFill>
          </a:ln>
        </p:spPr>
        <p:txBody>
          <a:bodyPr wrap="square">
            <a:spAutoFit/>
          </a:bodyPr>
          <a:lstStyle/>
          <a:p>
            <a:pPr lvl="0" algn="just" rtl="1"/>
            <a:r>
              <a:rPr lang="fa-IR" sz="3200" dirty="0">
                <a:solidFill>
                  <a:prstClr val="black"/>
                </a:solidFill>
                <a:cs typeface="B Titr" panose="00000700000000000000" pitchFamily="2" charset="-78"/>
              </a:rPr>
              <a:t>1ــ افزایش طبیعی جمعیت شهرها یعنی رشد موالید (تولدها) نسبت به مرگ و میر</a:t>
            </a:r>
          </a:p>
        </p:txBody>
      </p:sp>
      <p:sp>
        <p:nvSpPr>
          <p:cNvPr id="4" name="Rectangle 3"/>
          <p:cNvSpPr/>
          <p:nvPr/>
        </p:nvSpPr>
        <p:spPr>
          <a:xfrm>
            <a:off x="5767608" y="1956330"/>
            <a:ext cx="5185813" cy="584775"/>
          </a:xfrm>
          <a:prstGeom prst="rect">
            <a:avLst/>
          </a:prstGeom>
          <a:solidFill>
            <a:srgbClr val="99FFCC"/>
          </a:solidFill>
          <a:ln>
            <a:solidFill>
              <a:schemeClr val="tx1"/>
            </a:solidFill>
          </a:ln>
        </p:spPr>
        <p:txBody>
          <a:bodyPr wrap="square">
            <a:spAutoFit/>
          </a:bodyPr>
          <a:lstStyle/>
          <a:p>
            <a:pPr lvl="0" algn="just" rtl="1"/>
            <a:r>
              <a:rPr lang="fa-IR" sz="3200" dirty="0">
                <a:solidFill>
                  <a:prstClr val="black"/>
                </a:solidFill>
                <a:cs typeface="B Titr" panose="00000700000000000000" pitchFamily="2" charset="-78"/>
              </a:rPr>
              <a:t>2ــ مهاجرت روستاییان به شهرها</a:t>
            </a:r>
          </a:p>
        </p:txBody>
      </p:sp>
      <p:sp>
        <p:nvSpPr>
          <p:cNvPr id="6" name="Rectangle 5"/>
          <p:cNvSpPr/>
          <p:nvPr/>
        </p:nvSpPr>
        <p:spPr>
          <a:xfrm>
            <a:off x="1058372" y="3151043"/>
            <a:ext cx="9895049" cy="1077218"/>
          </a:xfrm>
          <a:prstGeom prst="rect">
            <a:avLst/>
          </a:prstGeom>
          <a:solidFill>
            <a:srgbClr val="F8F8F8"/>
          </a:solidFill>
          <a:ln>
            <a:solidFill>
              <a:schemeClr val="tx1"/>
            </a:solidFill>
          </a:ln>
        </p:spPr>
        <p:txBody>
          <a:bodyPr wrap="square">
            <a:spAutoFit/>
          </a:bodyPr>
          <a:lstStyle/>
          <a:p>
            <a:pPr lvl="0" algn="just" rtl="1"/>
            <a:r>
              <a:rPr lang="fa-IR" sz="3200" dirty="0">
                <a:solidFill>
                  <a:prstClr val="black"/>
                </a:solidFill>
                <a:cs typeface="B Titr" panose="00000700000000000000" pitchFamily="2" charset="-78"/>
              </a:rPr>
              <a:t>3ــ افزایش جمعیت برخی روستاها و تبدیل شدن آنها به نقاط شهری یا ادغام روستاها در بافت </a:t>
            </a:r>
            <a:r>
              <a:rPr lang="fa-IR" sz="3200" dirty="0" smtClean="0">
                <a:solidFill>
                  <a:prstClr val="black"/>
                </a:solidFill>
                <a:cs typeface="B Titr" panose="00000700000000000000" pitchFamily="2" charset="-78"/>
              </a:rPr>
              <a:t>شهری</a:t>
            </a:r>
            <a:endParaRPr lang="fa-IR" sz="3200" dirty="0">
              <a:solidFill>
                <a:prstClr val="black"/>
              </a:solidFill>
              <a:cs typeface="B Titr" panose="00000700000000000000" pitchFamily="2" charset="-78"/>
            </a:endParaRPr>
          </a:p>
        </p:txBody>
      </p:sp>
      <p:sp>
        <p:nvSpPr>
          <p:cNvPr id="7" name="Right Brace 6"/>
          <p:cNvSpPr/>
          <p:nvPr/>
        </p:nvSpPr>
        <p:spPr>
          <a:xfrm>
            <a:off x="11055140" y="269175"/>
            <a:ext cx="483754" cy="410587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11467" y="5313865"/>
            <a:ext cx="11788858"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chemeClr val="tx1"/>
            </a:solidFill>
          </a:ln>
        </p:spPr>
        <p:txBody>
          <a:bodyPr wrap="square">
            <a:spAutoFit/>
          </a:bodyPr>
          <a:lstStyle/>
          <a:p>
            <a:pPr lvl="0" algn="just" rtl="1"/>
            <a:r>
              <a:rPr lang="fa-IR" sz="2800" dirty="0" smtClean="0">
                <a:solidFill>
                  <a:prstClr val="black"/>
                </a:solidFill>
                <a:cs typeface="B Titr" panose="00000700000000000000" pitchFamily="2" charset="-78"/>
              </a:rPr>
              <a:t>*روستاهایی </a:t>
            </a:r>
            <a:r>
              <a:rPr lang="fa-IR" sz="2800" dirty="0">
                <a:solidFill>
                  <a:prstClr val="black"/>
                </a:solidFill>
                <a:cs typeface="B Titr" panose="00000700000000000000" pitchFamily="2" charset="-78"/>
              </a:rPr>
              <a:t>که جمعیت آنها به حد معینی مثلاً  1۰هزار نفر </a:t>
            </a:r>
            <a:r>
              <a:rPr lang="fa-IR" sz="2800" dirty="0" smtClean="0">
                <a:solidFill>
                  <a:prstClr val="black"/>
                </a:solidFill>
                <a:cs typeface="B Titr" panose="00000700000000000000" pitchFamily="2" charset="-78"/>
              </a:rPr>
              <a:t>رسیده باشد</a:t>
            </a:r>
          </a:p>
          <a:p>
            <a:pPr lvl="0" algn="just" rtl="1"/>
            <a:r>
              <a:rPr lang="fa-IR" sz="2800" dirty="0" smtClean="0">
                <a:solidFill>
                  <a:prstClr val="black"/>
                </a:solidFill>
                <a:cs typeface="B Titr" panose="00000700000000000000" pitchFamily="2" charset="-78"/>
              </a:rPr>
              <a:t>* با </a:t>
            </a:r>
            <a:r>
              <a:rPr lang="fa-IR" sz="2800" dirty="0">
                <a:solidFill>
                  <a:prstClr val="black"/>
                </a:solidFill>
                <a:cs typeface="B Titr" panose="00000700000000000000" pitchFamily="2" charset="-78"/>
              </a:rPr>
              <a:t>موافقت وزارت کشور شهر اعلام شده و در آنها شهرداری تأسیس شده </a:t>
            </a:r>
            <a:r>
              <a:rPr lang="fa-IR" sz="2800" dirty="0" smtClean="0">
                <a:solidFill>
                  <a:prstClr val="black"/>
                </a:solidFill>
                <a:cs typeface="B Titr" panose="00000700000000000000" pitchFamily="2" charset="-78"/>
              </a:rPr>
              <a:t>می شود.</a:t>
            </a:r>
          </a:p>
          <a:p>
            <a:pPr lvl="0" algn="just" rtl="1"/>
            <a:r>
              <a:rPr lang="fa-IR" sz="2800" dirty="0" smtClean="0">
                <a:solidFill>
                  <a:prstClr val="black"/>
                </a:solidFill>
                <a:cs typeface="B Titr" panose="00000700000000000000" pitchFamily="2" charset="-78"/>
              </a:rPr>
              <a:t> </a:t>
            </a:r>
            <a:r>
              <a:rPr lang="fa-IR" sz="2800" dirty="0">
                <a:solidFill>
                  <a:prstClr val="black"/>
                </a:solidFill>
                <a:cs typeface="B Titr" panose="00000700000000000000" pitchFamily="2" charset="-78"/>
              </a:rPr>
              <a:t>به دنبال این امر باید برای ساکنان آنها خدمات و تجهیزات شهری فراهم شود</a:t>
            </a:r>
            <a:r>
              <a:rPr lang="en-US" sz="2800" dirty="0">
                <a:solidFill>
                  <a:prstClr val="black"/>
                </a:solidFill>
                <a:cs typeface="B Titr" panose="00000700000000000000" pitchFamily="2" charset="-78"/>
              </a:rPr>
              <a:t>.</a:t>
            </a:r>
          </a:p>
        </p:txBody>
      </p:sp>
      <p:sp>
        <p:nvSpPr>
          <p:cNvPr id="9" name="Rectangle 8"/>
          <p:cNvSpPr/>
          <p:nvPr/>
        </p:nvSpPr>
        <p:spPr>
          <a:xfrm>
            <a:off x="7863643" y="4655750"/>
            <a:ext cx="4036682" cy="523220"/>
          </a:xfrm>
          <a:prstGeom prst="rect">
            <a:avLst/>
          </a:prstGeom>
          <a:solidFill>
            <a:srgbClr val="F8F8F8"/>
          </a:solidFill>
          <a:ln>
            <a:solidFill>
              <a:schemeClr val="tx1"/>
            </a:solidFill>
          </a:ln>
        </p:spPr>
        <p:txBody>
          <a:bodyPr wrap="none">
            <a:spAutoFit/>
          </a:bodyPr>
          <a:lstStyle/>
          <a:p>
            <a:r>
              <a:rPr lang="fa-IR" sz="2800" dirty="0" smtClean="0">
                <a:solidFill>
                  <a:prstClr val="black"/>
                </a:solidFill>
                <a:cs typeface="B Titr" panose="00000700000000000000" pitchFamily="2" charset="-78"/>
              </a:rPr>
              <a:t>ملاک های تبدیل روستا به شهر:</a:t>
            </a:r>
            <a:endParaRPr lang="en-US" dirty="0"/>
          </a:p>
        </p:txBody>
      </p:sp>
    </p:spTree>
    <p:extLst>
      <p:ext uri="{BB962C8B-B14F-4D97-AF65-F5344CB8AC3E}">
        <p14:creationId xmlns:p14="http://schemas.microsoft.com/office/powerpoint/2010/main" val="1414229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additive="base">
                                        <p:cTn id="5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additive="base">
                                        <p:cTn id="5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1000"/>
                                        <p:tgtEl>
                                          <p:spTgt spid="8">
                                            <p:txEl>
                                              <p:pRg st="2" end="2"/>
                                            </p:txEl>
                                          </p:spTgt>
                                        </p:tgtEl>
                                      </p:cBhvr>
                                    </p:animEffect>
                                    <p:anim calcmode="lin" valueType="num">
                                      <p:cBhvr>
                                        <p:cTn id="6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17"/>
            <a:ext cx="8644016" cy="6858000"/>
          </a:xfrm>
          <a:prstGeom prst="rect">
            <a:avLst/>
          </a:prstGeom>
        </p:spPr>
      </p:pic>
      <p:sp>
        <p:nvSpPr>
          <p:cNvPr id="3" name="Rectangle 2"/>
          <p:cNvSpPr/>
          <p:nvPr/>
        </p:nvSpPr>
        <p:spPr>
          <a:xfrm>
            <a:off x="8379727" y="354841"/>
            <a:ext cx="3676230" cy="594008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000" b="1" dirty="0">
                <a:latin typeface="Adobe Arabic" panose="02040503050201020203" pitchFamily="18" charset="-78"/>
                <a:cs typeface="Adobe Arabic" panose="02040503050201020203" pitchFamily="18" charset="-78"/>
              </a:rPr>
              <a:t>هر سال </a:t>
            </a:r>
            <a:r>
              <a:rPr lang="fa-IR" sz="2000" b="1" dirty="0" smtClean="0">
                <a:latin typeface="Adobe Arabic" panose="02040503050201020203" pitchFamily="18" charset="-78"/>
                <a:cs typeface="Adobe Arabic" panose="02040503050201020203" pitchFamily="18" charset="-78"/>
              </a:rPr>
              <a:t>به مناسبت </a:t>
            </a:r>
            <a:r>
              <a:rPr lang="fa-IR" sz="2000" b="1" dirty="0">
                <a:latin typeface="Adobe Arabic" panose="02040503050201020203" pitchFamily="18" charset="-78"/>
                <a:cs typeface="Adobe Arabic" panose="02040503050201020203" pitchFamily="18" charset="-78"/>
              </a:rPr>
              <a:t>عید پاک مسیحیان، در یکی از روستاهای کوچک شمال شرق مجارستان بنام هولوکو، جشنواره ویژه ای برگزار می شود.</a:t>
            </a:r>
          </a:p>
          <a:p>
            <a:pPr algn="just" rtl="1"/>
            <a:r>
              <a:rPr lang="fa-IR" sz="2000" b="1" dirty="0">
                <a:latin typeface="Adobe Arabic" panose="02040503050201020203" pitchFamily="18" charset="-78"/>
                <a:cs typeface="Adobe Arabic" panose="02040503050201020203" pitchFamily="18" charset="-78"/>
              </a:rPr>
              <a:t>به مدت سه روز، مردم شهر لباس های محلی می پوشند و پسران با سطل به دختران آب می پاشند. طبق آداب، دختران هم به پسران هدیه عید پاک، نقاشی یا تخم مرغ رنگ شده می دهند.</a:t>
            </a:r>
          </a:p>
          <a:p>
            <a:pPr algn="just" rtl="1"/>
            <a:r>
              <a:rPr lang="fa-IR" sz="2000" b="1" dirty="0">
                <a:latin typeface="Adobe Arabic" panose="02040503050201020203" pitchFamily="18" charset="-78"/>
                <a:cs typeface="Adobe Arabic" panose="02040503050201020203" pitchFamily="18" charset="-78"/>
              </a:rPr>
              <a:t>یکی از دختران روستا می گوید: «وقتی هوا اینقدر خوب است، این برای ما هم تجربه خوبی است، نه فقط برای پسرها. این جشن اعضای جامعه را به هم نزدیک می کند و خیلی هم لذت بخش است.»</a:t>
            </a:r>
          </a:p>
          <a:p>
            <a:pPr algn="just" rtl="1"/>
            <a:r>
              <a:rPr lang="fa-IR" sz="2000" b="1" dirty="0">
                <a:latin typeface="Adobe Arabic" panose="02040503050201020203" pitchFamily="18" charset="-78"/>
                <a:cs typeface="Adobe Arabic" panose="02040503050201020203" pitchFamily="18" charset="-78"/>
              </a:rPr>
              <a:t>این مراسم در سال ۱۹۸۷ در فهرست میراث جهانی یونسکو به ثبت رسید.</a:t>
            </a:r>
          </a:p>
          <a:p>
            <a:pPr algn="just" rtl="1"/>
            <a:r>
              <a:rPr lang="fa-IR" sz="2000" b="1" dirty="0">
                <a:latin typeface="Adobe Arabic" panose="02040503050201020203" pitchFamily="18" charset="-78"/>
                <a:cs typeface="Adobe Arabic" panose="02040503050201020203" pitchFamily="18" charset="-78"/>
              </a:rPr>
              <a:t>گردشگران بسیاری در این دوران به روستای هولوکو می آیند و از دیدن این سنت ها لذت می برند.</a:t>
            </a:r>
          </a:p>
          <a:p>
            <a:pPr algn="just" rtl="1"/>
            <a:r>
              <a:rPr lang="fa-IR" sz="2000" b="1" dirty="0">
                <a:latin typeface="Adobe Arabic" panose="02040503050201020203" pitchFamily="18" charset="-78"/>
                <a:cs typeface="Adobe Arabic" panose="02040503050201020203" pitchFamily="18" charset="-78"/>
              </a:rPr>
              <a:t>آندریا هاجاگوش، خبرنگار یورونیوز از روستای هولوکو گزارش می دهد: «با اینکه پسران همه دختران را با آب خیس کرده اند، هنوز هم آب زیادی برای گردشگران باقی مانده است.»</a:t>
            </a:r>
          </a:p>
        </p:txBody>
      </p:sp>
    </p:spTree>
    <p:extLst>
      <p:ext uri="{BB962C8B-B14F-4D97-AF65-F5344CB8AC3E}">
        <p14:creationId xmlns:p14="http://schemas.microsoft.com/office/powerpoint/2010/main" val="1779551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additive="base">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046" y="1209820"/>
            <a:ext cx="11240778" cy="2082019"/>
          </a:xfrm>
          <a:prstGeom prst="rect">
            <a:avLst/>
          </a:prstGeom>
        </p:spPr>
      </p:pic>
      <p:sp>
        <p:nvSpPr>
          <p:cNvPr id="5" name="Rectangle 4"/>
          <p:cNvSpPr/>
          <p:nvPr/>
        </p:nvSpPr>
        <p:spPr>
          <a:xfrm>
            <a:off x="1116284" y="4218086"/>
            <a:ext cx="9600988"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rtl="1"/>
            <a:r>
              <a:rPr lang="fa-IR" sz="2800" dirty="0">
                <a:solidFill>
                  <a:prstClr val="black"/>
                </a:solidFill>
                <a:cs typeface="B Titr" panose="00000700000000000000" pitchFamily="2" charset="-78"/>
              </a:rPr>
              <a:t>با توجه به جدول تعداد سکونتگاه</a:t>
            </a:r>
            <a:r>
              <a:rPr lang="en-US" sz="2800" dirty="0">
                <a:solidFill>
                  <a:prstClr val="black"/>
                </a:solidFill>
                <a:cs typeface="B Titr" panose="00000700000000000000" pitchFamily="2" charset="-78"/>
              </a:rPr>
              <a:t> </a:t>
            </a:r>
            <a:r>
              <a:rPr lang="fa-IR" sz="2800" dirty="0">
                <a:solidFill>
                  <a:prstClr val="black"/>
                </a:solidFill>
                <a:cs typeface="B Titr" panose="00000700000000000000" pitchFamily="2" charset="-78"/>
              </a:rPr>
              <a:t>های شهری در ایران چند برابر شده است؟</a:t>
            </a:r>
          </a:p>
        </p:txBody>
      </p:sp>
    </p:spTree>
    <p:extLst>
      <p:ext uri="{BB962C8B-B14F-4D97-AF65-F5344CB8AC3E}">
        <p14:creationId xmlns:p14="http://schemas.microsoft.com/office/powerpoint/2010/main" val="1071452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251" y="843099"/>
            <a:ext cx="10016197" cy="2308324"/>
          </a:xfrm>
          <a:prstGeom prst="rect">
            <a:avLst/>
          </a:prstGeom>
          <a:solidFill>
            <a:srgbClr val="66FF99"/>
          </a:solidFill>
          <a:ln>
            <a:solidFill>
              <a:schemeClr val="tx1"/>
            </a:solidFill>
          </a:ln>
        </p:spPr>
        <p:txBody>
          <a:bodyPr wrap="square">
            <a:spAutoFit/>
          </a:bodyPr>
          <a:lstStyle/>
          <a:p>
            <a:pPr lvl="0" algn="just" rtl="1"/>
            <a:r>
              <a:rPr lang="fa-IR" sz="2400" dirty="0" smtClean="0">
                <a:solidFill>
                  <a:srgbClr val="FF0000"/>
                </a:solidFill>
                <a:cs typeface="B Titr" panose="00000700000000000000" pitchFamily="2" charset="-78"/>
              </a:rPr>
              <a:t>دوره </a:t>
            </a:r>
            <a:r>
              <a:rPr lang="fa-IR" sz="2400" dirty="0">
                <a:solidFill>
                  <a:srgbClr val="FF0000"/>
                </a:solidFill>
                <a:cs typeface="B Titr" panose="00000700000000000000" pitchFamily="2" charset="-78"/>
              </a:rPr>
              <a:t>سریع شهرنشینی درکشور:</a:t>
            </a:r>
          </a:p>
          <a:p>
            <a:pPr lvl="0" algn="just" rtl="1"/>
            <a:r>
              <a:rPr lang="fa-IR" sz="2400" dirty="0">
                <a:solidFill>
                  <a:prstClr val="black"/>
                </a:solidFill>
                <a:cs typeface="B Titr" panose="00000700000000000000" pitchFamily="2" charset="-78"/>
              </a:rPr>
              <a:t> از سال  133۵به بعد روند شهرنشینی در ایران سرعت گرفت. از یک سو از آنجایی که</a:t>
            </a:r>
            <a:r>
              <a:rPr lang="en-US" sz="2400" dirty="0">
                <a:solidFill>
                  <a:prstClr val="black"/>
                </a:solidFill>
                <a:cs typeface="B Titr" panose="00000700000000000000" pitchFamily="2" charset="-78"/>
              </a:rPr>
              <a:t> </a:t>
            </a:r>
            <a:r>
              <a:rPr lang="fa-IR" sz="2400" dirty="0">
                <a:solidFill>
                  <a:prstClr val="black"/>
                </a:solidFill>
                <a:cs typeface="B Titr" panose="00000700000000000000" pitchFamily="2" charset="-78"/>
              </a:rPr>
              <a:t>بودجه کشور ما متکی به درآمد حاصل از فروش نفت است و این درآمد در دست دولت ذخیره می شود، دولت ها با استفاده از درآمد نفتی</a:t>
            </a:r>
            <a:r>
              <a:rPr lang="en-US" sz="2400" dirty="0">
                <a:solidFill>
                  <a:prstClr val="black"/>
                </a:solidFill>
                <a:cs typeface="B Titr" panose="00000700000000000000" pitchFamily="2" charset="-78"/>
              </a:rPr>
              <a:t> </a:t>
            </a:r>
            <a:r>
              <a:rPr lang="fa-IR" sz="2400" dirty="0">
                <a:solidFill>
                  <a:prstClr val="black"/>
                </a:solidFill>
                <a:cs typeface="B Titr" panose="00000700000000000000" pitchFamily="2" charset="-78"/>
              </a:rPr>
              <a:t>بیشترین سرمایه گذاری ها و توسعه کارخانه ها و تجهیزات و زیرساخت ها را به شهرها اختصاص داند. از سوی دیگر از سال  1341چندمرحله اصلاحات ارضی در روستاها انجام گرفت.</a:t>
            </a:r>
          </a:p>
        </p:txBody>
      </p:sp>
      <p:sp>
        <p:nvSpPr>
          <p:cNvPr id="3" name="Rectangle 2"/>
          <p:cNvSpPr/>
          <p:nvPr/>
        </p:nvSpPr>
        <p:spPr>
          <a:xfrm rot="5400000">
            <a:off x="8836961" y="3065785"/>
            <a:ext cx="5125121" cy="707886"/>
          </a:xfrm>
          <a:prstGeom prst="rect">
            <a:avLst/>
          </a:prstGeom>
          <a:solidFill>
            <a:srgbClr val="CCFF99"/>
          </a:solidFill>
          <a:ln>
            <a:solidFill>
              <a:schemeClr val="tx1"/>
            </a:solidFill>
          </a:ln>
        </p:spPr>
        <p:txBody>
          <a:bodyPr wrap="none">
            <a:spAutoFit/>
          </a:bodyPr>
          <a:lstStyle/>
          <a:p>
            <a:r>
              <a:rPr lang="fa-IR" sz="4000" dirty="0">
                <a:solidFill>
                  <a:prstClr val="black"/>
                </a:solidFill>
                <a:cs typeface="B Titr" panose="00000700000000000000" pitchFamily="2" charset="-78"/>
              </a:rPr>
              <a:t>تاریخچه شهرنشینی درایران</a:t>
            </a:r>
            <a:endParaRPr lang="en-US" sz="3200" dirty="0"/>
          </a:p>
        </p:txBody>
      </p:sp>
      <p:sp>
        <p:nvSpPr>
          <p:cNvPr id="4" name="Rectangle 3"/>
          <p:cNvSpPr/>
          <p:nvPr/>
        </p:nvSpPr>
        <p:spPr>
          <a:xfrm>
            <a:off x="260251" y="4236725"/>
            <a:ext cx="10016197" cy="1938992"/>
          </a:xfrm>
          <a:prstGeom prst="rect">
            <a:avLst/>
          </a:prstGeom>
          <a:solidFill>
            <a:srgbClr val="F8F8F8"/>
          </a:solidFill>
          <a:ln>
            <a:solidFill>
              <a:schemeClr val="tx1"/>
            </a:solidFill>
          </a:ln>
        </p:spPr>
        <p:txBody>
          <a:bodyPr wrap="square">
            <a:spAutoFit/>
          </a:bodyPr>
          <a:lstStyle/>
          <a:p>
            <a:pPr lvl="0" algn="just" rtl="1"/>
            <a:r>
              <a:rPr lang="fa-IR" sz="2400" dirty="0">
                <a:solidFill>
                  <a:srgbClr val="FF0000"/>
                </a:solidFill>
                <a:cs typeface="B Titr" panose="00000700000000000000" pitchFamily="2" charset="-78"/>
              </a:rPr>
              <a:t>دوره کند شهرنشینی درکشور</a:t>
            </a:r>
          </a:p>
          <a:p>
            <a:pPr lvl="0" algn="just" rtl="1"/>
            <a:r>
              <a:rPr lang="fa-IR" sz="2400" dirty="0">
                <a:solidFill>
                  <a:prstClr val="black"/>
                </a:solidFill>
                <a:cs typeface="B Titr" panose="00000700000000000000" pitchFamily="2" charset="-78"/>
              </a:rPr>
              <a:t>همانطورکه گفته شد یکی از عوامل مهم افزایش جمعیت شهری در ایران مهاجرت از روستا به شهر بوده است. تا سال 133۵مهاجرت از روستاها به شهرها به کندی صورت می گرفت و محصولات کشاورزی بخش عمده تولیدات داخلی را تشکیل می داد. این</a:t>
            </a:r>
            <a:r>
              <a:rPr lang="en-US" sz="2400" dirty="0">
                <a:solidFill>
                  <a:prstClr val="black"/>
                </a:solidFill>
                <a:cs typeface="B Titr" panose="00000700000000000000" pitchFamily="2" charset="-78"/>
              </a:rPr>
              <a:t> </a:t>
            </a:r>
            <a:r>
              <a:rPr lang="fa-IR" sz="2400" dirty="0">
                <a:solidFill>
                  <a:prstClr val="black"/>
                </a:solidFill>
                <a:cs typeface="B Titr" panose="00000700000000000000" pitchFamily="2" charset="-78"/>
              </a:rPr>
              <a:t>دوره به دوره شهرنشینی کند معروف است.</a:t>
            </a:r>
          </a:p>
        </p:txBody>
      </p:sp>
      <p:sp>
        <p:nvSpPr>
          <p:cNvPr id="5" name="Right Brace 4"/>
          <p:cNvSpPr/>
          <p:nvPr/>
        </p:nvSpPr>
        <p:spPr>
          <a:xfrm>
            <a:off x="10269415" y="590843"/>
            <a:ext cx="604911" cy="572555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28976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1000"/>
                                        <p:tgtEl>
                                          <p:spTgt spid="2">
                                            <p:txEl>
                                              <p:pRg st="1" end="1"/>
                                            </p:txEl>
                                          </p:spTgt>
                                        </p:tgtEl>
                                      </p:cBhvr>
                                    </p:animEffect>
                                    <p:anim calcmode="lin" valueType="num">
                                      <p:cBhvr>
                                        <p:cTn id="3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anim calcmode="lin" valueType="num">
                                      <p:cBhvr>
                                        <p:cTn id="4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 calcmode="lin" valueType="num">
                                      <p:cBhvr additive="base">
                                        <p:cTn id="5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573" y="469523"/>
            <a:ext cx="11633983" cy="830997"/>
          </a:xfrm>
          <a:prstGeom prst="rect">
            <a:avLst/>
          </a:prstGeom>
          <a:solidFill>
            <a:srgbClr val="F8F8F8"/>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rtl="1"/>
            <a:r>
              <a:rPr lang="fa-IR" sz="2400" dirty="0" smtClean="0">
                <a:solidFill>
                  <a:srgbClr val="FF0000"/>
                </a:solidFill>
                <a:cs typeface="B Titr" panose="00000700000000000000" pitchFamily="2" charset="-78"/>
              </a:rPr>
              <a:t>تعریف اصلاحات ارضی:</a:t>
            </a:r>
            <a:endParaRPr lang="fa-IR" sz="2400" dirty="0">
              <a:solidFill>
                <a:srgbClr val="FF0000"/>
              </a:solidFill>
              <a:cs typeface="B Titr" panose="00000700000000000000" pitchFamily="2" charset="-78"/>
            </a:endParaRPr>
          </a:p>
          <a:p>
            <a:pPr algn="just" rtl="1"/>
            <a:r>
              <a:rPr lang="fa-IR" sz="2400" dirty="0" smtClean="0">
                <a:cs typeface="B Titr" panose="00000700000000000000" pitchFamily="2" charset="-78"/>
              </a:rPr>
              <a:t> </a:t>
            </a:r>
            <a:r>
              <a:rPr lang="fa-IR" sz="2400" dirty="0">
                <a:cs typeface="B Titr" panose="00000700000000000000" pitchFamily="2" charset="-78"/>
              </a:rPr>
              <a:t>اصلاحات ارضی یعنی تغییر قوانین مالكیت زمین و توزیع مجددآن به نفع كشاورزان</a:t>
            </a:r>
            <a:r>
              <a:rPr lang="en-US" sz="2400" dirty="0">
                <a:cs typeface="B Titr" panose="00000700000000000000" pitchFamily="2" charset="-78"/>
              </a:rPr>
              <a:t>.</a:t>
            </a:r>
            <a:r>
              <a:rPr lang="fa-IR" sz="2400" dirty="0">
                <a:cs typeface="B Titr" panose="00000700000000000000" pitchFamily="2" charset="-78"/>
              </a:rPr>
              <a:t> </a:t>
            </a:r>
            <a:endParaRPr lang="en-US" sz="2400" dirty="0">
              <a:cs typeface="B Titr" panose="00000700000000000000" pitchFamily="2" charset="-78"/>
            </a:endParaRPr>
          </a:p>
        </p:txBody>
      </p:sp>
      <p:sp>
        <p:nvSpPr>
          <p:cNvPr id="3" name="Rectangle 2"/>
          <p:cNvSpPr/>
          <p:nvPr/>
        </p:nvSpPr>
        <p:spPr>
          <a:xfrm>
            <a:off x="299184" y="2406819"/>
            <a:ext cx="11633982" cy="29238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lvl="0" algn="just" rtl="1"/>
            <a:r>
              <a:rPr lang="fa-IR" sz="2300" dirty="0">
                <a:solidFill>
                  <a:srgbClr val="FF0000"/>
                </a:solidFill>
                <a:latin typeface="Calibri Light" panose="020F0302020204030204"/>
                <a:ea typeface="+mj-ea"/>
                <a:cs typeface="B Titr" panose="00000700000000000000" pitchFamily="2" charset="-78"/>
              </a:rPr>
              <a:t>علل عدم موفقیت اصلاحات ارضی درایران:</a:t>
            </a:r>
          </a:p>
          <a:p>
            <a:pPr lvl="0" algn="just" rtl="1"/>
            <a:r>
              <a:rPr lang="fa-IR" sz="2300" dirty="0">
                <a:solidFill>
                  <a:prstClr val="black"/>
                </a:solidFill>
                <a:latin typeface="Calibri Light" panose="020F0302020204030204"/>
                <a:ea typeface="+mj-ea"/>
                <a:cs typeface="B Titr" panose="00000700000000000000" pitchFamily="2" charset="-78"/>
              </a:rPr>
              <a:t>هر چند اصلاحات ارضی در بسیاری کشورها انجام شده و به نوبه خود کار خوبی در جهت مقابله با مشکلات روستایئان بوده اما در برخی</a:t>
            </a:r>
            <a:r>
              <a:rPr lang="en-US" sz="2300" dirty="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کشورها نظیر ایران موفقیت آمیز نبوده است</a:t>
            </a:r>
            <a:r>
              <a:rPr lang="fa-IR" sz="2300" dirty="0" smtClean="0">
                <a:solidFill>
                  <a:prstClr val="black"/>
                </a:solidFill>
                <a:latin typeface="Calibri Light" panose="020F0302020204030204"/>
                <a:ea typeface="+mj-ea"/>
                <a:cs typeface="B Titr" panose="00000700000000000000" pitchFamily="2" charset="-78"/>
              </a:rPr>
              <a:t>.</a:t>
            </a:r>
          </a:p>
          <a:p>
            <a:pPr lvl="0" algn="just" rtl="1"/>
            <a:r>
              <a:rPr lang="fa-IR" sz="2300" dirty="0" smtClean="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در ایران اصلاحات ارضی با خلع ید از مالكان بزرگ (ارباب ها ) و واگذاری زمین به دهقانان خرده پا انجام </a:t>
            </a:r>
            <a:r>
              <a:rPr lang="fa-IR" sz="2300" dirty="0" smtClean="0">
                <a:solidFill>
                  <a:prstClr val="black"/>
                </a:solidFill>
                <a:latin typeface="Calibri Light" panose="020F0302020204030204"/>
                <a:ea typeface="+mj-ea"/>
                <a:cs typeface="B Titr" panose="00000700000000000000" pitchFamily="2" charset="-78"/>
              </a:rPr>
              <a:t>گرفت.</a:t>
            </a:r>
          </a:p>
          <a:p>
            <a:pPr lvl="0" algn="just" rtl="1"/>
            <a:r>
              <a:rPr lang="fa-IR" sz="2300" dirty="0" smtClean="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اما </a:t>
            </a:r>
            <a:r>
              <a:rPr lang="fa-IR" sz="2300" dirty="0">
                <a:solidFill>
                  <a:srgbClr val="FF0000"/>
                </a:solidFill>
                <a:latin typeface="Calibri Light" panose="020F0302020204030204"/>
                <a:ea typeface="+mj-ea"/>
                <a:cs typeface="B Titr" panose="00000700000000000000" pitchFamily="2" charset="-78"/>
              </a:rPr>
              <a:t>تقسیم نادرست زمین و عدم حمایت دولت از کشاورزان و توجه به صنایع مونتاژ و واردات کالا</a:t>
            </a:r>
            <a:r>
              <a:rPr lang="en-US" sz="2300" dirty="0">
                <a:solidFill>
                  <a:srgbClr val="FF0000"/>
                </a:solidFill>
                <a:latin typeface="Calibri Light" panose="020F0302020204030204"/>
                <a:ea typeface="+mj-ea"/>
                <a:cs typeface="B Titr" panose="00000700000000000000" pitchFamily="2" charset="-78"/>
              </a:rPr>
              <a:t> </a:t>
            </a:r>
            <a:r>
              <a:rPr lang="fa-IR" sz="2300" dirty="0">
                <a:solidFill>
                  <a:srgbClr val="C00000"/>
                </a:solidFill>
                <a:latin typeface="Calibri Light" panose="020F0302020204030204"/>
                <a:ea typeface="+mj-ea"/>
                <a:cs typeface="B Titr" panose="00000700000000000000" pitchFamily="2" charset="-78"/>
              </a:rPr>
              <a:t>از کشورهای خارجی </a:t>
            </a:r>
            <a:r>
              <a:rPr lang="fa-IR" sz="2300" dirty="0">
                <a:solidFill>
                  <a:prstClr val="black"/>
                </a:solidFill>
                <a:latin typeface="Calibri Light" panose="020F0302020204030204"/>
                <a:ea typeface="+mj-ea"/>
                <a:cs typeface="B Titr" panose="00000700000000000000" pitchFamily="2" charset="-78"/>
              </a:rPr>
              <a:t>نه تنها موجب بهبود وضع روستاییان نشد بلکه به ضعف و انهدام کشاورزی در ایران انجامید</a:t>
            </a:r>
            <a:r>
              <a:rPr lang="fa-IR" sz="2300" dirty="0" smtClean="0">
                <a:solidFill>
                  <a:prstClr val="black"/>
                </a:solidFill>
                <a:latin typeface="Calibri Light" panose="020F0302020204030204"/>
                <a:ea typeface="+mj-ea"/>
                <a:cs typeface="B Titr" panose="00000700000000000000" pitchFamily="2" charset="-78"/>
              </a:rPr>
              <a:t>.</a:t>
            </a:r>
          </a:p>
          <a:p>
            <a:pPr lvl="0" algn="just" rtl="1"/>
            <a:r>
              <a:rPr lang="fa-IR" sz="2300" dirty="0" smtClean="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در نتیجه مهاجرت</a:t>
            </a:r>
            <a:r>
              <a:rPr lang="en-US" sz="2300" dirty="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روستاییان به شهرها شدت گرفت</a:t>
            </a:r>
            <a:r>
              <a:rPr lang="en-US" sz="2300" dirty="0">
                <a:solidFill>
                  <a:prstClr val="black"/>
                </a:solidFill>
                <a:latin typeface="Calibri Light" panose="020F0302020204030204"/>
                <a:ea typeface="+mj-ea"/>
                <a:cs typeface="B Titr" panose="00000700000000000000" pitchFamily="2" charset="-78"/>
              </a:rPr>
              <a:t>.</a:t>
            </a:r>
            <a:endParaRPr lang="fa-IR" sz="2300" dirty="0">
              <a:solidFill>
                <a:prstClr val="black"/>
              </a:solidFill>
              <a:latin typeface="Calibri Light" panose="020F0302020204030204"/>
              <a:ea typeface="+mj-ea"/>
              <a:cs typeface="B Titr" panose="00000700000000000000" pitchFamily="2" charset="-78"/>
            </a:endParaRPr>
          </a:p>
        </p:txBody>
      </p:sp>
    </p:spTree>
    <p:extLst>
      <p:ext uri="{BB962C8B-B14F-4D97-AF65-F5344CB8AC3E}">
        <p14:creationId xmlns:p14="http://schemas.microsoft.com/office/powerpoint/2010/main" val="1181331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604" y="929458"/>
            <a:ext cx="11723426" cy="1862048"/>
          </a:xfrm>
          <a:prstGeom prst="rect">
            <a:avLst/>
          </a:prstGeom>
          <a:solidFill>
            <a:schemeClr val="accent4">
              <a:lumMod val="20000"/>
              <a:lumOff val="80000"/>
            </a:schemeClr>
          </a:solidFill>
        </p:spPr>
        <p:style>
          <a:lnRef idx="0">
            <a:scrgbClr r="0" g="0" b="0"/>
          </a:lnRef>
          <a:fillRef idx="1003">
            <a:schemeClr val="lt2"/>
          </a:fillRef>
          <a:effectRef idx="0">
            <a:scrgbClr r="0" g="0" b="0"/>
          </a:effectRef>
          <a:fontRef idx="major"/>
        </p:style>
        <p:txBody>
          <a:bodyPr wrap="square">
            <a:spAutoFit/>
          </a:bodyPr>
          <a:lstStyle/>
          <a:p>
            <a:pPr algn="just" rtl="1"/>
            <a:r>
              <a:rPr lang="fa-IR" sz="2300" dirty="0" smtClean="0">
                <a:solidFill>
                  <a:srgbClr val="FF0000"/>
                </a:solidFill>
                <a:cs typeface="B Titr" panose="00000700000000000000" pitchFamily="2" charset="-78"/>
              </a:rPr>
              <a:t>تهران مادرشهرملی خوب یا بد؟</a:t>
            </a:r>
            <a:endParaRPr lang="en-US" sz="2300" dirty="0" smtClean="0">
              <a:solidFill>
                <a:srgbClr val="FF0000"/>
              </a:solidFill>
              <a:cs typeface="B Titr" panose="00000700000000000000" pitchFamily="2" charset="-78"/>
            </a:endParaRPr>
          </a:p>
          <a:p>
            <a:pPr algn="just" rtl="1"/>
            <a:r>
              <a:rPr lang="fa-IR" sz="2300" dirty="0">
                <a:cs typeface="B Titr" panose="00000700000000000000" pitchFamily="2" charset="-78"/>
              </a:rPr>
              <a:t>از دیگرموضوعاتی كه در زمینه شهر نشینی در ایران رخ داد تبدیل تهران به مادر شهر ملی بود. به طوری كه جمعیت این شهربه طور </a:t>
            </a:r>
            <a:r>
              <a:rPr lang="fa-IR" sz="2300" dirty="0" smtClean="0">
                <a:cs typeface="B Titr" panose="00000700000000000000" pitchFamily="2" charset="-78"/>
              </a:rPr>
              <a:t>مداوم</a:t>
            </a:r>
            <a:r>
              <a:rPr lang="en-US" sz="2300" dirty="0" smtClean="0">
                <a:cs typeface="B Titr" panose="00000700000000000000" pitchFamily="2" charset="-78"/>
              </a:rPr>
              <a:t> </a:t>
            </a:r>
            <a:r>
              <a:rPr lang="fa-IR" sz="2300" dirty="0" smtClean="0">
                <a:cs typeface="B Titr" panose="00000700000000000000" pitchFamily="2" charset="-78"/>
              </a:rPr>
              <a:t>با </a:t>
            </a:r>
            <a:r>
              <a:rPr lang="fa-IR" sz="2300" dirty="0">
                <a:cs typeface="B Titr" panose="00000700000000000000" pitchFamily="2" charset="-78"/>
              </a:rPr>
              <a:t>مهاجرت گسترده از سراسر كشورافزایش شدید یافت. و فاصله زیادی با سایر شهرها پیدا كرد. به طوري كه جمعیت آن همواره بیش ازدو برابر دومین شهر پرجمعیت ایران یعني مشهد بوده است </a:t>
            </a:r>
            <a:r>
              <a:rPr lang="en-US" sz="2300" dirty="0" smtClean="0">
                <a:cs typeface="B Titr" panose="00000700000000000000" pitchFamily="2" charset="-78"/>
              </a:rPr>
              <a:t>.</a:t>
            </a:r>
            <a:endParaRPr lang="fa-IR" sz="2300" dirty="0" smtClean="0">
              <a:cs typeface="B Titr" panose="00000700000000000000" pitchFamily="2" charset="-78"/>
            </a:endParaRPr>
          </a:p>
          <a:p>
            <a:pPr algn="just" rtl="1"/>
            <a:endParaRPr lang="fa-IR" sz="2300" dirty="0">
              <a:cs typeface="B Titr" panose="00000700000000000000" pitchFamily="2" charset="-78"/>
            </a:endParaRPr>
          </a:p>
        </p:txBody>
      </p:sp>
      <p:sp>
        <p:nvSpPr>
          <p:cNvPr id="3" name="Rectangle 2"/>
          <p:cNvSpPr/>
          <p:nvPr/>
        </p:nvSpPr>
        <p:spPr>
          <a:xfrm>
            <a:off x="286604" y="3616639"/>
            <a:ext cx="11723426" cy="2215991"/>
          </a:xfrm>
          <a:prstGeom prst="rect">
            <a:avLst/>
          </a:prstGeom>
          <a:solidFill>
            <a:schemeClr val="accent3">
              <a:lumMod val="20000"/>
              <a:lumOff val="80000"/>
            </a:schemeClr>
          </a:solidFill>
        </p:spPr>
        <p:txBody>
          <a:bodyPr wrap="square">
            <a:spAutoFit/>
          </a:bodyPr>
          <a:lstStyle/>
          <a:p>
            <a:pPr lvl="0" algn="just" rtl="1"/>
            <a:r>
              <a:rPr lang="fa-IR" sz="2300" dirty="0">
                <a:solidFill>
                  <a:srgbClr val="FF0000"/>
                </a:solidFill>
                <a:latin typeface="Calibri Light" panose="020F0302020204030204"/>
                <a:ea typeface="+mj-ea"/>
                <a:cs typeface="B Titr" panose="00000700000000000000" pitchFamily="2" charset="-78"/>
              </a:rPr>
              <a:t>مهاجرت ازروستا به شهرها بعد از پیروزی انقلاب اسلامی:</a:t>
            </a:r>
            <a:endParaRPr lang="en-US" sz="2300" dirty="0">
              <a:solidFill>
                <a:srgbClr val="FF0000"/>
              </a:solidFill>
              <a:latin typeface="Calibri Light" panose="020F0302020204030204"/>
              <a:ea typeface="+mj-ea"/>
              <a:cs typeface="B Titr" panose="00000700000000000000" pitchFamily="2" charset="-78"/>
            </a:endParaRPr>
          </a:p>
          <a:p>
            <a:pPr lvl="0" algn="just" rtl="1"/>
            <a:r>
              <a:rPr lang="fa-IR" sz="2300" dirty="0">
                <a:solidFill>
                  <a:prstClr val="black"/>
                </a:solidFill>
                <a:latin typeface="Calibri Light" panose="020F0302020204030204"/>
                <a:ea typeface="+mj-ea"/>
                <a:cs typeface="B Titr" panose="00000700000000000000" pitchFamily="2" charset="-78"/>
              </a:rPr>
              <a:t>پس از انقلاب اسلامی نیز مهاجرت از روستا به شهر و از شهرهاي كوچك به شهرهاي بزرگ ادامه یافت. در این دوره تعداد زیادی</a:t>
            </a:r>
            <a:r>
              <a:rPr lang="en-US" sz="2300" dirty="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روستاهای پرجمعیت به شهر تبدیل یا در بافت شهرهای همجوار ادغام شدند و برخی از آبادی ها نیز خالی از سکنه شدند. آمار تعداد شهرهارا در سالهای  136۵و  139۵مقایسه کنید.در این دوره علاوه بر تهران  7شهر با بیش از یك میلیون نفر به كلان شهر تبدیل شدند . به</a:t>
            </a:r>
            <a:r>
              <a:rPr lang="en-US" sz="2300" dirty="0">
                <a:solidFill>
                  <a:prstClr val="black"/>
                </a:solidFill>
                <a:latin typeface="Calibri Light" panose="020F0302020204030204"/>
                <a:ea typeface="+mj-ea"/>
                <a:cs typeface="B Titr" panose="00000700000000000000" pitchFamily="2" charset="-78"/>
              </a:rPr>
              <a:t> </a:t>
            </a:r>
            <a:r>
              <a:rPr lang="fa-IR" sz="2300" dirty="0">
                <a:solidFill>
                  <a:prstClr val="black"/>
                </a:solidFill>
                <a:latin typeface="Calibri Light" panose="020F0302020204030204"/>
                <a:ea typeface="+mj-ea"/>
                <a:cs typeface="B Titr" panose="00000700000000000000" pitchFamily="2" charset="-78"/>
              </a:rPr>
              <a:t>علاوه رشد شهر های بزرگ و كوچك و شهرك های اقماری در اطراف تهران آن را به یك منطقه كلان شهری بزرگ تبدیل كرد</a:t>
            </a:r>
            <a:r>
              <a:rPr lang="en-US" sz="2300" dirty="0">
                <a:solidFill>
                  <a:prstClr val="black"/>
                </a:solidFill>
                <a:latin typeface="Calibri Light" panose="020F0302020204030204"/>
                <a:ea typeface="+mj-ea"/>
                <a:cs typeface="B Titr" panose="00000700000000000000" pitchFamily="2" charset="-78"/>
              </a:rPr>
              <a:t>.</a:t>
            </a:r>
          </a:p>
        </p:txBody>
      </p:sp>
    </p:spTree>
    <p:extLst>
      <p:ext uri="{BB962C8B-B14F-4D97-AF65-F5344CB8AC3E}">
        <p14:creationId xmlns:p14="http://schemas.microsoft.com/office/powerpoint/2010/main" val="3709656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down)">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034" y="1821866"/>
            <a:ext cx="11436823" cy="2677656"/>
          </a:xfrm>
          <a:prstGeom prst="rect">
            <a:avLst/>
          </a:prstGeom>
        </p:spPr>
        <p:style>
          <a:lnRef idx="0">
            <a:schemeClr val="accent3"/>
          </a:lnRef>
          <a:fillRef idx="1001">
            <a:schemeClr val="lt2"/>
          </a:fillRef>
          <a:effectRef idx="3">
            <a:schemeClr val="accent3"/>
          </a:effectRef>
          <a:fontRef idx="minor">
            <a:schemeClr val="lt1"/>
          </a:fontRef>
        </p:style>
        <p:txBody>
          <a:bodyPr wrap="square">
            <a:spAutoFit/>
          </a:bodyPr>
          <a:lstStyle/>
          <a:p>
            <a:pPr algn="just" rtl="1"/>
            <a:r>
              <a:rPr lang="fa-IR" sz="2800" dirty="0">
                <a:solidFill>
                  <a:schemeClr val="tx1"/>
                </a:solidFill>
                <a:cs typeface="B Titr" panose="00000700000000000000" pitchFamily="2" charset="-78"/>
              </a:rPr>
              <a:t>فعـالیـت</a:t>
            </a:r>
          </a:p>
          <a:p>
            <a:pPr algn="just" rtl="1"/>
            <a:r>
              <a:rPr lang="fa-IR" sz="2800" dirty="0">
                <a:solidFill>
                  <a:schemeClr val="tx1"/>
                </a:solidFill>
                <a:cs typeface="B Titr" panose="00000700000000000000" pitchFamily="2" charset="-78"/>
              </a:rPr>
              <a:t>١ــ عوامل مر بوط به مهاجرتهای روستا ــ شهری را در چند گروه </a:t>
            </a:r>
            <a:r>
              <a:rPr lang="fa-IR" sz="2800" dirty="0" smtClean="0">
                <a:solidFill>
                  <a:schemeClr val="tx1"/>
                </a:solidFill>
                <a:cs typeface="B Titr" panose="00000700000000000000" pitchFamily="2" charset="-78"/>
              </a:rPr>
              <a:t>دسته</a:t>
            </a:r>
            <a:r>
              <a:rPr lang="en-US" sz="2800" dirty="0" smtClean="0">
                <a:solidFill>
                  <a:schemeClr val="tx1"/>
                </a:solidFill>
                <a:cs typeface="B Titr" panose="00000700000000000000" pitchFamily="2" charset="-78"/>
              </a:rPr>
              <a:t>n</a:t>
            </a:r>
            <a:r>
              <a:rPr lang="fa-IR" sz="2800" dirty="0" smtClean="0">
                <a:solidFill>
                  <a:schemeClr val="tx1"/>
                </a:solidFill>
                <a:cs typeface="B Titr" panose="00000700000000000000" pitchFamily="2" charset="-78"/>
              </a:rPr>
              <a:t>بندی </a:t>
            </a:r>
            <a:r>
              <a:rPr lang="fa-IR" sz="2800" dirty="0">
                <a:solidFill>
                  <a:schemeClr val="tx1"/>
                </a:solidFill>
                <a:cs typeface="B Titr" panose="00000700000000000000" pitchFamily="2" charset="-78"/>
              </a:rPr>
              <a:t>کنید.</a:t>
            </a:r>
          </a:p>
          <a:p>
            <a:pPr algn="just" rtl="1"/>
            <a:r>
              <a:rPr lang="fa-IR" sz="2800" dirty="0" smtClean="0">
                <a:solidFill>
                  <a:schemeClr val="tx1"/>
                </a:solidFill>
                <a:cs typeface="B Titr" panose="00000700000000000000" pitchFamily="2" charset="-78"/>
              </a:rPr>
              <a:t>2-به </a:t>
            </a:r>
            <a:r>
              <a:rPr lang="fa-IR" sz="2800" dirty="0">
                <a:solidFill>
                  <a:schemeClr val="tx1"/>
                </a:solidFill>
                <a:cs typeface="B Titr" panose="00000700000000000000" pitchFamily="2" charset="-78"/>
              </a:rPr>
              <a:t>نظر شما تبدیل روستا به شهر چه پیامد هایی در روستا و شهر دارد ؟</a:t>
            </a:r>
          </a:p>
          <a:p>
            <a:pPr algn="just" rtl="1"/>
            <a:r>
              <a:rPr lang="fa-IR" sz="2800" dirty="0" smtClean="0">
                <a:solidFill>
                  <a:schemeClr val="tx1"/>
                </a:solidFill>
                <a:cs typeface="B Titr" panose="00000700000000000000" pitchFamily="2" charset="-78"/>
              </a:rPr>
              <a:t>3-نام </a:t>
            </a:r>
            <a:r>
              <a:rPr lang="fa-IR" sz="2800" dirty="0">
                <a:solidFill>
                  <a:schemeClr val="tx1"/>
                </a:solidFill>
                <a:cs typeface="B Titr" panose="00000700000000000000" pitchFamily="2" charset="-78"/>
              </a:rPr>
              <a:t>کلان </a:t>
            </a:r>
            <a:r>
              <a:rPr lang="fa-IR" sz="2800" dirty="0" smtClean="0">
                <a:solidFill>
                  <a:schemeClr val="tx1"/>
                </a:solidFill>
                <a:cs typeface="B Titr" panose="00000700000000000000" pitchFamily="2" charset="-78"/>
              </a:rPr>
              <a:t>شهرهایی </a:t>
            </a:r>
            <a:r>
              <a:rPr lang="fa-IR" sz="2800" dirty="0">
                <a:solidFill>
                  <a:schemeClr val="tx1"/>
                </a:solidFill>
                <a:cs typeface="B Titr" panose="00000700000000000000" pitchFamily="2" charset="-78"/>
              </a:rPr>
              <a:t>با بیش از ١میلیون نفر ایران را جستجو کنید و بنویسید.</a:t>
            </a:r>
          </a:p>
          <a:p>
            <a:pPr algn="just" rtl="1"/>
            <a:r>
              <a:rPr lang="fa-IR" sz="2800" dirty="0" smtClean="0">
                <a:solidFill>
                  <a:schemeClr val="tx1"/>
                </a:solidFill>
                <a:cs typeface="B Titr" panose="00000700000000000000" pitchFamily="2" charset="-78"/>
              </a:rPr>
              <a:t>4-شهر </a:t>
            </a:r>
            <a:r>
              <a:rPr lang="fa-IR" sz="2800" dirty="0">
                <a:solidFill>
                  <a:schemeClr val="tx1"/>
                </a:solidFill>
                <a:cs typeface="B Titr" panose="00000700000000000000" pitchFamily="2" charset="-78"/>
              </a:rPr>
              <a:t>محل زندگی شما چند نفر جمعیت دارد و در کدام طبقه سلسله مراتب شهری قرار می گیرد؟</a:t>
            </a:r>
            <a:endParaRPr lang="en-US" sz="2800" dirty="0">
              <a:solidFill>
                <a:schemeClr val="tx1"/>
              </a:solidFill>
              <a:cs typeface="B Titr" panose="00000700000000000000" pitchFamily="2" charset="-78"/>
            </a:endParaRPr>
          </a:p>
        </p:txBody>
      </p:sp>
    </p:spTree>
    <p:extLst>
      <p:ext uri="{BB962C8B-B14F-4D97-AF65-F5344CB8AC3E}">
        <p14:creationId xmlns:p14="http://schemas.microsoft.com/office/powerpoint/2010/main" val="38418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2" y="80962"/>
            <a:ext cx="12144375" cy="6696075"/>
          </a:xfrm>
          <a:prstGeom prst="rect">
            <a:avLst/>
          </a:prstGeom>
        </p:spPr>
      </p:pic>
    </p:spTree>
    <p:extLst>
      <p:ext uri="{BB962C8B-B14F-4D97-AF65-F5344CB8AC3E}">
        <p14:creationId xmlns:p14="http://schemas.microsoft.com/office/powerpoint/2010/main" val="882325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187356" y="368490"/>
            <a:ext cx="9908274" cy="6155140"/>
          </a:xfrm>
          <a:prstGeom prst="plaque">
            <a:avLst>
              <a:gd name="adj" fmla="val 8241"/>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4800" dirty="0" smtClean="0">
                <a:solidFill>
                  <a:schemeClr val="accent3">
                    <a:lumMod val="75000"/>
                  </a:schemeClr>
                </a:solidFill>
                <a:cs typeface="B Titr" panose="00000700000000000000" pitchFamily="2" charset="-78"/>
              </a:rPr>
              <a:t>پیروز باشید</a:t>
            </a:r>
          </a:p>
          <a:p>
            <a:pPr algn="ctr"/>
            <a:r>
              <a:rPr lang="fa-IR" sz="4800" dirty="0" smtClean="0">
                <a:cs typeface="B Titr" panose="00000700000000000000" pitchFamily="2" charset="-78"/>
              </a:rPr>
              <a:t>محسن یوسفی</a:t>
            </a:r>
          </a:p>
          <a:p>
            <a:pPr algn="ctr"/>
            <a:r>
              <a:rPr lang="fa-IR" sz="4800" dirty="0" smtClean="0">
                <a:cs typeface="B Titr" panose="00000700000000000000" pitchFamily="2" charset="-78"/>
              </a:rPr>
              <a:t>09127543391</a:t>
            </a:r>
          </a:p>
          <a:p>
            <a:pPr algn="ctr"/>
            <a:r>
              <a:rPr lang="fa-IR" sz="2000" dirty="0" smtClean="0">
                <a:cs typeface="B Titr" panose="00000700000000000000" pitchFamily="2" charset="-78"/>
              </a:rPr>
              <a:t>شماره حساب:</a:t>
            </a:r>
          </a:p>
          <a:p>
            <a:pPr algn="ctr"/>
            <a:r>
              <a:rPr lang="fa-IR" sz="4800" dirty="0" smtClean="0">
                <a:cs typeface="B Titr" panose="00000700000000000000" pitchFamily="2" charset="-78"/>
              </a:rPr>
              <a:t>0104632102006</a:t>
            </a:r>
          </a:p>
          <a:p>
            <a:pPr algn="ctr"/>
            <a:r>
              <a:rPr lang="fa-IR" sz="2400" dirty="0" smtClean="0">
                <a:cs typeface="B Titr" panose="00000700000000000000" pitchFamily="2" charset="-78"/>
              </a:rPr>
              <a:t>شماره کارت:</a:t>
            </a:r>
          </a:p>
          <a:p>
            <a:pPr algn="ctr"/>
            <a:r>
              <a:rPr lang="fa-IR" sz="2400" dirty="0" smtClean="0">
                <a:cs typeface="B Titr" panose="00000700000000000000" pitchFamily="2" charset="-78"/>
              </a:rPr>
              <a:t>6037997281300377</a:t>
            </a:r>
          </a:p>
          <a:p>
            <a:pPr algn="ctr"/>
            <a:r>
              <a:rPr lang="en-US" sz="4800" u="sng" dirty="0" smtClean="0">
                <a:cs typeface="B Titr" panose="00000700000000000000" pitchFamily="2" charset="-78"/>
                <a:hlinkClick r:id="rId2"/>
              </a:rPr>
              <a:t>m.yousefi1348@gmail.com</a:t>
            </a:r>
            <a:endParaRPr lang="fa-IR" sz="4800" u="sng" dirty="0" smtClean="0">
              <a:cs typeface="B Titr" panose="00000700000000000000" pitchFamily="2" charset="-78"/>
            </a:endParaRPr>
          </a:p>
          <a:p>
            <a:pPr algn="ctr"/>
            <a:r>
              <a:rPr lang="en-US" sz="4800" dirty="0" smtClean="0">
                <a:cs typeface="B Titr" panose="00000700000000000000" pitchFamily="2" charset="-78"/>
              </a:rPr>
              <a:t>@</a:t>
            </a:r>
            <a:r>
              <a:rPr lang="en-US" sz="4800" dirty="0" err="1" smtClean="0">
                <a:cs typeface="B Titr" panose="00000700000000000000" pitchFamily="2" charset="-78"/>
              </a:rPr>
              <a:t>qomgeo</a:t>
            </a:r>
            <a:endParaRPr lang="fa-IR" sz="4800" dirty="0">
              <a:cs typeface="B Titr" panose="00000700000000000000" pitchFamily="2" charset="-78"/>
            </a:endParaRPr>
          </a:p>
        </p:txBody>
      </p:sp>
    </p:spTree>
    <p:extLst>
      <p:ext uri="{BB962C8B-B14F-4D97-AF65-F5344CB8AC3E}">
        <p14:creationId xmlns:p14="http://schemas.microsoft.com/office/powerpoint/2010/main" val="866478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737" y="285024"/>
            <a:ext cx="9706882" cy="6436497"/>
          </a:xfrm>
          <a:prstGeom prst="rect">
            <a:avLst/>
          </a:prstGeom>
        </p:spPr>
      </p:pic>
    </p:spTree>
    <p:extLst>
      <p:ext uri="{BB962C8B-B14F-4D97-AF65-F5344CB8AC3E}">
        <p14:creationId xmlns:p14="http://schemas.microsoft.com/office/powerpoint/2010/main" val="2371062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4765" y="182324"/>
            <a:ext cx="9910992" cy="5959169"/>
          </a:xfrm>
          <a:prstGeom prst="rect">
            <a:avLst/>
          </a:prstGeom>
        </p:spPr>
      </p:pic>
      <p:sp>
        <p:nvSpPr>
          <p:cNvPr id="3" name="Rectangle 2"/>
          <p:cNvSpPr/>
          <p:nvPr/>
        </p:nvSpPr>
        <p:spPr>
          <a:xfrm>
            <a:off x="2884228" y="6252596"/>
            <a:ext cx="778945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a-IR" dirty="0">
                <a:cs typeface="B Titr" panose="00000700000000000000" pitchFamily="2" charset="-78"/>
              </a:rPr>
              <a:t>هولوکو منطقه ای توریستی در مجارستان و جزء میراث جهانی یونسکو در مجارستان است</a:t>
            </a:r>
            <a:endParaRPr lang="en-US" dirty="0">
              <a:cs typeface="B Titr" panose="00000700000000000000" pitchFamily="2" charset="-78"/>
            </a:endParaRPr>
          </a:p>
        </p:txBody>
      </p:sp>
      <p:sp>
        <p:nvSpPr>
          <p:cNvPr id="4" name="Rectangle 3"/>
          <p:cNvSpPr/>
          <p:nvPr/>
        </p:nvSpPr>
        <p:spPr>
          <a:xfrm>
            <a:off x="136478" y="1446662"/>
            <a:ext cx="2018287" cy="125559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dirty="0" smtClean="0">
                <a:cs typeface="B Titr" panose="00000700000000000000" pitchFamily="2" charset="-78"/>
              </a:rPr>
              <a:t>با توجه به نقشه موقعیت جغرافیایی روستای هولوکو را بیان کنید.</a:t>
            </a:r>
            <a:endParaRPr lang="en-US" dirty="0">
              <a:cs typeface="B Titr" panose="00000700000000000000" pitchFamily="2" charset="-78"/>
            </a:endParaRPr>
          </a:p>
        </p:txBody>
      </p:sp>
    </p:spTree>
    <p:extLst>
      <p:ext uri="{BB962C8B-B14F-4D97-AF65-F5344CB8AC3E}">
        <p14:creationId xmlns:p14="http://schemas.microsoft.com/office/powerpoint/2010/main" val="1288383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5708</Words>
  <Application>Microsoft Office PowerPoint</Application>
  <PresentationFormat>Widescreen</PresentationFormat>
  <Paragraphs>329</Paragraphs>
  <Slides>76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ＭＳ Ｐゴシック</vt:lpstr>
      <vt:lpstr>Adobe Arabic</vt:lpstr>
      <vt:lpstr>Arial</vt:lpstr>
      <vt:lpstr>B Lotus</vt:lpstr>
      <vt:lpstr>B Mitra</vt:lpstr>
      <vt:lpstr>B Titr</vt:lpstr>
      <vt:lpstr>Calibri</vt:lpstr>
      <vt:lpstr>Calibri Light</vt:lpstr>
      <vt:lpstr>Corbel</vt:lpstr>
      <vt:lpstr>Mangal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mohsen yousefi</dc:creator>
  <cp:lastModifiedBy>negar ghadimi</cp:lastModifiedBy>
  <cp:revision>321</cp:revision>
  <dcterms:created xsi:type="dcterms:W3CDTF">2018-08-03T11:01:56Z</dcterms:created>
  <dcterms:modified xsi:type="dcterms:W3CDTF">2021-08-20T18:33:41Z</dcterms:modified>
</cp:coreProperties>
</file>