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44CE"/>
    <a:srgbClr val="7CEE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BF65-CA88-4075-A6D5-18942BD1AF7C}" type="datetimeFigureOut">
              <a:rPr lang="fa-IR" smtClean="0"/>
              <a:t>08/08/1439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5ED96-07D7-48C9-923E-3512B1E76B8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BF65-CA88-4075-A6D5-18942BD1AF7C}" type="datetimeFigureOut">
              <a:rPr lang="fa-IR" smtClean="0"/>
              <a:t>08/08/1439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5ED96-07D7-48C9-923E-3512B1E76B8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BF65-CA88-4075-A6D5-18942BD1AF7C}" type="datetimeFigureOut">
              <a:rPr lang="fa-IR" smtClean="0"/>
              <a:t>08/08/1439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5ED96-07D7-48C9-923E-3512B1E76B8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BF65-CA88-4075-A6D5-18942BD1AF7C}" type="datetimeFigureOut">
              <a:rPr lang="fa-IR" smtClean="0"/>
              <a:t>08/08/1439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5ED96-07D7-48C9-923E-3512B1E76B8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BF65-CA88-4075-A6D5-18942BD1AF7C}" type="datetimeFigureOut">
              <a:rPr lang="fa-IR" smtClean="0"/>
              <a:t>08/08/1439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5ED96-07D7-48C9-923E-3512B1E76B8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BF65-CA88-4075-A6D5-18942BD1AF7C}" type="datetimeFigureOut">
              <a:rPr lang="fa-IR" smtClean="0"/>
              <a:t>08/08/1439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5ED96-07D7-48C9-923E-3512B1E76B8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BF65-CA88-4075-A6D5-18942BD1AF7C}" type="datetimeFigureOut">
              <a:rPr lang="fa-IR" smtClean="0"/>
              <a:t>08/08/1439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5ED96-07D7-48C9-923E-3512B1E76B8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BF65-CA88-4075-A6D5-18942BD1AF7C}" type="datetimeFigureOut">
              <a:rPr lang="fa-IR" smtClean="0"/>
              <a:t>08/08/1439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5ED96-07D7-48C9-923E-3512B1E76B8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BF65-CA88-4075-A6D5-18942BD1AF7C}" type="datetimeFigureOut">
              <a:rPr lang="fa-IR" smtClean="0"/>
              <a:t>08/08/1439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5ED96-07D7-48C9-923E-3512B1E76B8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BF65-CA88-4075-A6D5-18942BD1AF7C}" type="datetimeFigureOut">
              <a:rPr lang="fa-IR" smtClean="0"/>
              <a:t>08/08/1439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5ED96-07D7-48C9-923E-3512B1E76B8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BF65-CA88-4075-A6D5-18942BD1AF7C}" type="datetimeFigureOut">
              <a:rPr lang="fa-IR" smtClean="0"/>
              <a:t>08/08/1439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5ED96-07D7-48C9-923E-3512B1E76B8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9BF65-CA88-4075-A6D5-18942BD1AF7C}" type="datetimeFigureOut">
              <a:rPr lang="fa-IR" smtClean="0"/>
              <a:t>08/08/1439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5ED96-07D7-48C9-923E-3512B1E76B87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Picture 3" descr="besm 0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dirty="0" smtClean="0"/>
              <a:t>اخرین خط دفاع شخصی:</a:t>
            </a:r>
            <a:r>
              <a:rPr lang="fa-IR" dirty="0" smtClean="0">
                <a:solidFill>
                  <a:srgbClr val="FF0000"/>
                </a:solidFill>
              </a:rPr>
              <a:t>درشت خوار(ماکروفاژ)</a:t>
            </a:r>
          </a:p>
          <a:p>
            <a:pPr>
              <a:buNone/>
            </a:pPr>
            <a:r>
              <a:rPr lang="fa-IR" dirty="0" smtClean="0">
                <a:solidFill>
                  <a:schemeClr val="accent4">
                    <a:lumMod val="50000"/>
                  </a:schemeClr>
                </a:solidFill>
              </a:rPr>
              <a:t>ویژگی انها:1-بیگانه خواری 2-توانایی حرکت</a:t>
            </a:r>
          </a:p>
          <a:p>
            <a:pPr>
              <a:buNone/>
            </a:pPr>
            <a:endParaRPr lang="fa-IR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683568" y="2924944"/>
            <a:ext cx="8064896" cy="2376264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fa-IR" sz="2800" dirty="0" smtClean="0">
                <a:solidFill>
                  <a:srgbClr val="FF0000"/>
                </a:solidFill>
                <a:cs typeface="0 Nazanin" pitchFamily="2" charset="-78"/>
              </a:rPr>
              <a:t>سورفاکتانت(عامل سطح فعال):</a:t>
            </a:r>
            <a:r>
              <a:rPr lang="fa-IR" sz="2800" dirty="0" smtClean="0">
                <a:solidFill>
                  <a:schemeClr val="tx1"/>
                </a:solidFill>
                <a:cs typeface="0 Nazanin" pitchFamily="2" charset="-78"/>
              </a:rPr>
              <a:t>از بعضی از سلول های حبابک ها ترشح می شود که با کاهش کشش سطحی ،باز شدن کیسه ها را اسان می کند  و در اواخر دوران جنینی ساخته می شود.</a:t>
            </a:r>
            <a:endParaRPr lang="fa-IR" sz="2800" dirty="0">
              <a:solidFill>
                <a:schemeClr val="tx1"/>
              </a:solidFill>
              <a:cs typeface="0 Nazanin" pitchFamily="2" charset="-78"/>
            </a:endParaRPr>
          </a:p>
        </p:txBody>
      </p:sp>
      <p:sp>
        <p:nvSpPr>
          <p:cNvPr id="5" name="Smiley Face 4"/>
          <p:cNvSpPr/>
          <p:nvPr/>
        </p:nvSpPr>
        <p:spPr>
          <a:xfrm>
            <a:off x="7596336" y="332656"/>
            <a:ext cx="1368152" cy="1224136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Smiley Face 6"/>
          <p:cNvSpPr/>
          <p:nvPr/>
        </p:nvSpPr>
        <p:spPr>
          <a:xfrm>
            <a:off x="323528" y="260648"/>
            <a:ext cx="1368152" cy="1224136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25144"/>
            <a:ext cx="2705522" cy="18036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9000">
              <a:srgbClr val="FF0000">
                <a:alpha val="90000"/>
              </a:srgb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dirty="0" smtClean="0"/>
              <a:t>سلول های دیواره حبابک</a:t>
            </a:r>
            <a:endParaRPr lang="fa-IR" dirty="0"/>
          </a:p>
        </p:txBody>
      </p:sp>
      <p:sp>
        <p:nvSpPr>
          <p:cNvPr id="4" name="Right Brace 3"/>
          <p:cNvSpPr/>
          <p:nvPr/>
        </p:nvSpPr>
        <p:spPr>
          <a:xfrm>
            <a:off x="4572000" y="476672"/>
            <a:ext cx="864096" cy="29523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Flowchart: Alternate Process 5"/>
          <p:cNvSpPr/>
          <p:nvPr/>
        </p:nvSpPr>
        <p:spPr>
          <a:xfrm>
            <a:off x="683568" y="2348880"/>
            <a:ext cx="3816424" cy="864096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fa-IR" sz="2800" dirty="0" smtClean="0">
                <a:solidFill>
                  <a:schemeClr val="tx1"/>
                </a:solidFill>
              </a:rPr>
              <a:t>2-سورفاکتانت</a:t>
            </a:r>
            <a:endParaRPr lang="fa-IR" sz="2800" dirty="0">
              <a:solidFill>
                <a:schemeClr val="tx1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473624"/>
            <a:ext cx="5408265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lowchart: Alternate Process 7"/>
          <p:cNvSpPr/>
          <p:nvPr/>
        </p:nvSpPr>
        <p:spPr>
          <a:xfrm>
            <a:off x="827584" y="404664"/>
            <a:ext cx="3672408" cy="936104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fa-IR" sz="2800" dirty="0" smtClean="0">
                <a:solidFill>
                  <a:schemeClr val="tx1"/>
                </a:solidFill>
              </a:rPr>
              <a:t>1- سنگ فرشی</a:t>
            </a:r>
            <a:endParaRPr lang="fa-I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7030A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Brace 3"/>
          <p:cNvSpPr/>
          <p:nvPr/>
        </p:nvSpPr>
        <p:spPr>
          <a:xfrm>
            <a:off x="2483768" y="764704"/>
            <a:ext cx="1584176" cy="2304256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Right Brace 4"/>
          <p:cNvSpPr/>
          <p:nvPr/>
        </p:nvSpPr>
        <p:spPr>
          <a:xfrm>
            <a:off x="2195736" y="3429000"/>
            <a:ext cx="1008112" cy="252028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 b="1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179512" y="548680"/>
            <a:ext cx="2520280" cy="72008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solidFill>
                  <a:schemeClr val="tx1"/>
                </a:solidFill>
                <a:cs typeface="0 Nazanin" pitchFamily="2" charset="-78"/>
              </a:rPr>
              <a:t>1-محلول در پلاسما 3%</a:t>
            </a:r>
            <a:endParaRPr lang="fa-IR" sz="2400" b="1" dirty="0">
              <a:solidFill>
                <a:schemeClr val="tx1"/>
              </a:solidFill>
              <a:cs typeface="0 Nazanin" pitchFamily="2" charset="-78"/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0" y="2276872"/>
            <a:ext cx="3059832" cy="648072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solidFill>
                  <a:schemeClr val="tx1"/>
                </a:solidFill>
                <a:cs typeface="0 Nazanin" pitchFamily="2" charset="-78"/>
              </a:rPr>
              <a:t>2-اتصال به هموگلوبین97%</a:t>
            </a:r>
            <a:endParaRPr lang="fa-IR" sz="2400" b="1" dirty="0">
              <a:solidFill>
                <a:schemeClr val="tx1"/>
              </a:solidFill>
              <a:cs typeface="0 Nazanin" pitchFamily="2" charset="-78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251520" y="3356992"/>
            <a:ext cx="2267744" cy="648072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fa-IR" dirty="0" smtClean="0">
                <a:solidFill>
                  <a:schemeClr val="tx1"/>
                </a:solidFill>
              </a:rPr>
              <a:t>1-محلول در پلاسما7%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9" name="Flowchart: Alternate Process 8"/>
          <p:cNvSpPr/>
          <p:nvPr/>
        </p:nvSpPr>
        <p:spPr>
          <a:xfrm>
            <a:off x="0" y="4221088"/>
            <a:ext cx="2555776" cy="648072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fa-IR" sz="2000" dirty="0" smtClean="0">
                <a:solidFill>
                  <a:schemeClr val="tx1"/>
                </a:solidFill>
                <a:cs typeface="0 Nazanin" pitchFamily="2" charset="-78"/>
              </a:rPr>
              <a:t>2-اتصال به هموگلوبین23%</a:t>
            </a:r>
            <a:endParaRPr lang="fa-IR" sz="2000" dirty="0">
              <a:solidFill>
                <a:schemeClr val="tx1"/>
              </a:solidFill>
              <a:cs typeface="0 Nazanin" pitchFamily="2" charset="-78"/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0" y="5157192"/>
            <a:ext cx="2699792" cy="648072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fa-IR" sz="2000" dirty="0" smtClean="0">
                <a:solidFill>
                  <a:schemeClr val="tx1"/>
                </a:solidFill>
                <a:cs typeface="0 Nazanin" pitchFamily="2" charset="-78"/>
              </a:rPr>
              <a:t>3-به شکل بی کربنات 70 %</a:t>
            </a:r>
            <a:endParaRPr lang="fa-IR" sz="2000" dirty="0">
              <a:solidFill>
                <a:schemeClr val="tx1"/>
              </a:solidFill>
              <a:cs typeface="0 Nazanin" pitchFamily="2" charset="-78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dirty="0" smtClean="0"/>
              <a:t>روش های انتقال اکسیژن درخون</a:t>
            </a:r>
          </a:p>
          <a:p>
            <a:pPr>
              <a:buNone/>
            </a:pPr>
            <a:endParaRPr lang="fa-IR" dirty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/>
          </a:p>
          <a:p>
            <a:pPr>
              <a:buNone/>
            </a:pPr>
            <a:r>
              <a:rPr lang="fa-IR" dirty="0" smtClean="0"/>
              <a:t>روش های انتقال کربن  دی اکسید درخون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3384376"/>
          </a:xfrm>
        </p:spPr>
        <p:txBody>
          <a:bodyPr>
            <a:noAutofit/>
          </a:bodyPr>
          <a:lstStyle/>
          <a:p>
            <a:r>
              <a:rPr lang="fa-IR" sz="13800" dirty="0" smtClean="0"/>
              <a:t>پایان</a:t>
            </a:r>
            <a:endParaRPr lang="fa-IR" sz="13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2159732" y="1340768"/>
            <a:ext cx="4824536" cy="3600400"/>
          </a:xfrm>
          <a:prstGeom prst="horizontalScroll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69468"/>
            <a:ext cx="8229600" cy="1143000"/>
          </a:xfrm>
          <a:ln>
            <a:noFill/>
          </a:ln>
        </p:spPr>
        <p:txBody>
          <a:bodyPr/>
          <a:lstStyle/>
          <a:p>
            <a:r>
              <a:rPr lang="fa-IR" sz="1600" dirty="0" smtClean="0">
                <a:cs typeface="0 Nazanin" pitchFamily="2" charset="-78"/>
              </a:rPr>
              <a:t>&lt;&lt;</a:t>
            </a:r>
            <a:r>
              <a:rPr lang="fa-IR" dirty="0" smtClean="0">
                <a:cs typeface="0 Nazanin" pitchFamily="2" charset="-78"/>
              </a:rPr>
              <a:t>گفتار1فصل3</a:t>
            </a:r>
            <a:r>
              <a:rPr lang="fa-IR" sz="1600" dirty="0" smtClean="0">
                <a:cs typeface="0 Nazanin" pitchFamily="2" charset="-78"/>
              </a:rPr>
              <a:t>&gt;&gt;</a:t>
            </a:r>
            <a:endParaRPr lang="fa-IR" sz="1600" dirty="0">
              <a:cs typeface="0 Nazanin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2051720" y="0"/>
            <a:ext cx="4968552" cy="1628800"/>
          </a:xfrm>
          <a:prstGeom prst="wedgeRoundRectCallou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فصل سوم:تبادلات گازی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fa-IR" dirty="0" smtClean="0"/>
              <a:t>هوای دمی             اکسیژن بیش تری دارد</a:t>
            </a:r>
          </a:p>
          <a:p>
            <a:pPr>
              <a:buNone/>
            </a:pPr>
            <a:r>
              <a:rPr lang="fa-IR" dirty="0" smtClean="0"/>
              <a:t>هوای بازدمی          کربن دی اکسید بیش تری دارد</a:t>
            </a:r>
          </a:p>
          <a:p>
            <a:pPr>
              <a:buNone/>
            </a:pPr>
            <a:r>
              <a:rPr lang="fa-IR" dirty="0" smtClean="0"/>
              <a:t>خون تیره                                      خون روشن</a:t>
            </a:r>
          </a:p>
          <a:p>
            <a:pPr>
              <a:buNone/>
            </a:pPr>
            <a:endParaRPr lang="fa-IR" dirty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کربن دی اکسید </a:t>
            </a:r>
            <a:r>
              <a:rPr lang="fa-IR" b="1" dirty="0" smtClean="0">
                <a:solidFill>
                  <a:srgbClr val="FF0000"/>
                </a:solidFill>
              </a:rPr>
              <a:t>&gt;</a:t>
            </a:r>
            <a:r>
              <a:rPr lang="fa-IR" dirty="0" smtClean="0"/>
              <a:t> اکسیژن              اکسیژن </a:t>
            </a:r>
            <a:r>
              <a:rPr lang="fa-IR" b="1" dirty="0" smtClean="0">
                <a:solidFill>
                  <a:srgbClr val="FF0000"/>
                </a:solidFill>
              </a:rPr>
              <a:t>&gt;</a:t>
            </a:r>
            <a:r>
              <a:rPr lang="fa-IR" dirty="0" smtClean="0"/>
              <a:t> کربن دی اکسید</a:t>
            </a:r>
            <a:endParaRPr lang="fa-IR" dirty="0"/>
          </a:p>
        </p:txBody>
      </p:sp>
      <p:sp>
        <p:nvSpPr>
          <p:cNvPr id="5" name="Right Arrow 4"/>
          <p:cNvSpPr/>
          <p:nvPr/>
        </p:nvSpPr>
        <p:spPr>
          <a:xfrm rot="10800000">
            <a:off x="5940152" y="1844824"/>
            <a:ext cx="1152128" cy="14401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Right Arrow 5"/>
          <p:cNvSpPr/>
          <p:nvPr/>
        </p:nvSpPr>
        <p:spPr>
          <a:xfrm rot="10800000">
            <a:off x="5868144" y="2492896"/>
            <a:ext cx="936104" cy="14401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Down Arrow 6"/>
          <p:cNvSpPr/>
          <p:nvPr/>
        </p:nvSpPr>
        <p:spPr>
          <a:xfrm>
            <a:off x="7596336" y="3356992"/>
            <a:ext cx="504056" cy="936104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Down Arrow 7"/>
          <p:cNvSpPr/>
          <p:nvPr/>
        </p:nvSpPr>
        <p:spPr>
          <a:xfrm>
            <a:off x="2123728" y="3356992"/>
            <a:ext cx="504056" cy="936104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555776" y="260648"/>
            <a:ext cx="4176464" cy="1368152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0 Nazanin" pitchFamily="2" charset="-78"/>
              </a:rPr>
              <a:t>واکنش تنفس سلولی</a:t>
            </a:r>
            <a:endParaRPr lang="fa-IR" dirty="0">
              <a:cs typeface="0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a-IR" sz="2800" dirty="0" smtClean="0"/>
              <a:t>        +آب </a:t>
            </a:r>
            <a:r>
              <a:rPr lang="fa-IR" sz="2800" dirty="0"/>
              <a:t>+ کربن دی اکسید → </a:t>
            </a:r>
            <a:r>
              <a:rPr lang="en-US" sz="2800" dirty="0"/>
              <a:t>ADP </a:t>
            </a:r>
            <a:r>
              <a:rPr lang="fa-IR" sz="2800" dirty="0"/>
              <a:t>و فسفات + اکسیژن + گلوکز</a:t>
            </a:r>
            <a:endParaRPr lang="fa-IR" sz="2800" dirty="0">
              <a:cs typeface="0 Nazanin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812360" y="1556792"/>
            <a:ext cx="720080" cy="5040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ATP</a:t>
            </a:r>
            <a:endParaRPr lang="fa-IR" sz="24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424113"/>
            <a:ext cx="5400600" cy="4029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E44CE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a-IR" sz="2800" dirty="0" smtClean="0">
                <a:cs typeface="0 Nazanin" pitchFamily="2" charset="-78"/>
              </a:rPr>
              <a:t>علل زیان بار بودن کربن دی اکسید</a:t>
            </a:r>
            <a:endParaRPr lang="fa-IR" sz="2800" dirty="0">
              <a:cs typeface="0 Nazanin" pitchFamily="2" charset="-78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3563888" y="1340768"/>
            <a:ext cx="122413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563888" y="1916832"/>
            <a:ext cx="122413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611560" y="1196752"/>
            <a:ext cx="2880320" cy="5040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  <a:cs typeface="0 Nazanin" pitchFamily="2" charset="-78"/>
              </a:rPr>
              <a:t>1-تولید کربنیک اسید</a:t>
            </a:r>
            <a:endParaRPr lang="fa-IR" sz="2400" dirty="0">
              <a:solidFill>
                <a:schemeClr val="tx1"/>
              </a:solidFill>
              <a:cs typeface="0 Nazanin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9552" y="2060848"/>
            <a:ext cx="2952328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  <a:cs typeface="0 Nazanin" pitchFamily="2" charset="-78"/>
              </a:rPr>
              <a:t>2-کاهش یافتن</a:t>
            </a:r>
            <a:r>
              <a:rPr lang="en-US" sz="2400" dirty="0" smtClean="0">
                <a:solidFill>
                  <a:schemeClr val="tx1"/>
                </a:solidFill>
                <a:cs typeface="0 Nazanin" pitchFamily="2" charset="-78"/>
              </a:rPr>
              <a:t> PH</a:t>
            </a:r>
            <a:endParaRPr lang="fa-IR" sz="2400" dirty="0">
              <a:solidFill>
                <a:schemeClr val="tx1"/>
              </a:solidFill>
              <a:cs typeface="0 Nazanin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7544" y="2996952"/>
            <a:ext cx="8208912" cy="30243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fa-IR" dirty="0" smtClean="0">
                <a:solidFill>
                  <a:schemeClr val="tx1"/>
                </a:solidFill>
                <a:cs typeface="0 Nazanin" pitchFamily="2" charset="-78"/>
              </a:rPr>
              <a:t>دستگاه تنفس</a:t>
            </a:r>
            <a:endParaRPr lang="fa-IR" dirty="0">
              <a:solidFill>
                <a:schemeClr val="tx1"/>
              </a:solidFill>
              <a:cs typeface="0 Nazanin" pitchFamily="2" charset="-78"/>
            </a:endParaRPr>
          </a:p>
        </p:txBody>
      </p:sp>
      <p:sp>
        <p:nvSpPr>
          <p:cNvPr id="15" name="Right Brace 14"/>
          <p:cNvSpPr/>
          <p:nvPr/>
        </p:nvSpPr>
        <p:spPr>
          <a:xfrm>
            <a:off x="6228184" y="3356992"/>
            <a:ext cx="1368152" cy="2232248"/>
          </a:xfrm>
          <a:prstGeom prst="rightBr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rgbClr val="FF0000"/>
              </a:solidFill>
            </a:endParaRPr>
          </a:p>
        </p:txBody>
      </p:sp>
      <p:sp>
        <p:nvSpPr>
          <p:cNvPr id="16" name="Flowchart: Alternate Process 15"/>
          <p:cNvSpPr/>
          <p:nvPr/>
        </p:nvSpPr>
        <p:spPr>
          <a:xfrm>
            <a:off x="467544" y="3068960"/>
            <a:ext cx="5760640" cy="792088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fa-IR" sz="2000" dirty="0" smtClean="0">
                <a:solidFill>
                  <a:schemeClr val="tx1"/>
                </a:solidFill>
                <a:cs typeface="0 Nazanin" pitchFamily="2" charset="-78"/>
              </a:rPr>
              <a:t>بخش هادی(همه قسمت ها به جز نایزک مبادله ای و کیسه هوایی</a:t>
            </a:r>
            <a:endParaRPr lang="fa-IR" sz="2000" dirty="0">
              <a:solidFill>
                <a:schemeClr val="tx1"/>
              </a:solidFill>
              <a:cs typeface="0 Nazanin" pitchFamily="2" charset="-78"/>
            </a:endParaRPr>
          </a:p>
        </p:txBody>
      </p:sp>
      <p:sp>
        <p:nvSpPr>
          <p:cNvPr id="17" name="Flowchart: Alternate Process 16"/>
          <p:cNvSpPr/>
          <p:nvPr/>
        </p:nvSpPr>
        <p:spPr>
          <a:xfrm>
            <a:off x="539552" y="5157192"/>
            <a:ext cx="5688632" cy="72008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fa-IR" sz="2000" dirty="0" smtClean="0">
                <a:solidFill>
                  <a:schemeClr val="tx1"/>
                </a:solidFill>
                <a:cs typeface="0 Nazanin" pitchFamily="2" charset="-78"/>
              </a:rPr>
              <a:t>بخش مبادله ای(نایژک مبادله ای وکیسه هوایی)</a:t>
            </a:r>
            <a:endParaRPr lang="fa-IR" sz="2000" dirty="0">
              <a:solidFill>
                <a:schemeClr val="tx1"/>
              </a:solidFill>
              <a:cs typeface="0 Nazanin" pitchFamily="2" charset="-78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dirty="0" smtClean="0">
                <a:cs typeface="0 Nazanin" pitchFamily="2" charset="-78"/>
              </a:rPr>
              <a:t>بینی</a:t>
            </a:r>
            <a:endParaRPr lang="fa-IR" dirty="0">
              <a:cs typeface="0 Nazanin" pitchFamily="2" charset="-78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7092280" y="548680"/>
            <a:ext cx="792088" cy="288032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Rectangle 4"/>
          <p:cNvSpPr/>
          <p:nvPr/>
        </p:nvSpPr>
        <p:spPr>
          <a:xfrm>
            <a:off x="827584" y="404664"/>
            <a:ext cx="6048672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fa-IR" sz="2000" dirty="0" smtClean="0">
                <a:solidFill>
                  <a:schemeClr val="tx1"/>
                </a:solidFill>
                <a:cs typeface="0 Nazanin" pitchFamily="2" charset="-78"/>
              </a:rPr>
              <a:t>1- تصویه: توسط سلول های مخاطی مزکدار</a:t>
            </a:r>
            <a:endParaRPr lang="fa-IR" sz="2000" dirty="0">
              <a:solidFill>
                <a:schemeClr val="tx1"/>
              </a:solidFill>
              <a:cs typeface="0 Nazanin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268760"/>
            <a:ext cx="640871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fa-IR" sz="2000" dirty="0" smtClean="0">
                <a:solidFill>
                  <a:schemeClr val="tx1"/>
                </a:solidFill>
                <a:cs typeface="0 Nazanin" pitchFamily="2" charset="-78"/>
              </a:rPr>
              <a:t>2-گرم: توسط مویرگ های فراوان</a:t>
            </a:r>
            <a:endParaRPr lang="fa-IR" sz="2000" dirty="0">
              <a:solidFill>
                <a:schemeClr val="tx1"/>
              </a:solidFill>
              <a:cs typeface="0 Nazanin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7544" y="2276872"/>
            <a:ext cx="6552728" cy="8640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fa-IR" sz="2000" dirty="0" smtClean="0">
                <a:solidFill>
                  <a:schemeClr val="tx1"/>
                </a:solidFill>
                <a:cs typeface="0 Nazanin" pitchFamily="2" charset="-78"/>
              </a:rPr>
              <a:t>3-مرطوب: توسط ترشحات مخاطی</a:t>
            </a:r>
            <a:endParaRPr lang="fa-IR" sz="2000" dirty="0">
              <a:solidFill>
                <a:schemeClr val="tx1"/>
              </a:solidFill>
              <a:cs typeface="0 Nazanin" pitchFamily="2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356992"/>
            <a:ext cx="4608512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ounded Rectangle 8"/>
          <p:cNvSpPr/>
          <p:nvPr/>
        </p:nvSpPr>
        <p:spPr>
          <a:xfrm>
            <a:off x="611560" y="4005064"/>
            <a:ext cx="1656184" cy="43204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fa-IR" dirty="0" smtClean="0">
                <a:solidFill>
                  <a:schemeClr val="tx1"/>
                </a:solidFill>
              </a:rPr>
              <a:t>ذرات خارجی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7544" y="4653136"/>
            <a:ext cx="1800200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fa-IR" dirty="0" smtClean="0">
                <a:solidFill>
                  <a:schemeClr val="tx1"/>
                </a:solidFill>
              </a:rPr>
              <a:t>ترشحات مخاطی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99592" y="5013176"/>
            <a:ext cx="1296144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fa-IR" dirty="0" smtClean="0">
                <a:solidFill>
                  <a:schemeClr val="tx1"/>
                </a:solidFill>
              </a:rPr>
              <a:t>مژک ها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99592" y="6165304"/>
            <a:ext cx="1440160" cy="21602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fa-IR" dirty="0" smtClean="0">
                <a:solidFill>
                  <a:schemeClr val="tx1"/>
                </a:solidFill>
              </a:rPr>
              <a:t>غشای پایه</a:t>
            </a:r>
            <a:endParaRPr lang="fa-I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2060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solidFill>
                  <a:schemeClr val="bg1"/>
                </a:solidFill>
                <a:cs typeface="0 Nazanin" pitchFamily="2" charset="-78"/>
              </a:rPr>
              <a:t>انتهای حلق</a:t>
            </a:r>
            <a:endParaRPr lang="fa-IR" dirty="0">
              <a:solidFill>
                <a:schemeClr val="bg1"/>
              </a:solidFill>
              <a:cs typeface="0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/>
          </a:p>
          <a:p>
            <a:pPr>
              <a:buNone/>
            </a:pPr>
            <a:r>
              <a:rPr lang="fa-IR" dirty="0" smtClean="0">
                <a:solidFill>
                  <a:schemeClr val="accent2">
                    <a:lumMod val="50000"/>
                  </a:schemeClr>
                </a:solidFill>
              </a:rPr>
              <a:t>وظایف حنجره</a:t>
            </a:r>
            <a:endParaRPr lang="fa-IR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4572000" y="476672"/>
            <a:ext cx="201622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endCxn id="2" idx="2"/>
          </p:cNvCxnSpPr>
          <p:nvPr/>
        </p:nvCxnSpPr>
        <p:spPr>
          <a:xfrm flipH="1">
            <a:off x="4572000" y="980728"/>
            <a:ext cx="2016224" cy="4369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Alternate Process 8"/>
          <p:cNvSpPr/>
          <p:nvPr/>
        </p:nvSpPr>
        <p:spPr>
          <a:xfrm>
            <a:off x="827584" y="0"/>
            <a:ext cx="3528392" cy="864096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fa-IR" sz="2400" dirty="0" smtClean="0">
                <a:solidFill>
                  <a:srgbClr val="FFFF00"/>
                </a:solidFill>
              </a:rPr>
              <a:t>حنجره در جلو</a:t>
            </a:r>
            <a:endParaRPr lang="fa-IR" sz="2400" dirty="0">
              <a:solidFill>
                <a:srgbClr val="FFFF00"/>
              </a:solidFill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683568" y="908720"/>
            <a:ext cx="3888432" cy="936104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fa-IR" sz="2800" dirty="0" smtClean="0">
                <a:solidFill>
                  <a:srgbClr val="FFFF00"/>
                </a:solidFill>
              </a:rPr>
              <a:t>مری در پشت</a:t>
            </a:r>
            <a:endParaRPr lang="fa-IR" sz="2800" dirty="0">
              <a:solidFill>
                <a:srgbClr val="FFFF00"/>
              </a:solidFill>
            </a:endParaRPr>
          </a:p>
        </p:txBody>
      </p:sp>
      <p:sp>
        <p:nvSpPr>
          <p:cNvPr id="11" name="Right Brace 10"/>
          <p:cNvSpPr/>
          <p:nvPr/>
        </p:nvSpPr>
        <p:spPr>
          <a:xfrm>
            <a:off x="5724128" y="1772816"/>
            <a:ext cx="1008112" cy="288032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2" name="Flowchart: Alternate Process 11"/>
          <p:cNvSpPr/>
          <p:nvPr/>
        </p:nvSpPr>
        <p:spPr>
          <a:xfrm>
            <a:off x="467544" y="1772816"/>
            <a:ext cx="5436096" cy="936104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fa-IR" sz="2400" dirty="0" smtClean="0">
                <a:solidFill>
                  <a:schemeClr val="tx1"/>
                </a:solidFill>
                <a:cs typeface="0 Nazanin" pitchFamily="2" charset="-78"/>
              </a:rPr>
              <a:t>1-دیواره غضروفی ان مجرای عبور هوا را باز نگه می دارد</a:t>
            </a:r>
            <a:endParaRPr lang="fa-IR" sz="2400" dirty="0">
              <a:solidFill>
                <a:schemeClr val="tx1"/>
              </a:solidFill>
              <a:cs typeface="0 Nazanin" pitchFamily="2" charset="-78"/>
            </a:endParaRPr>
          </a:p>
        </p:txBody>
      </p:sp>
      <p:sp>
        <p:nvSpPr>
          <p:cNvPr id="13" name="Flowchart: Alternate Process 12"/>
          <p:cNvSpPr/>
          <p:nvPr/>
        </p:nvSpPr>
        <p:spPr>
          <a:xfrm>
            <a:off x="0" y="3789040"/>
            <a:ext cx="5868144" cy="1008112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fa-IR" sz="2400" dirty="0" smtClean="0">
                <a:solidFill>
                  <a:schemeClr val="tx1"/>
                </a:solidFill>
                <a:cs typeface="0 Nazanin" pitchFamily="2" charset="-78"/>
              </a:rPr>
              <a:t>2-درپوشی به نام برچاکنای دارد که مانع ورود غذا بع مجرای تنفسی می شود.</a:t>
            </a:r>
            <a:endParaRPr lang="fa-IR" sz="2400" dirty="0">
              <a:solidFill>
                <a:schemeClr val="tx1"/>
              </a:solidFill>
              <a:cs typeface="0 Nazanin" pitchFamily="2" charset="-7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581128"/>
            <a:ext cx="3096344" cy="22768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noFill/>
        </p:spPr>
        <p:txBody>
          <a:bodyPr>
            <a:normAutofit fontScale="90000"/>
          </a:bodyPr>
          <a:lstStyle/>
          <a:p>
            <a:pPr algn="r"/>
            <a:r>
              <a:rPr lang="fa-IR" dirty="0" smtClean="0">
                <a:solidFill>
                  <a:schemeClr val="tx2">
                    <a:lumMod val="50000"/>
                  </a:schemeClr>
                </a:solidFill>
              </a:rPr>
              <a:t>حلقه های غضروفی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C</a:t>
            </a:r>
            <a:r>
              <a:rPr lang="fa-IR" dirty="0" smtClean="0">
                <a:solidFill>
                  <a:schemeClr val="tx2">
                    <a:lumMod val="50000"/>
                  </a:schemeClr>
                </a:solidFill>
              </a:rPr>
              <a:t>شکل نای موجب می شود </a:t>
            </a:r>
            <a:endParaRPr lang="fa-I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923928" y="1196752"/>
            <a:ext cx="1224136" cy="1512168"/>
          </a:xfrm>
          <a:prstGeom prst="downArrow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Flowchart: Alternate Process 4"/>
          <p:cNvSpPr/>
          <p:nvPr/>
        </p:nvSpPr>
        <p:spPr>
          <a:xfrm>
            <a:off x="1403648" y="2636912"/>
            <a:ext cx="6048672" cy="936104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solidFill>
                  <a:srgbClr val="FF0000"/>
                </a:solidFill>
              </a:rPr>
              <a:t>مجرای نای همیشه باز باشند</a:t>
            </a:r>
            <a:endParaRPr lang="fa-IR" sz="2400" dirty="0">
              <a:solidFill>
                <a:srgbClr val="FF0000"/>
              </a:solidFill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611560" y="3933056"/>
            <a:ext cx="7776864" cy="1656184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fa-IR" sz="2000" dirty="0" smtClean="0">
                <a:solidFill>
                  <a:schemeClr val="tx1"/>
                </a:solidFill>
              </a:rPr>
              <a:t>نای در انتهای خود به دوشاخه تقسیم می شود </a:t>
            </a:r>
            <a:r>
              <a:rPr lang="fa-IR" sz="2000" dirty="0" smtClean="0">
                <a:solidFill>
                  <a:srgbClr val="FF0000"/>
                </a:solidFill>
              </a:rPr>
              <a:t>ونایژه های اصلی </a:t>
            </a:r>
            <a:r>
              <a:rPr lang="fa-IR" sz="2000" dirty="0" smtClean="0">
                <a:solidFill>
                  <a:schemeClr val="tx1"/>
                </a:solidFill>
              </a:rPr>
              <a:t>را به وجود می اورند.</a:t>
            </a:r>
          </a:p>
          <a:p>
            <a:r>
              <a:rPr lang="fa-IR" sz="2000" dirty="0" smtClean="0">
                <a:solidFill>
                  <a:schemeClr val="tx1"/>
                </a:solidFill>
              </a:rPr>
              <a:t>انشعابی ازنایژه که دیگر غضروف ندارد </a:t>
            </a:r>
            <a:r>
              <a:rPr lang="fa-IR" sz="2000" dirty="0" smtClean="0">
                <a:solidFill>
                  <a:srgbClr val="FF0000"/>
                </a:solidFill>
              </a:rPr>
              <a:t>نایژک </a:t>
            </a:r>
            <a:r>
              <a:rPr lang="fa-IR" sz="2000" dirty="0" smtClean="0">
                <a:solidFill>
                  <a:schemeClr val="tx1"/>
                </a:solidFill>
              </a:rPr>
              <a:t>نامیده می شود.</a:t>
            </a:r>
            <a:endParaRPr lang="fa-IR" sz="2000" dirty="0">
              <a:solidFill>
                <a:schemeClr val="tx1"/>
              </a:solidFill>
            </a:endParaRPr>
          </a:p>
        </p:txBody>
      </p:sp>
      <p:sp>
        <p:nvSpPr>
          <p:cNvPr id="7" name="5-Point Star 6"/>
          <p:cNvSpPr/>
          <p:nvPr/>
        </p:nvSpPr>
        <p:spPr>
          <a:xfrm>
            <a:off x="8460432" y="4437112"/>
            <a:ext cx="432048" cy="504056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700808"/>
            <a:ext cx="262685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dirty="0" smtClean="0"/>
              <a:t>ساختاربافتی دیواره نای</a:t>
            </a:r>
            <a:endParaRPr lang="fa-IR" dirty="0"/>
          </a:p>
        </p:txBody>
      </p:sp>
      <p:sp>
        <p:nvSpPr>
          <p:cNvPr id="4" name="Right Brace 3"/>
          <p:cNvSpPr/>
          <p:nvPr/>
        </p:nvSpPr>
        <p:spPr>
          <a:xfrm>
            <a:off x="3923928" y="188640"/>
            <a:ext cx="1728192" cy="3024336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Flowchart: Alternate Process 6"/>
          <p:cNvSpPr/>
          <p:nvPr/>
        </p:nvSpPr>
        <p:spPr>
          <a:xfrm>
            <a:off x="2051720" y="980728"/>
            <a:ext cx="2880320" cy="620688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</a:rPr>
              <a:t>2-غضروفی ماهیچه ای</a:t>
            </a:r>
            <a:endParaRPr lang="fa-IR" sz="2400" dirty="0">
              <a:solidFill>
                <a:schemeClr val="tx1"/>
              </a:solidFill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2339752" y="2132856"/>
            <a:ext cx="2376264" cy="620688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fa-IR" sz="3200" dirty="0" smtClean="0">
                <a:solidFill>
                  <a:schemeClr val="tx1"/>
                </a:solidFill>
              </a:rPr>
              <a:t>4-مخاط</a:t>
            </a:r>
            <a:endParaRPr lang="fa-IR" sz="3200" dirty="0">
              <a:solidFill>
                <a:schemeClr val="tx1"/>
              </a:solidFill>
            </a:endParaRPr>
          </a:p>
        </p:txBody>
      </p:sp>
      <p:sp>
        <p:nvSpPr>
          <p:cNvPr id="9" name="Flowchart: Alternate Process 8"/>
          <p:cNvSpPr/>
          <p:nvPr/>
        </p:nvSpPr>
        <p:spPr>
          <a:xfrm>
            <a:off x="2339752" y="260648"/>
            <a:ext cx="2376264" cy="864096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fa-IR" sz="3200" dirty="0" smtClean="0">
                <a:solidFill>
                  <a:schemeClr val="tx1"/>
                </a:solidFill>
              </a:rPr>
              <a:t>1- پیوندی</a:t>
            </a:r>
            <a:endParaRPr lang="fa-IR" sz="3200" dirty="0">
              <a:solidFill>
                <a:schemeClr val="tx1"/>
              </a:solidFill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2699792" y="1628800"/>
            <a:ext cx="2376264" cy="557064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dirty="0" smtClean="0">
                <a:solidFill>
                  <a:schemeClr val="tx1"/>
                </a:solidFill>
              </a:rPr>
              <a:t>3- زیرمخاط</a:t>
            </a:r>
            <a:endParaRPr lang="fa-IR" sz="2800" dirty="0">
              <a:solidFill>
                <a:schemeClr val="tx1"/>
              </a:solidFill>
            </a:endParaRPr>
          </a:p>
        </p:txBody>
      </p:sp>
      <p:sp>
        <p:nvSpPr>
          <p:cNvPr id="11" name="Flowchart: Alternate Process 10"/>
          <p:cNvSpPr/>
          <p:nvPr/>
        </p:nvSpPr>
        <p:spPr>
          <a:xfrm>
            <a:off x="1583160" y="3429000"/>
            <a:ext cx="7560840" cy="1296144"/>
          </a:xfrm>
          <a:prstGeom prst="flowChartAlternateProcess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fa-IR" sz="2800" dirty="0" smtClean="0">
                <a:solidFill>
                  <a:schemeClr val="tx1"/>
                </a:solidFill>
              </a:rPr>
              <a:t>اخرین انشعاب نایژک در بخش هادی </a:t>
            </a:r>
            <a:r>
              <a:rPr lang="fa-IR" sz="2800" dirty="0" smtClean="0">
                <a:solidFill>
                  <a:srgbClr val="FF0000"/>
                </a:solidFill>
              </a:rPr>
              <a:t>نایژک انتهایی </a:t>
            </a:r>
            <a:r>
              <a:rPr lang="fa-IR" sz="2800" dirty="0" smtClean="0">
                <a:solidFill>
                  <a:schemeClr val="tx1"/>
                </a:solidFill>
              </a:rPr>
              <a:t>نام دارد.</a:t>
            </a:r>
            <a:endParaRPr lang="fa-IR" sz="2800" dirty="0">
              <a:solidFill>
                <a:schemeClr val="tx1"/>
              </a:solidFill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1763688" y="4869160"/>
            <a:ext cx="7380312" cy="1152128"/>
          </a:xfrm>
          <a:prstGeom prst="flowChartAlternateProcess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fa-IR" sz="2800" dirty="0" smtClean="0">
                <a:solidFill>
                  <a:schemeClr val="tx1"/>
                </a:solidFill>
              </a:rPr>
              <a:t>نایژکی را که روی ان حبابک وجود دارد</a:t>
            </a:r>
            <a:r>
              <a:rPr lang="fa-IR" sz="2800" dirty="0" smtClean="0">
                <a:solidFill>
                  <a:srgbClr val="FF0000"/>
                </a:solidFill>
              </a:rPr>
              <a:t>نایژک مبادله ای </a:t>
            </a:r>
            <a:r>
              <a:rPr lang="fa-IR" sz="2800" dirty="0" smtClean="0">
                <a:solidFill>
                  <a:schemeClr val="tx1"/>
                </a:solidFill>
              </a:rPr>
              <a:t>می نامیم</a:t>
            </a:r>
            <a:r>
              <a:rPr lang="fa-IR" dirty="0" smtClean="0">
                <a:solidFill>
                  <a:schemeClr val="tx1"/>
                </a:solidFill>
              </a:rPr>
              <a:t>.</a:t>
            </a:r>
            <a:endParaRPr lang="fa-IR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67744" cy="328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3645024"/>
            <a:ext cx="1475656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322</Words>
  <Application>Microsoft Office PowerPoint</Application>
  <PresentationFormat>On-screen Show (4:3)</PresentationFormat>
  <Paragraphs>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0 Nazanin</vt:lpstr>
      <vt:lpstr>Arial</vt:lpstr>
      <vt:lpstr>Calibri</vt:lpstr>
      <vt:lpstr>Times New Roman</vt:lpstr>
      <vt:lpstr>Office Theme</vt:lpstr>
      <vt:lpstr>PowerPoint Presentation</vt:lpstr>
      <vt:lpstr>&lt;&lt;گفتار1فصل3&gt;&gt;</vt:lpstr>
      <vt:lpstr>فصل سوم:تبادلات گازی</vt:lpstr>
      <vt:lpstr>واکنش تنفس سلولی</vt:lpstr>
      <vt:lpstr>PowerPoint Presentation</vt:lpstr>
      <vt:lpstr>PowerPoint Presentation</vt:lpstr>
      <vt:lpstr>انتهای حلق</vt:lpstr>
      <vt:lpstr>حلقه های غضروفی  Cشکل نای موجب می شود </vt:lpstr>
      <vt:lpstr>PowerPoint Presentation</vt:lpstr>
      <vt:lpstr>PowerPoint Presentation</vt:lpstr>
      <vt:lpstr>PowerPoint Presentation</vt:lpstr>
      <vt:lpstr>PowerPoint Presentation</vt:lpstr>
      <vt:lpstr>پایان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samin</cp:lastModifiedBy>
  <cp:revision>51</cp:revision>
  <dcterms:created xsi:type="dcterms:W3CDTF">2018-03-31T11:33:03Z</dcterms:created>
  <dcterms:modified xsi:type="dcterms:W3CDTF">2018-04-23T04:29:32Z</dcterms:modified>
</cp:coreProperties>
</file>