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346" r:id="rId2"/>
    <p:sldId id="292" r:id="rId3"/>
    <p:sldId id="347" r:id="rId4"/>
    <p:sldId id="349" r:id="rId5"/>
    <p:sldId id="348" r:id="rId6"/>
    <p:sldId id="374" r:id="rId7"/>
    <p:sldId id="350" r:id="rId8"/>
    <p:sldId id="355" r:id="rId9"/>
    <p:sldId id="380" r:id="rId10"/>
    <p:sldId id="353" r:id="rId11"/>
    <p:sldId id="445" r:id="rId12"/>
    <p:sldId id="295" r:id="rId13"/>
    <p:sldId id="375" r:id="rId14"/>
    <p:sldId id="411" r:id="rId15"/>
    <p:sldId id="412" r:id="rId16"/>
    <p:sldId id="357" r:id="rId17"/>
    <p:sldId id="362" r:id="rId18"/>
    <p:sldId id="356" r:id="rId19"/>
    <p:sldId id="294" r:id="rId20"/>
    <p:sldId id="381" r:id="rId21"/>
    <p:sldId id="272" r:id="rId22"/>
    <p:sldId id="293" r:id="rId23"/>
    <p:sldId id="257" r:id="rId24"/>
    <p:sldId id="358" r:id="rId25"/>
    <p:sldId id="359" r:id="rId26"/>
    <p:sldId id="360" r:id="rId27"/>
    <p:sldId id="361" r:id="rId28"/>
    <p:sldId id="363" r:id="rId29"/>
    <p:sldId id="379" r:id="rId30"/>
    <p:sldId id="409" r:id="rId31"/>
    <p:sldId id="410" r:id="rId32"/>
    <p:sldId id="378" r:id="rId33"/>
    <p:sldId id="352" r:id="rId34"/>
    <p:sldId id="377" r:id="rId35"/>
    <p:sldId id="382" r:id="rId36"/>
    <p:sldId id="261" r:id="rId37"/>
    <p:sldId id="385" r:id="rId38"/>
    <p:sldId id="387" r:id="rId39"/>
    <p:sldId id="448" r:id="rId40"/>
    <p:sldId id="392" r:id="rId41"/>
    <p:sldId id="390" r:id="rId42"/>
    <p:sldId id="393" r:id="rId43"/>
    <p:sldId id="399" r:id="rId44"/>
    <p:sldId id="407" r:id="rId45"/>
    <p:sldId id="396" r:id="rId46"/>
    <p:sldId id="397" r:id="rId47"/>
    <p:sldId id="398" r:id="rId48"/>
    <p:sldId id="400" r:id="rId49"/>
    <p:sldId id="403" r:id="rId50"/>
    <p:sldId id="401" r:id="rId51"/>
    <p:sldId id="402" r:id="rId52"/>
    <p:sldId id="408" r:id="rId53"/>
    <p:sldId id="335" r:id="rId54"/>
    <p:sldId id="404" r:id="rId55"/>
    <p:sldId id="415" r:id="rId56"/>
    <p:sldId id="413" r:id="rId57"/>
    <p:sldId id="314" r:id="rId58"/>
    <p:sldId id="421" r:id="rId59"/>
    <p:sldId id="418" r:id="rId60"/>
    <p:sldId id="262" r:id="rId61"/>
    <p:sldId id="432" r:id="rId62"/>
    <p:sldId id="433" r:id="rId63"/>
    <p:sldId id="434" r:id="rId64"/>
    <p:sldId id="435" r:id="rId65"/>
    <p:sldId id="436" r:id="rId66"/>
    <p:sldId id="437" r:id="rId67"/>
    <p:sldId id="438" r:id="rId68"/>
    <p:sldId id="439" r:id="rId69"/>
    <p:sldId id="441" r:id="rId70"/>
    <p:sldId id="442" r:id="rId71"/>
    <p:sldId id="443" r:id="rId72"/>
    <p:sldId id="444" r:id="rId73"/>
    <p:sldId id="416" r:id="rId74"/>
    <p:sldId id="264" r:id="rId75"/>
    <p:sldId id="440" r:id="rId76"/>
    <p:sldId id="263" r:id="rId77"/>
    <p:sldId id="417" r:id="rId78"/>
    <p:sldId id="268" r:id="rId79"/>
    <p:sldId id="266" r:id="rId80"/>
    <p:sldId id="265" r:id="rId81"/>
    <p:sldId id="269" r:id="rId82"/>
    <p:sldId id="419" r:id="rId83"/>
    <p:sldId id="420" r:id="rId84"/>
    <p:sldId id="260" r:id="rId85"/>
    <p:sldId id="267" r:id="rId86"/>
    <p:sldId id="422" r:id="rId87"/>
    <p:sldId id="423" r:id="rId88"/>
    <p:sldId id="424" r:id="rId89"/>
    <p:sldId id="426" r:id="rId90"/>
    <p:sldId id="427" r:id="rId91"/>
    <p:sldId id="428" r:id="rId92"/>
    <p:sldId id="429" r:id="rId93"/>
    <p:sldId id="430" r:id="rId94"/>
    <p:sldId id="431" r:id="rId95"/>
    <p:sldId id="447" r:id="rId96"/>
    <p:sldId id="274" r:id="rId97"/>
    <p:sldId id="449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8A8D6-E858-4D21-847F-586DEA67B089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4E9845E-A96C-47E5-93AE-2ED8AE5150F0}">
      <dgm:prSet custT="1"/>
      <dgm:spPr/>
      <dgm:t>
        <a:bodyPr anchor="t"/>
        <a:lstStyle/>
        <a:p>
          <a:pPr algn="just" rtl="0"/>
          <a:r>
            <a:rPr lang="en-US" sz="4400" b="1" dirty="0" smtClean="0"/>
            <a:t>DNA</a:t>
          </a:r>
          <a:r>
            <a:rPr lang="fa-IR" sz="4100" b="1" dirty="0" smtClean="0"/>
            <a:t>ساختار  </a:t>
          </a:r>
          <a:endParaRPr lang="en-US" sz="4100" b="1" dirty="0"/>
        </a:p>
      </dgm:t>
    </dgm:pt>
    <dgm:pt modelId="{7A2E6E00-CB15-427E-857E-6834E24823FA}" type="parTrans" cxnId="{6B777B91-5142-44AD-8632-841028BE2B3E}">
      <dgm:prSet/>
      <dgm:spPr/>
      <dgm:t>
        <a:bodyPr/>
        <a:lstStyle/>
        <a:p>
          <a:endParaRPr lang="en-US"/>
        </a:p>
      </dgm:t>
    </dgm:pt>
    <dgm:pt modelId="{85B31F1F-90EE-43A0-9FF0-8B7CD2298386}" type="sibTrans" cxnId="{6B777B91-5142-44AD-8632-841028BE2B3E}">
      <dgm:prSet/>
      <dgm:spPr/>
      <dgm:t>
        <a:bodyPr/>
        <a:lstStyle/>
        <a:p>
          <a:endParaRPr lang="en-US"/>
        </a:p>
      </dgm:t>
    </dgm:pt>
    <dgm:pt modelId="{38FC97BC-E8F7-4839-9B38-09042F681E02}" type="pres">
      <dgm:prSet presAssocID="{2F78A8D6-E858-4D21-847F-586DEA67B0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4D0E8F-C46F-4A95-AAC5-831F8C5E283B}" type="pres">
      <dgm:prSet presAssocID="{84E9845E-A96C-47E5-93AE-2ED8AE5150F0}" presName="parentText" presStyleLbl="node1" presStyleIdx="0" presStyleCnt="1" custScaleY="2407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777B91-5142-44AD-8632-841028BE2B3E}" srcId="{2F78A8D6-E858-4D21-847F-586DEA67B089}" destId="{84E9845E-A96C-47E5-93AE-2ED8AE5150F0}" srcOrd="0" destOrd="0" parTransId="{7A2E6E00-CB15-427E-857E-6834E24823FA}" sibTransId="{85B31F1F-90EE-43A0-9FF0-8B7CD2298386}"/>
    <dgm:cxn modelId="{BC9C643F-1989-4001-A6E5-EEED57AA0230}" type="presOf" srcId="{2F78A8D6-E858-4D21-847F-586DEA67B089}" destId="{38FC97BC-E8F7-4839-9B38-09042F681E02}" srcOrd="0" destOrd="0" presId="urn:microsoft.com/office/officeart/2005/8/layout/vList2"/>
    <dgm:cxn modelId="{74779395-DCAD-4671-A152-DE2F5810853D}" type="presOf" srcId="{84E9845E-A96C-47E5-93AE-2ED8AE5150F0}" destId="{934D0E8F-C46F-4A95-AAC5-831F8C5E283B}" srcOrd="0" destOrd="0" presId="urn:microsoft.com/office/officeart/2005/8/layout/vList2"/>
    <dgm:cxn modelId="{62B5671F-B52C-405C-9937-D11F6A86798F}" type="presParOf" srcId="{38FC97BC-E8F7-4839-9B38-09042F681E02}" destId="{934D0E8F-C46F-4A95-AAC5-831F8C5E28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D0E8F-C46F-4A95-AAC5-831F8C5E283B}">
      <dsp:nvSpPr>
        <dsp:cNvPr id="0" name=""/>
        <dsp:cNvSpPr/>
      </dsp:nvSpPr>
      <dsp:spPr>
        <a:xfrm>
          <a:off x="0" y="535"/>
          <a:ext cx="2777329" cy="10965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/>
            <a:t>DNA</a:t>
          </a:r>
          <a:r>
            <a:rPr lang="fa-IR" sz="4100" b="1" kern="1200" dirty="0" smtClean="0"/>
            <a:t>ساختار  </a:t>
          </a:r>
          <a:endParaRPr lang="en-US" sz="4100" b="1" kern="1200" dirty="0"/>
        </a:p>
      </dsp:txBody>
      <dsp:txXfrm>
        <a:off x="53529" y="54064"/>
        <a:ext cx="2670271" cy="989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96A91-A6C0-419C-BCA1-6E90EB62E2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22C2C-D7B4-466F-932C-8EC5F66F4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6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8A6C39-1D0B-4249-BCCF-4656A261B607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491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1DC45-14CF-48EB-8FB3-AC65497FA869}" type="slidenum">
              <a:rPr lang="zh-TW" altLang="en-US"/>
              <a:pPr/>
              <a:t>33</a:t>
            </a:fld>
            <a:endParaRPr lang="en-US" altLang="zh-TW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406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BCB9E5-F682-4786-BDE4-047D765DF335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66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26F8-5FD9-4F3D-97A2-C10B11BAFDF5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445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E8A3B-0C2A-494B-944E-3088F50134E8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97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0290F-6022-423E-B1C2-06802EB7439A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08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DA0BCB-52EE-4674-BA36-FEEA51EB9101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>
                <a:latin typeface="Arial" panose="020B0604020202020204" pitchFamily="34" charset="0"/>
              </a:rPr>
              <a:t>During DNA replication, the DNA molecule produces two new complementary strands. Each strand of the double helix of DNA serves as a template for the new strand.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46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0491F4-039F-4C19-BD4D-A62714B2F5C0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01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B99DE8F0-FDBE-4705-9AF4-4D106359D8A8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5.UN01 In-text figure, p. 78 </a:t>
            </a:r>
          </a:p>
        </p:txBody>
      </p:sp>
    </p:spTree>
    <p:extLst>
      <p:ext uri="{BB962C8B-B14F-4D97-AF65-F5344CB8AC3E}">
        <p14:creationId xmlns:p14="http://schemas.microsoft.com/office/powerpoint/2010/main" val="79982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441A3F8F-ED93-4CAF-941A-818391FF02C8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5.17 Making a polypeptide chain.</a:t>
            </a:r>
          </a:p>
        </p:txBody>
      </p:sp>
    </p:spTree>
    <p:extLst>
      <p:ext uri="{BB962C8B-B14F-4D97-AF65-F5344CB8AC3E}">
        <p14:creationId xmlns:p14="http://schemas.microsoft.com/office/powerpoint/2010/main" val="1566442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9C360DD9-BFBD-40CC-B471-C9234A578FAA}" type="slidenum">
              <a:rPr lang="en-US" altLang="en-US" sz="1200"/>
              <a:pPr/>
              <a:t>63</a:t>
            </a:fld>
            <a:endParaRPr lang="en-US" altLang="en-US" sz="1200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149565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DB6AE6-3969-41C5-AB6A-6C6EF091F48A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DNA is made up of nucleotides. Each nucleotide has three parts: a deoxyribose molecule, a phosphate group, and a nitrogenous base. There are four different bases in DNA: adenine, guanine, cytosine, and thymine. </a:t>
            </a:r>
            <a:endParaRPr lang="en-US" altLang="en-US" b="1" i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74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A02BDCB1-9477-4B37-912C-AFD6FBEFDB5C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3423550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828CA3B5-519C-4C34-8155-0ABF842CFB1D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4119281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F2C03B93-646F-4D45-B087-EF01DE602662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3559186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A3E2DA73-76C6-49A6-80B7-C87AD696409D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3580449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C59FEAFC-804D-44A8-9599-3AAD69B7FF84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2698744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B238C549-B41A-4551-A5A2-034FFEE50D31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5.21 A single amino acid substitution in a protein causes sickle-cell disease.</a:t>
            </a:r>
          </a:p>
          <a:p>
            <a:pPr eaLnBrk="1" hangingPunct="1"/>
            <a:endParaRPr lang="en-US" altLang="en-US" smtClean="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969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03A1444B-814A-4626-9E62-77D3D8AEADC1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5.22 Denaturation and renaturation of a protein.</a:t>
            </a:r>
          </a:p>
        </p:txBody>
      </p:sp>
    </p:spTree>
    <p:extLst>
      <p:ext uri="{BB962C8B-B14F-4D97-AF65-F5344CB8AC3E}">
        <p14:creationId xmlns:p14="http://schemas.microsoft.com/office/powerpoint/2010/main" val="1345802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18425A3A-CA96-4379-922D-8DEE298343BB}" type="slidenum">
              <a:rPr lang="en-US" altLang="en-US" sz="1200"/>
              <a:pPr/>
              <a:t>71</a:t>
            </a:fld>
            <a:endParaRPr lang="en-US" altLang="en-US" sz="1200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5.23 A chaperonin in action.</a:t>
            </a:r>
          </a:p>
        </p:txBody>
      </p:sp>
    </p:spTree>
    <p:extLst>
      <p:ext uri="{BB962C8B-B14F-4D97-AF65-F5344CB8AC3E}">
        <p14:creationId xmlns:p14="http://schemas.microsoft.com/office/powerpoint/2010/main" val="86606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1AFB838E-95CC-462E-A7BF-49BC7E206169}" type="slidenum">
              <a:rPr lang="en-US" altLang="en-US" sz="1200"/>
              <a:pPr/>
              <a:t>72</a:t>
            </a:fld>
            <a:endParaRPr lang="en-US" alt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5.23 A chaperonin in action.</a:t>
            </a:r>
          </a:p>
        </p:txBody>
      </p:sp>
    </p:spTree>
    <p:extLst>
      <p:ext uri="{BB962C8B-B14F-4D97-AF65-F5344CB8AC3E}">
        <p14:creationId xmlns:p14="http://schemas.microsoft.com/office/powerpoint/2010/main" val="3946980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8D52A0B4-4BDE-4BAD-BC7C-C773E74FA4D4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5.20 Exploring: Levels of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107952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DE0AE86A-65E0-46C8-8544-A1FE83AFA973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5.26 Components of nucleic acids.</a:t>
            </a:r>
          </a:p>
        </p:txBody>
      </p:sp>
    </p:spTree>
    <p:extLst>
      <p:ext uri="{BB962C8B-B14F-4D97-AF65-F5344CB8AC3E}">
        <p14:creationId xmlns:p14="http://schemas.microsoft.com/office/powerpoint/2010/main" val="1077051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09B1-FF5E-4367-8ADF-0E44EEAA695A}" type="slidenum">
              <a:rPr lang="ar-MA" smtClean="0"/>
              <a:pPr/>
              <a:t>83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val="1905225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85BB1C86-FD0C-45EF-89D1-C82D4C63D0A3}" type="slidenum">
              <a:rPr lang="en-US" altLang="en-US" sz="1200"/>
              <a:pPr/>
              <a:t>86</a:t>
            </a:fld>
            <a:endParaRPr lang="en-US" alt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131301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742790FD-36E8-4427-A2F6-A1C0E7134597}" type="slidenum">
              <a:rPr lang="en-US" altLang="en-US" sz="1200"/>
              <a:pPr/>
              <a:t>87</a:t>
            </a:fld>
            <a:endParaRPr lang="en-US" alt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2667285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16BBE233-DD69-43C7-BAD1-84955BC59201}" type="slidenum">
              <a:rPr lang="en-US" altLang="en-US" sz="1200"/>
              <a:pPr/>
              <a:t>88</a:t>
            </a:fld>
            <a:endParaRPr lang="en-US" alt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1363960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45DD47AD-19AA-46AE-BF97-113BB2F9BA5E}" type="slidenum">
              <a:rPr lang="en-US" altLang="en-US" sz="1200"/>
              <a:pPr/>
              <a:t>89</a:t>
            </a:fld>
            <a:endParaRPr lang="en-US" alt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2807786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19BFC989-2A48-483A-BDE7-C94E455555E3}" type="slidenum">
              <a:rPr lang="en-US" altLang="en-US" sz="1200"/>
              <a:pPr/>
              <a:t>90</a:t>
            </a:fld>
            <a:endParaRPr lang="en-US" altLang="en-US" sz="12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3863734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DC90FDE2-2784-46EC-BCA5-51DE9A222E05}" type="slidenum">
              <a:rPr lang="en-US" altLang="en-US" sz="1200"/>
              <a:pPr/>
              <a:t>91</a:t>
            </a:fld>
            <a:endParaRPr lang="en-US" alt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3821453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4D929DBC-9EC6-4A98-AA35-B23022F11A22}" type="slidenum">
              <a:rPr lang="en-US" altLang="en-US" sz="1200"/>
              <a:pPr/>
              <a:t>92</a:t>
            </a:fld>
            <a:endParaRPr lang="en-US" alt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896322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B661EF06-9CA6-4134-AE03-F4799140508F}" type="slidenum">
              <a:rPr lang="en-US" altLang="en-US" sz="1200"/>
              <a:pPr/>
              <a:t>93</a:t>
            </a:fld>
            <a:endParaRPr lang="en-US" alt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272650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AF4ADC7B-CB7F-4850-AE21-69ED1B000B3E}" type="slidenum">
              <a:rPr lang="en-US" altLang="en-US" sz="1200"/>
              <a:pPr/>
              <a:t>94</a:t>
            </a:fld>
            <a:endParaRPr lang="en-US" alt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ea typeface="ヒラギノ角ゴ Pro W3" charset="-128"/>
              </a:rPr>
              <a:t>Figure 5.15 An overview of protein functions.</a:t>
            </a:r>
          </a:p>
        </p:txBody>
      </p:sp>
    </p:spTree>
    <p:extLst>
      <p:ext uri="{BB962C8B-B14F-4D97-AF65-F5344CB8AC3E}">
        <p14:creationId xmlns:p14="http://schemas.microsoft.com/office/powerpoint/2010/main" val="422511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8F21DB-4E5A-409C-8B15-2855FCAFA4E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2183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MA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D650B2-50D4-4980-AA91-73BB1C653BD6}" type="slidenum">
              <a:rPr lang="en-US" smtClean="0">
                <a:latin typeface="Arial" pitchFamily="34" charset="0"/>
                <a:cs typeface="Arial" pitchFamily="34" charset="0"/>
              </a:rPr>
              <a:pPr/>
              <a:t>95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0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68E31EB-0BE8-4E6B-BCE4-6F9937E681B2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1A3FAF2-79FA-4389-ADC8-666CB798B844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MA" altLang="en-US" smtClean="0"/>
          </a:p>
        </p:txBody>
      </p:sp>
    </p:spTree>
    <p:extLst>
      <p:ext uri="{BB962C8B-B14F-4D97-AF65-F5344CB8AC3E}">
        <p14:creationId xmlns:p14="http://schemas.microsoft.com/office/powerpoint/2010/main" val="213795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134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2C5AA-2892-4850-8406-B73C8CCB3AD8}" type="slidenum">
              <a:rPr lang="en-US"/>
              <a:pPr/>
              <a:t>30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MA" smtClean="0"/>
          </a:p>
        </p:txBody>
      </p:sp>
    </p:spTree>
    <p:extLst>
      <p:ext uri="{BB962C8B-B14F-4D97-AF65-F5344CB8AC3E}">
        <p14:creationId xmlns:p14="http://schemas.microsoft.com/office/powerpoint/2010/main" val="381427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848B0-215D-4EEA-B799-48D346B8E8D2}" type="slidenum">
              <a:rPr lang="en-US"/>
              <a:pPr/>
              <a:t>31</a:t>
            </a:fld>
            <a:endParaRPr lang="en-US"/>
          </a:p>
        </p:txBody>
      </p:sp>
      <p:sp>
        <p:nvSpPr>
          <p:cNvPr id="142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MA"/>
          </a:p>
        </p:txBody>
      </p:sp>
    </p:spTree>
    <p:extLst>
      <p:ext uri="{BB962C8B-B14F-4D97-AF65-F5344CB8AC3E}">
        <p14:creationId xmlns:p14="http://schemas.microsoft.com/office/powerpoint/2010/main" val="18326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1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147B9-4D18-4FD3-A967-9BAB21F52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58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4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4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7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9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EA28D-ADF4-4A5A-B8B1-602CE24C63A3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7BE5-D55A-48F7-A012-D7B355D6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../../../Documents%20and%20Settings/Nancy%20Clark/Local%20Settings/Temporary%20Internet%20Files/Content.IE5/DDRE2QZB/DNAreplication.m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%CE%A6X17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Escherichia_coli" TargetMode="External"/><Relationship Id="rId5" Type="http://schemas.openxmlformats.org/officeDocument/2006/relationships/hyperlink" Target="http://en.wikipedia.org/wiki/Sea_Urchin" TargetMode="External"/><Relationship Id="rId4" Type="http://schemas.openxmlformats.org/officeDocument/2006/relationships/hyperlink" Target="http://en.wikipedia.org/wiki/Grasshopp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gi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39" y="0"/>
            <a:ext cx="12283440" cy="6858000"/>
          </a:xfr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ar-MA" dirty="0"/>
          </a:p>
        </p:txBody>
      </p:sp>
      <p:pic>
        <p:nvPicPr>
          <p:cNvPr id="5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507" y="462718"/>
            <a:ext cx="8095454" cy="5932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5950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10248897"/>
              </p:ext>
            </p:extLst>
          </p:nvPr>
        </p:nvGraphicFramePr>
        <p:xfrm>
          <a:off x="8740588" y="623608"/>
          <a:ext cx="2777329" cy="109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991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270966" y="2343580"/>
            <a:ext cx="3616234" cy="2102168"/>
          </a:xfrm>
        </p:spPr>
        <p:txBody>
          <a:bodyPr>
            <a:normAutofit lnSpcReduction="10000"/>
          </a:bodyPr>
          <a:lstStyle/>
          <a:p>
            <a:pPr marL="0" indent="0" algn="r" rtl="1"/>
            <a:r>
              <a:rPr lang="fa-IR" altLang="en-US" dirty="0" smtClean="0"/>
              <a:t>4 نوع باز موجود در</a:t>
            </a:r>
            <a:r>
              <a:rPr lang="en-US" altLang="en-US" dirty="0" smtClean="0"/>
              <a:t>:</a:t>
            </a:r>
            <a:r>
              <a:rPr lang="en-US" altLang="en-US" dirty="0"/>
              <a:t> </a:t>
            </a:r>
            <a:r>
              <a:rPr lang="en-US" altLang="en-US" b="1" dirty="0"/>
              <a:t>DNA</a:t>
            </a:r>
            <a:endParaRPr lang="en-US" altLang="en-US" b="1" dirty="0" smtClean="0"/>
          </a:p>
          <a:p>
            <a:pPr lvl="2" algn="r" rtl="1" eaLnBrk="1" hangingPunct="1">
              <a:lnSpc>
                <a:spcPct val="90000"/>
              </a:lnSpc>
            </a:pPr>
            <a:r>
              <a:rPr lang="fa-IR" altLang="en-US" sz="2800" dirty="0" smtClean="0"/>
              <a:t>آدنین</a:t>
            </a:r>
            <a:endParaRPr lang="en-US" altLang="en-US" sz="2800" dirty="0" smtClean="0"/>
          </a:p>
          <a:p>
            <a:pPr lvl="2" algn="r" rtl="1" eaLnBrk="1" hangingPunct="1">
              <a:lnSpc>
                <a:spcPct val="90000"/>
              </a:lnSpc>
            </a:pPr>
            <a:r>
              <a:rPr lang="fa-IR" altLang="en-US" sz="2800" dirty="0" smtClean="0"/>
              <a:t>گوانین</a:t>
            </a:r>
            <a:endParaRPr lang="en-US" altLang="en-US" sz="2800" dirty="0" smtClean="0"/>
          </a:p>
          <a:p>
            <a:pPr lvl="2" algn="r" rtl="1" eaLnBrk="1" hangingPunct="1">
              <a:lnSpc>
                <a:spcPct val="90000"/>
              </a:lnSpc>
            </a:pPr>
            <a:r>
              <a:rPr lang="fa-IR" altLang="en-US" sz="2800" dirty="0" smtClean="0"/>
              <a:t>سیتوزین</a:t>
            </a:r>
            <a:endParaRPr lang="en-US" altLang="en-US" sz="2800" dirty="0" smtClean="0"/>
          </a:p>
          <a:p>
            <a:pPr lvl="2" algn="r" rtl="1" eaLnBrk="1" hangingPunct="1">
              <a:lnSpc>
                <a:spcPct val="90000"/>
              </a:lnSpc>
            </a:pPr>
            <a:r>
              <a:rPr lang="fa-IR" altLang="en-US" sz="2800" dirty="0" smtClean="0"/>
              <a:t>تیمین</a:t>
            </a:r>
            <a:endParaRPr lang="en-US" altLang="en-US" sz="2800" dirty="0" smtClean="0"/>
          </a:p>
          <a:p>
            <a:pPr lvl="2"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15" y="1020417"/>
            <a:ext cx="7488051" cy="55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4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3" descr="05_26aNucleicAcidCompo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4" y="234950"/>
            <a:ext cx="80660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Text Box 4"/>
          <p:cNvSpPr txBox="1">
            <a:spLocks noChangeArrowheads="1"/>
          </p:cNvSpPr>
          <p:nvPr/>
        </p:nvSpPr>
        <p:spPr bwMode="auto">
          <a:xfrm>
            <a:off x="4271963" y="249239"/>
            <a:ext cx="1935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800" b="1" dirty="0" smtClean="0"/>
              <a:t>اسکلت قندفسفات</a:t>
            </a:r>
            <a:endParaRPr lang="en-US" altLang="en-US" sz="1800" b="1" dirty="0"/>
          </a:p>
        </p:txBody>
      </p:sp>
      <p:sp>
        <p:nvSpPr>
          <p:cNvPr id="272388" name="Text Box 5"/>
          <p:cNvSpPr txBox="1">
            <a:spLocks noChangeArrowheads="1"/>
          </p:cNvSpPr>
          <p:nvPr/>
        </p:nvSpPr>
        <p:spPr bwMode="auto">
          <a:xfrm>
            <a:off x="2108201" y="373063"/>
            <a:ext cx="7588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5</a:t>
            </a:r>
            <a:r>
              <a:rPr lang="en-US" altLang="en-US" sz="1800" b="1">
                <a:sym typeface="Symbol" panose="05050102010706020507" pitchFamily="18" charset="2"/>
              </a:rPr>
              <a:t></a:t>
            </a:r>
            <a:r>
              <a:rPr lang="en-US" altLang="en-US" sz="1800" b="1"/>
              <a:t> end</a:t>
            </a:r>
          </a:p>
        </p:txBody>
      </p:sp>
      <p:sp>
        <p:nvSpPr>
          <p:cNvPr id="272389" name="Text Box 6"/>
          <p:cNvSpPr txBox="1">
            <a:spLocks noChangeArrowheads="1"/>
          </p:cNvSpPr>
          <p:nvPr/>
        </p:nvSpPr>
        <p:spPr bwMode="auto">
          <a:xfrm>
            <a:off x="3040064" y="763589"/>
            <a:ext cx="44132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5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390" name="Text Box 7"/>
          <p:cNvSpPr txBox="1">
            <a:spLocks noChangeArrowheads="1"/>
          </p:cNvSpPr>
          <p:nvPr/>
        </p:nvSpPr>
        <p:spPr bwMode="auto">
          <a:xfrm>
            <a:off x="2952751" y="1365250"/>
            <a:ext cx="428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3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391" name="Text Box 8"/>
          <p:cNvSpPr txBox="1">
            <a:spLocks noChangeArrowheads="1"/>
          </p:cNvSpPr>
          <p:nvPr/>
        </p:nvSpPr>
        <p:spPr bwMode="auto">
          <a:xfrm>
            <a:off x="3059114" y="4884738"/>
            <a:ext cx="4159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5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392" name="Text Box 9"/>
          <p:cNvSpPr txBox="1">
            <a:spLocks noChangeArrowheads="1"/>
          </p:cNvSpPr>
          <p:nvPr/>
        </p:nvSpPr>
        <p:spPr bwMode="auto">
          <a:xfrm>
            <a:off x="2954338" y="5480050"/>
            <a:ext cx="48101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ym typeface="Symbol" panose="05050102010706020507" pitchFamily="18" charset="2"/>
              </a:rPr>
              <a:t>3C</a:t>
            </a:r>
            <a:endParaRPr lang="en-US" altLang="en-US" sz="1800" b="1"/>
          </a:p>
        </p:txBody>
      </p:sp>
      <p:sp>
        <p:nvSpPr>
          <p:cNvPr id="272393" name="Text Box 10"/>
          <p:cNvSpPr txBox="1">
            <a:spLocks noChangeArrowheads="1"/>
          </p:cNvSpPr>
          <p:nvPr/>
        </p:nvSpPr>
        <p:spPr bwMode="auto">
          <a:xfrm>
            <a:off x="2116139" y="6042025"/>
            <a:ext cx="7318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3</a:t>
            </a:r>
            <a:r>
              <a:rPr lang="en-US" altLang="en-US" sz="1800" b="1">
                <a:sym typeface="Symbol" panose="05050102010706020507" pitchFamily="18" charset="2"/>
              </a:rPr>
              <a:t></a:t>
            </a:r>
            <a:r>
              <a:rPr lang="en-US" altLang="en-US" sz="1800" b="1"/>
              <a:t> end</a:t>
            </a:r>
          </a:p>
        </p:txBody>
      </p:sp>
      <p:sp>
        <p:nvSpPr>
          <p:cNvPr id="272394" name="Text Box 11"/>
          <p:cNvSpPr txBox="1">
            <a:spLocks noChangeArrowheads="1"/>
          </p:cNvSpPr>
          <p:nvPr/>
        </p:nvSpPr>
        <p:spPr bwMode="auto">
          <a:xfrm>
            <a:off x="2103439" y="6386514"/>
            <a:ext cx="37623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 dirty="0"/>
              <a:t>(a) </a:t>
            </a:r>
            <a:r>
              <a:rPr lang="fa-IR" altLang="en-US" sz="1800" b="1" dirty="0" smtClean="0"/>
              <a:t>پلی نوکلئوتید</a:t>
            </a:r>
            <a:endParaRPr lang="en-US" altLang="en-US" sz="1800" b="1" dirty="0"/>
          </a:p>
        </p:txBody>
      </p:sp>
      <p:sp>
        <p:nvSpPr>
          <p:cNvPr id="272395" name="Text Box 12"/>
          <p:cNvSpPr txBox="1">
            <a:spLocks noChangeArrowheads="1"/>
          </p:cNvSpPr>
          <p:nvPr/>
        </p:nvSpPr>
        <p:spPr bwMode="auto">
          <a:xfrm>
            <a:off x="6089651" y="5548314"/>
            <a:ext cx="1592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 dirty="0"/>
              <a:t>(b) </a:t>
            </a:r>
            <a:r>
              <a:rPr lang="fa-IR" altLang="en-US" sz="1800" b="1" dirty="0" smtClean="0"/>
              <a:t>نوکلئوتید</a:t>
            </a:r>
            <a:endParaRPr lang="en-US" altLang="en-US" sz="1800" b="1" dirty="0"/>
          </a:p>
        </p:txBody>
      </p:sp>
      <p:sp>
        <p:nvSpPr>
          <p:cNvPr id="272396" name="Text Box 13"/>
          <p:cNvSpPr txBox="1">
            <a:spLocks noChangeArrowheads="1"/>
          </p:cNvSpPr>
          <p:nvPr/>
        </p:nvSpPr>
        <p:spPr bwMode="auto">
          <a:xfrm>
            <a:off x="6235701" y="4548189"/>
            <a:ext cx="1262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a-IR" altLang="en-US" sz="1800" b="1" dirty="0" smtClean="0"/>
              <a:t>گروه فسفات</a:t>
            </a:r>
            <a:endParaRPr lang="en-US" altLang="en-US" sz="1800" b="1" dirty="0"/>
          </a:p>
        </p:txBody>
      </p:sp>
      <p:sp>
        <p:nvSpPr>
          <p:cNvPr id="272397" name="Text Box 14"/>
          <p:cNvSpPr txBox="1">
            <a:spLocks noChangeArrowheads="1"/>
          </p:cNvSpPr>
          <p:nvPr/>
        </p:nvSpPr>
        <p:spPr bwMode="auto">
          <a:xfrm>
            <a:off x="8021639" y="4832351"/>
            <a:ext cx="1169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a-IR" altLang="en-US" sz="1800" b="1" dirty="0" smtClean="0"/>
              <a:t>قند پنج کربنه</a:t>
            </a:r>
            <a:r>
              <a:rPr lang="en-US" altLang="en-US" sz="1800" b="1" dirty="0" smtClean="0"/>
              <a:t>)</a:t>
            </a:r>
            <a:endParaRPr lang="en-US" altLang="en-US" sz="1800" b="1" dirty="0"/>
          </a:p>
        </p:txBody>
      </p:sp>
      <p:sp>
        <p:nvSpPr>
          <p:cNvPr id="272398" name="Text Box 15"/>
          <p:cNvSpPr txBox="1">
            <a:spLocks noChangeArrowheads="1"/>
          </p:cNvSpPr>
          <p:nvPr/>
        </p:nvSpPr>
        <p:spPr bwMode="auto">
          <a:xfrm>
            <a:off x="8513763" y="1941513"/>
            <a:ext cx="135572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800" b="1" dirty="0" smtClean="0"/>
              <a:t>نوکلئوتید</a:t>
            </a:r>
            <a:endParaRPr lang="en-US" altLang="en-US" sz="1800" b="1" dirty="0"/>
          </a:p>
        </p:txBody>
      </p:sp>
      <p:sp>
        <p:nvSpPr>
          <p:cNvPr id="272399" name="Text Box 16"/>
          <p:cNvSpPr txBox="1">
            <a:spLocks noChangeArrowheads="1"/>
          </p:cNvSpPr>
          <p:nvPr/>
        </p:nvSpPr>
        <p:spPr bwMode="auto">
          <a:xfrm>
            <a:off x="8423276" y="2374901"/>
            <a:ext cx="13430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a-IR" altLang="en-US" sz="1800" b="1" dirty="0" smtClean="0"/>
              <a:t>باز نیتروژندار</a:t>
            </a:r>
            <a:endParaRPr lang="en-US" altLang="en-US" sz="1800" b="1" dirty="0"/>
          </a:p>
        </p:txBody>
      </p:sp>
      <p:sp>
        <p:nvSpPr>
          <p:cNvPr id="272400" name="Text Box 17"/>
          <p:cNvSpPr txBox="1">
            <a:spLocks noChangeArrowheads="1"/>
          </p:cNvSpPr>
          <p:nvPr/>
        </p:nvSpPr>
        <p:spPr bwMode="auto">
          <a:xfrm>
            <a:off x="7704139" y="3402013"/>
            <a:ext cx="3889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5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401" name="Text Box 18"/>
          <p:cNvSpPr txBox="1">
            <a:spLocks noChangeArrowheads="1"/>
          </p:cNvSpPr>
          <p:nvPr/>
        </p:nvSpPr>
        <p:spPr bwMode="auto">
          <a:xfrm>
            <a:off x="7718425" y="4619625"/>
            <a:ext cx="4143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3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402" name="Text Box 19"/>
          <p:cNvSpPr txBox="1">
            <a:spLocks noChangeArrowheads="1"/>
          </p:cNvSpPr>
          <p:nvPr/>
        </p:nvSpPr>
        <p:spPr bwMode="auto">
          <a:xfrm>
            <a:off x="9355138" y="4195764"/>
            <a:ext cx="481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1</a:t>
            </a:r>
            <a:r>
              <a:rPr lang="en-US" altLang="en-US" sz="1800" b="1">
                <a:sym typeface="Symbol" panose="05050102010706020507" pitchFamily="18" charset="2"/>
              </a:rPr>
              <a:t>C</a:t>
            </a:r>
            <a:endParaRPr lang="en-US" altLang="en-US" sz="1800" b="1"/>
          </a:p>
        </p:txBody>
      </p:sp>
      <p:sp>
        <p:nvSpPr>
          <p:cNvPr id="272403" name="AutoShape 20"/>
          <p:cNvSpPr>
            <a:spLocks/>
          </p:cNvSpPr>
          <p:nvPr/>
        </p:nvSpPr>
        <p:spPr bwMode="auto">
          <a:xfrm rot="5400000">
            <a:off x="8813801" y="1409701"/>
            <a:ext cx="179387" cy="1681162"/>
          </a:xfrm>
          <a:prstGeom prst="leftBrace">
            <a:avLst>
              <a:gd name="adj1" fmla="val 7809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  <p:sp>
        <p:nvSpPr>
          <p:cNvPr id="272404" name="Line 21"/>
          <p:cNvSpPr>
            <a:spLocks noChangeShapeType="1"/>
          </p:cNvSpPr>
          <p:nvPr/>
        </p:nvSpPr>
        <p:spPr bwMode="auto">
          <a:xfrm flipH="1">
            <a:off x="3773488" y="376238"/>
            <a:ext cx="436562" cy="106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5" name="Line 22"/>
          <p:cNvSpPr>
            <a:spLocks noChangeShapeType="1"/>
          </p:cNvSpPr>
          <p:nvPr/>
        </p:nvSpPr>
        <p:spPr bwMode="auto">
          <a:xfrm flipV="1">
            <a:off x="3455988" y="800100"/>
            <a:ext cx="158750" cy="65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6" name="Line 23"/>
          <p:cNvSpPr>
            <a:spLocks noChangeShapeType="1"/>
          </p:cNvSpPr>
          <p:nvPr/>
        </p:nvSpPr>
        <p:spPr bwMode="auto">
          <a:xfrm flipV="1">
            <a:off x="3343275" y="1389064"/>
            <a:ext cx="158750" cy="65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7" name="Line 24"/>
          <p:cNvSpPr>
            <a:spLocks noChangeShapeType="1"/>
          </p:cNvSpPr>
          <p:nvPr/>
        </p:nvSpPr>
        <p:spPr bwMode="auto">
          <a:xfrm flipV="1">
            <a:off x="3478213" y="4894264"/>
            <a:ext cx="158750" cy="65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8" name="Line 25"/>
          <p:cNvSpPr>
            <a:spLocks noChangeShapeType="1"/>
          </p:cNvSpPr>
          <p:nvPr/>
        </p:nvSpPr>
        <p:spPr bwMode="auto">
          <a:xfrm flipV="1">
            <a:off x="3370263" y="5503864"/>
            <a:ext cx="158750" cy="65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9" name="Line 26"/>
          <p:cNvSpPr>
            <a:spLocks noChangeShapeType="1"/>
          </p:cNvSpPr>
          <p:nvPr/>
        </p:nvSpPr>
        <p:spPr bwMode="auto">
          <a:xfrm>
            <a:off x="7886701" y="3630613"/>
            <a:ext cx="79375" cy="131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10" name="Line 27"/>
          <p:cNvSpPr>
            <a:spLocks noChangeShapeType="1"/>
          </p:cNvSpPr>
          <p:nvPr/>
        </p:nvSpPr>
        <p:spPr bwMode="auto">
          <a:xfrm>
            <a:off x="8112125" y="4714875"/>
            <a:ext cx="158750" cy="26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11" name="Line 28"/>
          <p:cNvSpPr>
            <a:spLocks noChangeShapeType="1"/>
          </p:cNvSpPr>
          <p:nvPr/>
        </p:nvSpPr>
        <p:spPr bwMode="auto">
          <a:xfrm flipH="1">
            <a:off x="9183688" y="4305300"/>
            <a:ext cx="158750" cy="26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156754"/>
            <a:ext cx="9305109" cy="64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altLang="en-US" sz="4000" dirty="0" smtClean="0">
                <a:ea typeface="ＭＳ Ｐゴシック" panose="020B0600070205080204" pitchFamily="34" charset="-128"/>
              </a:rPr>
              <a:t>نوکلئوتید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pic>
        <p:nvPicPr>
          <p:cNvPr id="20491" name="Picture 273" descr="rav32223_14_03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4" y="2236789"/>
            <a:ext cx="1358693" cy="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89" descr="rav32223_14_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9" y="4300538"/>
            <a:ext cx="80168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90" descr="rav32223_14_0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4" y="4476751"/>
            <a:ext cx="179387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91" descr="rav32223_14_0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6" y="2828925"/>
            <a:ext cx="8731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92" descr="rav32223_14_03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4" y="3587750"/>
            <a:ext cx="10128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3" name="Rectangle 185"/>
          <p:cNvSpPr>
            <a:spLocks noChangeArrowheads="1"/>
          </p:cNvSpPr>
          <p:nvPr/>
        </p:nvSpPr>
        <p:spPr bwMode="auto">
          <a:xfrm>
            <a:off x="2679700" y="3884614"/>
            <a:ext cx="20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4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0564" name="Rectangle 187"/>
          <p:cNvSpPr>
            <a:spLocks noChangeArrowheads="1"/>
          </p:cNvSpPr>
          <p:nvPr/>
        </p:nvSpPr>
        <p:spPr bwMode="auto">
          <a:xfrm>
            <a:off x="2679700" y="3332164"/>
            <a:ext cx="203582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5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0565" name="Rectangle 189"/>
          <p:cNvSpPr>
            <a:spLocks noChangeArrowheads="1"/>
          </p:cNvSpPr>
          <p:nvPr/>
        </p:nvSpPr>
        <p:spPr bwMode="auto">
          <a:xfrm>
            <a:off x="3813175" y="3873501"/>
            <a:ext cx="20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1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0566" name="Rectangle 191"/>
          <p:cNvSpPr>
            <a:spLocks noChangeArrowheads="1"/>
          </p:cNvSpPr>
          <p:nvPr/>
        </p:nvSpPr>
        <p:spPr bwMode="auto">
          <a:xfrm>
            <a:off x="2927350" y="4276726"/>
            <a:ext cx="20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3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0567" name="Rectangle 193"/>
          <p:cNvSpPr>
            <a:spLocks noChangeArrowheads="1"/>
          </p:cNvSpPr>
          <p:nvPr/>
        </p:nvSpPr>
        <p:spPr bwMode="auto">
          <a:xfrm>
            <a:off x="3579813" y="4276726"/>
            <a:ext cx="20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2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0568" name="Rectangle 195"/>
          <p:cNvSpPr>
            <a:spLocks noChangeArrowheads="1"/>
          </p:cNvSpPr>
          <p:nvPr/>
        </p:nvSpPr>
        <p:spPr bwMode="auto">
          <a:xfrm>
            <a:off x="4821342" y="2740273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2</a:t>
            </a:r>
            <a:endParaRPr lang="en-US" altLang="en-US" sz="2000" b="1" dirty="0"/>
          </a:p>
        </p:txBody>
      </p:sp>
      <p:sp>
        <p:nvSpPr>
          <p:cNvPr id="20569" name="Rectangle 196"/>
          <p:cNvSpPr>
            <a:spLocks noChangeArrowheads="1"/>
          </p:cNvSpPr>
          <p:nvPr/>
        </p:nvSpPr>
        <p:spPr bwMode="auto">
          <a:xfrm>
            <a:off x="3308162" y="2559248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8</a:t>
            </a:r>
            <a:endParaRPr lang="en-US" altLang="en-US" sz="2000" b="1" dirty="0"/>
          </a:p>
        </p:txBody>
      </p:sp>
      <p:sp>
        <p:nvSpPr>
          <p:cNvPr id="20570" name="Rectangle 197"/>
          <p:cNvSpPr>
            <a:spLocks noChangeArrowheads="1"/>
          </p:cNvSpPr>
          <p:nvPr/>
        </p:nvSpPr>
        <p:spPr bwMode="auto">
          <a:xfrm>
            <a:off x="3712800" y="1935956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7</a:t>
            </a:r>
            <a:endParaRPr lang="en-US" altLang="en-US" sz="2000" b="1" dirty="0"/>
          </a:p>
        </p:txBody>
      </p:sp>
      <p:sp>
        <p:nvSpPr>
          <p:cNvPr id="20571" name="Rectangle 198"/>
          <p:cNvSpPr>
            <a:spLocks noChangeArrowheads="1"/>
          </p:cNvSpPr>
          <p:nvPr/>
        </p:nvSpPr>
        <p:spPr bwMode="auto">
          <a:xfrm>
            <a:off x="4387748" y="2091467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6</a:t>
            </a:r>
            <a:endParaRPr lang="en-US" altLang="en-US" sz="2000" b="1" dirty="0"/>
          </a:p>
        </p:txBody>
      </p:sp>
      <p:sp>
        <p:nvSpPr>
          <p:cNvPr id="20572" name="Rectangle 199"/>
          <p:cNvSpPr>
            <a:spLocks noChangeArrowheads="1"/>
          </p:cNvSpPr>
          <p:nvPr/>
        </p:nvSpPr>
        <p:spPr bwMode="auto">
          <a:xfrm>
            <a:off x="4343922" y="3173414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3</a:t>
            </a:r>
            <a:endParaRPr lang="en-US" altLang="en-US" sz="2000" b="1" dirty="0"/>
          </a:p>
        </p:txBody>
      </p:sp>
      <p:sp>
        <p:nvSpPr>
          <p:cNvPr id="20573" name="Rectangle 200"/>
          <p:cNvSpPr>
            <a:spLocks noChangeArrowheads="1"/>
          </p:cNvSpPr>
          <p:nvPr/>
        </p:nvSpPr>
        <p:spPr bwMode="auto">
          <a:xfrm>
            <a:off x="3659188" y="3043238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9</a:t>
            </a:r>
            <a:endParaRPr lang="en-US" altLang="en-US" sz="2000" b="1" dirty="0"/>
          </a:p>
        </p:txBody>
      </p:sp>
      <p:sp>
        <p:nvSpPr>
          <p:cNvPr id="20574" name="Rectangle 201"/>
          <p:cNvSpPr>
            <a:spLocks noChangeArrowheads="1"/>
          </p:cNvSpPr>
          <p:nvPr/>
        </p:nvSpPr>
        <p:spPr bwMode="auto">
          <a:xfrm>
            <a:off x="4027488" y="2867026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4</a:t>
            </a:r>
            <a:endParaRPr lang="en-US" altLang="en-US" sz="2000" b="1" dirty="0"/>
          </a:p>
        </p:txBody>
      </p:sp>
      <p:sp>
        <p:nvSpPr>
          <p:cNvPr id="20575" name="Rectangle 202"/>
          <p:cNvSpPr>
            <a:spLocks noChangeArrowheads="1"/>
          </p:cNvSpPr>
          <p:nvPr/>
        </p:nvSpPr>
        <p:spPr bwMode="auto">
          <a:xfrm>
            <a:off x="4027488" y="2208212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5</a:t>
            </a:r>
            <a:endParaRPr lang="en-US" altLang="en-US" sz="2000" b="1" dirty="0"/>
          </a:p>
        </p:txBody>
      </p:sp>
      <p:sp>
        <p:nvSpPr>
          <p:cNvPr id="20576" name="Rectangle 203"/>
          <p:cNvSpPr>
            <a:spLocks noChangeArrowheads="1"/>
          </p:cNvSpPr>
          <p:nvPr/>
        </p:nvSpPr>
        <p:spPr bwMode="auto">
          <a:xfrm>
            <a:off x="4754563" y="2305590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AEEF"/>
                </a:solidFill>
              </a:rPr>
              <a:t>1</a:t>
            </a:r>
            <a:endParaRPr lang="en-US" altLang="en-US" sz="2000" b="1" dirty="0"/>
          </a:p>
        </p:txBody>
      </p:sp>
      <p:sp>
        <p:nvSpPr>
          <p:cNvPr id="20580" name="Line 233"/>
          <p:cNvSpPr>
            <a:spLocks noChangeShapeType="1"/>
          </p:cNvSpPr>
          <p:nvPr/>
        </p:nvSpPr>
        <p:spPr bwMode="auto">
          <a:xfrm flipH="1">
            <a:off x="2765634" y="3346451"/>
            <a:ext cx="20430" cy="5157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581" name="Line 234"/>
          <p:cNvSpPr>
            <a:spLocks noChangeShapeType="1"/>
          </p:cNvSpPr>
          <p:nvPr/>
        </p:nvSpPr>
        <p:spPr bwMode="auto">
          <a:xfrm>
            <a:off x="3786189" y="3022601"/>
            <a:ext cx="1587" cy="1082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582" name="Rectangle 245"/>
          <p:cNvSpPr>
            <a:spLocks noChangeArrowheads="1"/>
          </p:cNvSpPr>
          <p:nvPr/>
        </p:nvSpPr>
        <p:spPr bwMode="auto">
          <a:xfrm>
            <a:off x="2736851" y="3173414"/>
            <a:ext cx="466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CH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2</a:t>
            </a:r>
            <a:endParaRPr lang="en-US" altLang="en-US" sz="2000" b="1" baseline="-25000" dirty="0"/>
          </a:p>
        </p:txBody>
      </p:sp>
      <p:sp>
        <p:nvSpPr>
          <p:cNvPr id="20583" name="Rectangle 247"/>
          <p:cNvSpPr>
            <a:spLocks noChangeArrowheads="1"/>
          </p:cNvSpPr>
          <p:nvPr/>
        </p:nvSpPr>
        <p:spPr bwMode="auto">
          <a:xfrm>
            <a:off x="3727451" y="2867025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N</a:t>
            </a:r>
            <a:endParaRPr lang="en-US" altLang="en-US" sz="2000" b="1" baseline="-25000"/>
          </a:p>
        </p:txBody>
      </p:sp>
      <p:sp>
        <p:nvSpPr>
          <p:cNvPr id="20584" name="Rectangle 249"/>
          <p:cNvSpPr>
            <a:spLocks noChangeArrowheads="1"/>
          </p:cNvSpPr>
          <p:nvPr/>
        </p:nvSpPr>
        <p:spPr bwMode="auto">
          <a:xfrm>
            <a:off x="4364832" y="2857468"/>
            <a:ext cx="112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N</a:t>
            </a:r>
            <a:endParaRPr lang="en-US" altLang="en-US" sz="2000" b="1" baseline="-25000" dirty="0"/>
          </a:p>
        </p:txBody>
      </p:sp>
      <p:sp>
        <p:nvSpPr>
          <p:cNvPr id="20585" name="Rectangle 252"/>
          <p:cNvSpPr>
            <a:spLocks noChangeArrowheads="1"/>
          </p:cNvSpPr>
          <p:nvPr/>
        </p:nvSpPr>
        <p:spPr bwMode="auto">
          <a:xfrm>
            <a:off x="3227388" y="3556000"/>
            <a:ext cx="1987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O</a:t>
            </a:r>
            <a:endParaRPr lang="en-US" altLang="en-US" sz="2000" b="1" baseline="-25000"/>
          </a:p>
        </p:txBody>
      </p:sp>
      <p:sp>
        <p:nvSpPr>
          <p:cNvPr id="20586" name="Rectangle 254"/>
          <p:cNvSpPr>
            <a:spLocks noChangeArrowheads="1"/>
          </p:cNvSpPr>
          <p:nvPr/>
        </p:nvSpPr>
        <p:spPr bwMode="auto">
          <a:xfrm>
            <a:off x="3719513" y="2187575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N</a:t>
            </a:r>
            <a:endParaRPr lang="en-US" altLang="en-US" sz="2000" b="1" baseline="-25000"/>
          </a:p>
        </p:txBody>
      </p:sp>
      <p:sp>
        <p:nvSpPr>
          <p:cNvPr id="20587" name="Rectangle 256"/>
          <p:cNvSpPr>
            <a:spLocks noChangeArrowheads="1"/>
          </p:cNvSpPr>
          <p:nvPr/>
        </p:nvSpPr>
        <p:spPr bwMode="auto">
          <a:xfrm>
            <a:off x="4316414" y="1835492"/>
            <a:ext cx="466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NH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2</a:t>
            </a:r>
            <a:endParaRPr lang="en-US" altLang="en-US" sz="2000" b="1" baseline="-25000" dirty="0"/>
          </a:p>
        </p:txBody>
      </p:sp>
      <p:sp>
        <p:nvSpPr>
          <p:cNvPr id="6256" name="Rectangle 257"/>
          <p:cNvSpPr>
            <a:spLocks noChangeArrowheads="1"/>
          </p:cNvSpPr>
          <p:nvPr/>
        </p:nvSpPr>
        <p:spPr bwMode="auto">
          <a:xfrm>
            <a:off x="3983039" y="4308476"/>
            <a:ext cx="1176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 OH in RNA</a:t>
            </a:r>
            <a:endParaRPr lang="en-US" sz="2000" b="1" dirty="0"/>
          </a:p>
        </p:txBody>
      </p:sp>
      <p:sp>
        <p:nvSpPr>
          <p:cNvPr id="6260" name="Rectangle 269"/>
          <p:cNvSpPr>
            <a:spLocks noChangeArrowheads="1"/>
          </p:cNvSpPr>
          <p:nvPr/>
        </p:nvSpPr>
        <p:spPr bwMode="auto">
          <a:xfrm>
            <a:off x="2963863" y="4491039"/>
            <a:ext cx="392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</a:rPr>
              <a:t> OH</a:t>
            </a:r>
            <a:endParaRPr lang="en-US" sz="2000" b="1"/>
          </a:p>
        </p:txBody>
      </p:sp>
      <p:pic>
        <p:nvPicPr>
          <p:cNvPr id="20593" name="Picture 270" descr="rav32223_14_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641850"/>
            <a:ext cx="80168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2" name="Rectangle 258"/>
          <p:cNvSpPr>
            <a:spLocks noChangeArrowheads="1"/>
          </p:cNvSpPr>
          <p:nvPr/>
        </p:nvSpPr>
        <p:spPr bwMode="auto">
          <a:xfrm>
            <a:off x="4016376" y="4691064"/>
            <a:ext cx="9634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H in DNA</a:t>
            </a:r>
            <a:endParaRPr lang="en-US" sz="2000" b="1" dirty="0"/>
          </a:p>
        </p:txBody>
      </p:sp>
      <p:pic>
        <p:nvPicPr>
          <p:cNvPr id="20595" name="Picture 272" descr="rav32223_14_03_arr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376739"/>
            <a:ext cx="2555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8" name="Line 329"/>
          <p:cNvSpPr>
            <a:spLocks noChangeShapeType="1"/>
          </p:cNvSpPr>
          <p:nvPr/>
        </p:nvSpPr>
        <p:spPr bwMode="auto">
          <a:xfrm flipV="1">
            <a:off x="4354514" y="2170114"/>
            <a:ext cx="1587" cy="128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629" name="Rectangle 335"/>
          <p:cNvSpPr>
            <a:spLocks noChangeArrowheads="1"/>
          </p:cNvSpPr>
          <p:nvPr/>
        </p:nvSpPr>
        <p:spPr bwMode="auto">
          <a:xfrm>
            <a:off x="2503488" y="3263901"/>
            <a:ext cx="16510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0630" name="Line 336"/>
          <p:cNvSpPr>
            <a:spLocks noChangeShapeType="1"/>
          </p:cNvSpPr>
          <p:nvPr/>
        </p:nvSpPr>
        <p:spPr bwMode="auto">
          <a:xfrm>
            <a:off x="3057525" y="4297363"/>
            <a:ext cx="1588" cy="176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631" name="Line 337"/>
          <p:cNvSpPr>
            <a:spLocks noChangeShapeType="1"/>
          </p:cNvSpPr>
          <p:nvPr/>
        </p:nvSpPr>
        <p:spPr bwMode="auto">
          <a:xfrm>
            <a:off x="3522664" y="4297364"/>
            <a:ext cx="1587" cy="179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0" name="Rectangle 207"/>
          <p:cNvSpPr>
            <a:spLocks noChangeArrowheads="1"/>
          </p:cNvSpPr>
          <p:nvPr/>
        </p:nvSpPr>
        <p:spPr bwMode="auto">
          <a:xfrm>
            <a:off x="1987195" y="2732138"/>
            <a:ext cx="173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O</a:t>
            </a:r>
            <a:endParaRPr lang="en-US" sz="2000" b="1" dirty="0"/>
          </a:p>
        </p:txBody>
      </p:sp>
      <p:sp>
        <p:nvSpPr>
          <p:cNvPr id="6241" name="Rectangle 208"/>
          <p:cNvSpPr>
            <a:spLocks noChangeArrowheads="1"/>
          </p:cNvSpPr>
          <p:nvPr/>
        </p:nvSpPr>
        <p:spPr bwMode="auto">
          <a:xfrm>
            <a:off x="2024063" y="3198814"/>
            <a:ext cx="136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</a:rPr>
              <a:t>P</a:t>
            </a:r>
            <a:endParaRPr lang="en-US" sz="2000" b="1"/>
          </a:p>
        </p:txBody>
      </p:sp>
      <p:sp>
        <p:nvSpPr>
          <p:cNvPr id="6242" name="Rectangle 209"/>
          <p:cNvSpPr>
            <a:spLocks noChangeArrowheads="1"/>
          </p:cNvSpPr>
          <p:nvPr/>
        </p:nvSpPr>
        <p:spPr bwMode="auto">
          <a:xfrm>
            <a:off x="1992313" y="3514726"/>
            <a:ext cx="25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</a:rPr>
              <a:t>O</a:t>
            </a:r>
            <a:r>
              <a:rPr lang="en-US" sz="2000" b="1" baseline="30000">
                <a:solidFill>
                  <a:srgbClr val="000000"/>
                </a:solidFill>
              </a:rPr>
              <a:t>–</a:t>
            </a:r>
          </a:p>
        </p:txBody>
      </p:sp>
      <p:sp>
        <p:nvSpPr>
          <p:cNvPr id="6243" name="Rectangle 212"/>
          <p:cNvSpPr>
            <a:spLocks noChangeArrowheads="1"/>
          </p:cNvSpPr>
          <p:nvPr/>
        </p:nvSpPr>
        <p:spPr bwMode="auto">
          <a:xfrm>
            <a:off x="1589312" y="3152823"/>
            <a:ext cx="25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baseline="30000" dirty="0">
                <a:solidFill>
                  <a:srgbClr val="000000"/>
                </a:solidFill>
              </a:rPr>
              <a:t>–</a:t>
            </a:r>
            <a:r>
              <a:rPr lang="en-US" sz="200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6249" name="Rectangle 243"/>
          <p:cNvSpPr>
            <a:spLocks noChangeArrowheads="1"/>
          </p:cNvSpPr>
          <p:nvPr/>
        </p:nvSpPr>
        <p:spPr bwMode="auto">
          <a:xfrm>
            <a:off x="2344745" y="3136464"/>
            <a:ext cx="173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O</a:t>
            </a:r>
            <a:endParaRPr lang="en-US" sz="2000" b="1" dirty="0"/>
          </a:p>
        </p:txBody>
      </p:sp>
      <p:sp>
        <p:nvSpPr>
          <p:cNvPr id="20637" name="Rectangle 330"/>
          <p:cNvSpPr>
            <a:spLocks noChangeArrowheads="1"/>
          </p:cNvSpPr>
          <p:nvPr/>
        </p:nvSpPr>
        <p:spPr bwMode="auto">
          <a:xfrm>
            <a:off x="2039938" y="3022601"/>
            <a:ext cx="6350" cy="168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0638" name="Rectangle 331"/>
          <p:cNvSpPr>
            <a:spLocks noChangeArrowheads="1"/>
          </p:cNvSpPr>
          <p:nvPr/>
        </p:nvSpPr>
        <p:spPr bwMode="auto">
          <a:xfrm>
            <a:off x="2074864" y="3022601"/>
            <a:ext cx="9525" cy="168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0639" name="Rectangle 332"/>
          <p:cNvSpPr>
            <a:spLocks noChangeArrowheads="1"/>
          </p:cNvSpPr>
          <p:nvPr/>
        </p:nvSpPr>
        <p:spPr bwMode="auto">
          <a:xfrm>
            <a:off x="2057400" y="3349626"/>
            <a:ext cx="6350" cy="168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0640" name="Rectangle 333"/>
          <p:cNvSpPr>
            <a:spLocks noChangeArrowheads="1"/>
          </p:cNvSpPr>
          <p:nvPr/>
        </p:nvSpPr>
        <p:spPr bwMode="auto">
          <a:xfrm>
            <a:off x="1847851" y="3263901"/>
            <a:ext cx="16827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0641" name="Rectangle 334"/>
          <p:cNvSpPr>
            <a:spLocks noChangeArrowheads="1"/>
          </p:cNvSpPr>
          <p:nvPr/>
        </p:nvSpPr>
        <p:spPr bwMode="auto">
          <a:xfrm>
            <a:off x="2146301" y="3263901"/>
            <a:ext cx="1698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9"/>
          <a:stretch>
            <a:fillRect/>
          </a:stretch>
        </p:blipFill>
        <p:spPr bwMode="auto">
          <a:xfrm>
            <a:off x="1919536" y="1916833"/>
            <a:ext cx="8338278" cy="33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قند اسید نوکلئیک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67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209550"/>
            <a:ext cx="8529637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937" y="371714"/>
            <a:ext cx="6923314" cy="61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3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606112"/>
            <a:ext cx="9931446" cy="58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7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969" y="646611"/>
            <a:ext cx="47148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69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89074" y="365126"/>
            <a:ext cx="4532812" cy="1058726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قطبیت در هر رشته خطی </a:t>
            </a:r>
            <a:endParaRPr lang="en-US" dirty="0"/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BF9496-B6ED-4D45-ADBD-5D663A737FA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248126"/>
            <a:ext cx="6074228" cy="6609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462" y="1933302"/>
            <a:ext cx="4331950" cy="42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42B958-7586-4C19-AAA1-A6FD2D0F271C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pic>
        <p:nvPicPr>
          <p:cNvPr id="13315" name="Picture 6" descr="rav65819_14_0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5" y="0"/>
            <a:ext cx="31067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rav65819_14_0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16" y="307975"/>
            <a:ext cx="3760788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na25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2992" y="14831"/>
            <a:ext cx="2549434" cy="6900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2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73646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911635" y="258898"/>
            <a:ext cx="5292634" cy="1058727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DNA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7855E2-C302-4F67-B5DC-F00E5F13E1A3}" type="slidenum">
              <a:rPr lang="en-US" altLang="en-US" sz="140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pic>
        <p:nvPicPr>
          <p:cNvPr id="27652" name="Picture 2" descr="http://academic.brooklyn.cuny.edu/biology/bio4fv/page/molecular%20biology/dsD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63675"/>
            <a:ext cx="5880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Down Arrow 6"/>
          <p:cNvSpPr>
            <a:spLocks noChangeArrowheads="1"/>
          </p:cNvSpPr>
          <p:nvPr/>
        </p:nvSpPr>
        <p:spPr bwMode="auto">
          <a:xfrm>
            <a:off x="2514600" y="1752600"/>
            <a:ext cx="533400" cy="4191000"/>
          </a:xfrm>
          <a:prstGeom prst="downArrow">
            <a:avLst>
              <a:gd name="adj1" fmla="val 50000"/>
              <a:gd name="adj2" fmla="val 5001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5" name="Down Arrow 8"/>
          <p:cNvSpPr>
            <a:spLocks noChangeArrowheads="1"/>
          </p:cNvSpPr>
          <p:nvPr/>
        </p:nvSpPr>
        <p:spPr bwMode="auto">
          <a:xfrm rot="10800000">
            <a:off x="8915400" y="1600200"/>
            <a:ext cx="533400" cy="4191000"/>
          </a:xfrm>
          <a:prstGeom prst="downArrow">
            <a:avLst>
              <a:gd name="adj1" fmla="val 50000"/>
              <a:gd name="adj2" fmla="val 5001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891348" y="258899"/>
            <a:ext cx="4966063" cy="105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 smtClean="0"/>
              <a:t>قطبیت در هر رشته خطی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9074" y="365125"/>
            <a:ext cx="4323806" cy="1333046"/>
          </a:xfrm>
        </p:spPr>
        <p:txBody>
          <a:bodyPr>
            <a:normAutofit/>
          </a:bodyPr>
          <a:lstStyle/>
          <a:p>
            <a:r>
              <a:rPr lang="fa-IR" dirty="0" smtClean="0"/>
              <a:t>مقایسه یک رشته از  </a:t>
            </a:r>
            <a:r>
              <a:rPr lang="en-US" dirty="0" smtClean="0"/>
              <a:t>DNA </a:t>
            </a:r>
            <a:r>
              <a:rPr lang="fa-IR" dirty="0" smtClean="0"/>
              <a:t>  و </a:t>
            </a:r>
            <a:r>
              <a:rPr lang="en-US" dirty="0" smtClean="0"/>
              <a:t>RNA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620" y="141424"/>
            <a:ext cx="2756262" cy="6716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2" y="394527"/>
            <a:ext cx="3015279" cy="62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3A7149-5781-42A1-9ED6-097DC5AF90C3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pic>
        <p:nvPicPr>
          <p:cNvPr id="8195" name="Picture 6" descr="rav65819_14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93" y="526143"/>
            <a:ext cx="47085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NT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48" y="1201783"/>
            <a:ext cx="4724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464732"/>
            <a:ext cx="9968507" cy="58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 rtl="1"/>
                <a:r>
                  <a:rPr lang="fa-IR" dirty="0" smtClean="0"/>
                  <a:t>نوکلئوزید = قند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a-IR" dirty="0" smtClean="0"/>
                  <a:t> + باز </a:t>
                </a:r>
                <a:r>
                  <a:rPr lang="fa-IR" dirty="0"/>
                  <a:t>آلی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7312" y="2186781"/>
            <a:ext cx="94773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1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52" y="116931"/>
            <a:ext cx="10515600" cy="1325563"/>
          </a:xfrm>
        </p:spPr>
        <p:txBody>
          <a:bodyPr/>
          <a:lstStyle/>
          <a:p>
            <a:pPr algn="ctr"/>
            <a:r>
              <a:rPr lang="fa-IR" dirty="0" smtClean="0"/>
              <a:t>نوکلئوتید منو فسفاته، دی فسفاته، تری فسفاته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488" y="1259614"/>
            <a:ext cx="5205065" cy="53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یک رشته پلی نوکلئوتید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433" y="1825625"/>
            <a:ext cx="61531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6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26" y="12999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DNA</a:t>
            </a:r>
            <a:r>
              <a:rPr lang="fa-IR" dirty="0"/>
              <a:t> پیوند هیدروژنی در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58" y="1311866"/>
            <a:ext cx="8450935" cy="52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1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08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8014"/>
            <a:ext cx="89154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1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0"/>
            <a:ext cx="8610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a-IR" dirty="0" smtClean="0">
                <a:solidFill>
                  <a:schemeClr val="tx1"/>
                </a:solidFill>
              </a:rPr>
              <a:t>نتایج شارگاف</a:t>
            </a:r>
            <a:r>
              <a:rPr lang="en-US" dirty="0" smtClean="0">
                <a:solidFill>
                  <a:schemeClr val="tx1"/>
                </a:solidFill>
              </a:rPr>
              <a:t>(1952)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735531"/>
              </p:ext>
            </p:extLst>
          </p:nvPr>
        </p:nvGraphicFramePr>
        <p:xfrm>
          <a:off x="2514600" y="1466850"/>
          <a:ext cx="6975474" cy="4559304"/>
        </p:xfrm>
        <a:graphic>
          <a:graphicData uri="http://schemas.openxmlformats.org/drawingml/2006/table">
            <a:tbl>
              <a:tblPr/>
              <a:tblGrid>
                <a:gridCol w="941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42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27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Organism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%A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%G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%C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%T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A/T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G/C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%GC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/>
                        <a:t>%AT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el-GR" sz="1500" dirty="0">
                          <a:hlinkClick r:id="rId3" tooltip="ΦX174"/>
                        </a:rPr>
                        <a:t>φ</a:t>
                      </a:r>
                      <a:r>
                        <a:rPr lang="en-US" sz="1500" dirty="0">
                          <a:hlinkClick r:id="rId3" tooltip="ΦX174"/>
                        </a:rPr>
                        <a:t>X174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24.0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23.3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21.5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31.2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0.77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44.8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55.2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ذرت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26.8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22.8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23.2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27.2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46.1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54.0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59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اختاپوس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33.2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17.6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17.6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31.6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35.2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64.8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مرغ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22.0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21.6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43.7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56.4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موش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21.4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20.5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42.9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57.0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انسان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29.3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20.7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20.0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30.0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40.7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59.3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linkClick r:id="rId4" tooltip="Grasshopper"/>
                        </a:rPr>
                        <a:t>Grasshopper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29.3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20.5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20.7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29.3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41.2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58.6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63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hlinkClick r:id="rId5" tooltip="Sea Urchin"/>
                        </a:rPr>
                        <a:t>Sea Urchin</a:t>
                      </a:r>
                      <a:endParaRPr lang="en-US" sz="150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32.8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17.7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17.3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32.1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1.02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35.0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64.9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گندم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27.3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22.7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22.8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27.1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45.5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54.4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fa-IR" sz="1500" dirty="0" smtClean="0"/>
                        <a:t>مخمر</a:t>
                      </a:r>
                      <a:endParaRPr lang="en-US" sz="1500" dirty="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31.3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18.7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17.1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32.9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0.95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1.09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35.8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64.4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07">
                <a:tc>
                  <a:txBody>
                    <a:bodyPr/>
                    <a:lstStyle/>
                    <a:p>
                      <a:pPr algn="ctr"/>
                      <a:r>
                        <a:rPr lang="en-US" sz="1500" i="1">
                          <a:hlinkClick r:id="rId6" tooltip="Escherichia coli"/>
                        </a:rPr>
                        <a:t>E. coli</a:t>
                      </a:r>
                      <a:endParaRPr lang="en-US" sz="1500"/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24.7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26.0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25.7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23.6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1.05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1.01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51.7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48.3</a:t>
                      </a:r>
                    </a:p>
                  </a:txBody>
                  <a:tcPr marL="75429" marR="75429" marT="37725" marB="3772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5945"/>
            <a:ext cx="3693511" cy="576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222" y="655945"/>
            <a:ext cx="3704604" cy="578090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42853" y="194189"/>
            <a:ext cx="3709852" cy="498141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آزمایشات گریفیت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74" y="702253"/>
            <a:ext cx="3674621" cy="5724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246" y="720069"/>
            <a:ext cx="3669555" cy="5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08-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14350"/>
            <a:ext cx="89154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3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1" name="Rectangle 3"/>
          <p:cNvSpPr>
            <a:spLocks noChangeArrowheads="1"/>
          </p:cNvSpPr>
          <p:nvPr/>
        </p:nvSpPr>
        <p:spPr bwMode="auto">
          <a:xfrm>
            <a:off x="2133600" y="6477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900" b="1">
                <a:latin typeface="Times New Roman" pitchFamily="18" charset="0"/>
              </a:rPr>
              <a:t>Copyright ©The McGraw-Hill Companies, Inc. Permission required for reproduction or display</a:t>
            </a:r>
          </a:p>
        </p:txBody>
      </p:sp>
      <p:pic>
        <p:nvPicPr>
          <p:cNvPr id="1133578" name="Picture 10" descr="bro35125_0915"/>
          <p:cNvPicPr>
            <a:picLocks noChangeAspect="1" noChangeArrowheads="1"/>
          </p:cNvPicPr>
          <p:nvPr/>
        </p:nvPicPr>
        <p:blipFill>
          <a:blip r:embed="rId3"/>
          <a:srcRect l="7692" r="3847" b="47301"/>
          <a:stretch>
            <a:fillRect/>
          </a:stretch>
        </p:blipFill>
        <p:spPr bwMode="auto">
          <a:xfrm>
            <a:off x="2057400" y="1371601"/>
            <a:ext cx="8077200" cy="3427413"/>
          </a:xfrm>
          <a:prstGeom prst="rect">
            <a:avLst/>
          </a:prstGeom>
          <a:noFill/>
        </p:spPr>
      </p:pic>
      <p:sp>
        <p:nvSpPr>
          <p:cNvPr id="1133580" name="Rectangle 12"/>
          <p:cNvSpPr>
            <a:spLocks noChangeArrowheads="1"/>
          </p:cNvSpPr>
          <p:nvPr/>
        </p:nvSpPr>
        <p:spPr bwMode="auto">
          <a:xfrm>
            <a:off x="1752600" y="5486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fa-IR" sz="5400" b="1" dirty="0">
                <a:latin typeface="Arial" pitchFamily="34" charset="0"/>
                <a:cs typeface="Times New Roman" pitchFamily="18" charset="0"/>
              </a:rPr>
              <a:t>یک فرضیه غلظ</a:t>
            </a:r>
            <a:endParaRPr lang="en-US" sz="5400" b="1" dirty="0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3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3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580" grpId="0" build="p" bldLvl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057" name="Group 9"/>
          <p:cNvGrpSpPr>
            <a:grpSpLocks/>
          </p:cNvGrpSpPr>
          <p:nvPr/>
        </p:nvGrpSpPr>
        <p:grpSpPr bwMode="auto">
          <a:xfrm>
            <a:off x="1933302" y="836023"/>
            <a:ext cx="8229600" cy="4868091"/>
            <a:chOff x="480" y="1536"/>
            <a:chExt cx="4800" cy="2304"/>
          </a:xfrm>
        </p:grpSpPr>
        <p:pic>
          <p:nvPicPr>
            <p:cNvPr id="386055" name="Picture 7" descr="09_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84" r="53271" b="3004"/>
            <a:stretch>
              <a:fillRect/>
            </a:stretch>
          </p:blipFill>
          <p:spPr bwMode="auto">
            <a:xfrm>
              <a:off x="1680" y="1536"/>
              <a:ext cx="2400" cy="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6053" name="Text Box 5"/>
            <p:cNvSpPr txBox="1">
              <a:spLocks noChangeArrowheads="1"/>
            </p:cNvSpPr>
            <p:nvPr/>
          </p:nvSpPr>
          <p:spPr bwMode="auto">
            <a:xfrm>
              <a:off x="480" y="2544"/>
              <a:ext cx="12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>
                  <a:solidFill>
                    <a:srgbClr val="0066FF"/>
                  </a:solidFill>
                </a:rPr>
                <a:t>James Watson (1928-       )</a:t>
              </a:r>
            </a:p>
          </p:txBody>
        </p:sp>
        <p:sp>
          <p:nvSpPr>
            <p:cNvPr id="386054" name="Text Box 6"/>
            <p:cNvSpPr txBox="1">
              <a:spLocks noChangeArrowheads="1"/>
            </p:cNvSpPr>
            <p:nvPr/>
          </p:nvSpPr>
          <p:spPr bwMode="auto">
            <a:xfrm>
              <a:off x="3936" y="2544"/>
              <a:ext cx="13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>
                  <a:solidFill>
                    <a:srgbClr val="0066FF"/>
                  </a:solidFill>
                </a:rPr>
                <a:t>Francis Crick (1916-2004)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4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86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/>
              <a:t>Chapter 2 slide </a:t>
            </a:r>
            <a:fld id="{5C33EAF0-2EF1-4890-8703-CD933D8D997E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1524000" y="304800"/>
            <a:ext cx="87630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22353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新細明體" charset="-120"/>
            </a:endParaRPr>
          </a:p>
        </p:txBody>
      </p:sp>
      <p:pic>
        <p:nvPicPr>
          <p:cNvPr id="3133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5014"/>
            <a:ext cx="6553200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Franklin</a:t>
            </a:r>
          </a:p>
        </p:txBody>
      </p:sp>
      <p:pic>
        <p:nvPicPr>
          <p:cNvPr id="10243" name="Picture 3" descr="023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69" y="590005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0" y="1887655"/>
            <a:ext cx="3366453" cy="460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2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55" descr="rav83074_1408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360364"/>
            <a:ext cx="16478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Freeform 441"/>
          <p:cNvSpPr>
            <a:spLocks/>
          </p:cNvSpPr>
          <p:nvPr/>
        </p:nvSpPr>
        <p:spPr bwMode="auto">
          <a:xfrm>
            <a:off x="6346825" y="2279651"/>
            <a:ext cx="425450" cy="307975"/>
          </a:xfrm>
          <a:custGeom>
            <a:avLst/>
            <a:gdLst>
              <a:gd name="T0" fmla="*/ 0 w 235"/>
              <a:gd name="T1" fmla="*/ 0 h 170"/>
              <a:gd name="T2" fmla="*/ 2147483647 w 235"/>
              <a:gd name="T3" fmla="*/ 0 h 170"/>
              <a:gd name="T4" fmla="*/ 2147483647 w 235"/>
              <a:gd name="T5" fmla="*/ 2147483647 h 170"/>
              <a:gd name="T6" fmla="*/ 2147483647 w 235"/>
              <a:gd name="T7" fmla="*/ 2147483647 h 170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170"/>
              <a:gd name="T14" fmla="*/ 235 w 235"/>
              <a:gd name="T15" fmla="*/ 170 h 1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170">
                <a:moveTo>
                  <a:pt x="0" y="0"/>
                </a:moveTo>
                <a:lnTo>
                  <a:pt x="235" y="0"/>
                </a:lnTo>
                <a:lnTo>
                  <a:pt x="235" y="170"/>
                </a:lnTo>
                <a:lnTo>
                  <a:pt x="161" y="17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Line 442"/>
          <p:cNvSpPr>
            <a:spLocks noChangeShapeType="1"/>
          </p:cNvSpPr>
          <p:nvPr/>
        </p:nvSpPr>
        <p:spPr bwMode="auto">
          <a:xfrm>
            <a:off x="6076950" y="1922464"/>
            <a:ext cx="0" cy="108743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Line 443"/>
          <p:cNvSpPr>
            <a:spLocks noChangeShapeType="1"/>
          </p:cNvSpPr>
          <p:nvPr/>
        </p:nvSpPr>
        <p:spPr bwMode="auto">
          <a:xfrm>
            <a:off x="6076950" y="282576"/>
            <a:ext cx="0" cy="620713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444"/>
          <p:cNvSpPr>
            <a:spLocks noChangeShapeType="1"/>
          </p:cNvSpPr>
          <p:nvPr/>
        </p:nvSpPr>
        <p:spPr bwMode="auto">
          <a:xfrm>
            <a:off x="6070600" y="4014788"/>
            <a:ext cx="0" cy="785812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445"/>
          <p:cNvSpPr>
            <a:spLocks noChangeShapeType="1"/>
          </p:cNvSpPr>
          <p:nvPr/>
        </p:nvSpPr>
        <p:spPr bwMode="auto">
          <a:xfrm>
            <a:off x="6070600" y="6059488"/>
            <a:ext cx="0" cy="57150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Line 446"/>
          <p:cNvSpPr>
            <a:spLocks noChangeShapeType="1"/>
          </p:cNvSpPr>
          <p:nvPr/>
        </p:nvSpPr>
        <p:spPr bwMode="auto">
          <a:xfrm>
            <a:off x="6076950" y="1922464"/>
            <a:ext cx="0" cy="1087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447"/>
          <p:cNvSpPr>
            <a:spLocks noChangeShapeType="1"/>
          </p:cNvSpPr>
          <p:nvPr/>
        </p:nvSpPr>
        <p:spPr bwMode="auto">
          <a:xfrm>
            <a:off x="6076950" y="282576"/>
            <a:ext cx="0" cy="620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Freeform 448"/>
          <p:cNvSpPr>
            <a:spLocks/>
          </p:cNvSpPr>
          <p:nvPr/>
        </p:nvSpPr>
        <p:spPr bwMode="auto">
          <a:xfrm>
            <a:off x="6748464" y="604839"/>
            <a:ext cx="136525" cy="2058987"/>
          </a:xfrm>
          <a:custGeom>
            <a:avLst/>
            <a:gdLst>
              <a:gd name="T0" fmla="*/ 0 w 76"/>
              <a:gd name="T1" fmla="*/ 0 h 1137"/>
              <a:gd name="T2" fmla="*/ 2147483647 w 76"/>
              <a:gd name="T3" fmla="*/ 0 h 1137"/>
              <a:gd name="T4" fmla="*/ 2147483647 w 76"/>
              <a:gd name="T5" fmla="*/ 2147483647 h 1137"/>
              <a:gd name="T6" fmla="*/ 0 w 76"/>
              <a:gd name="T7" fmla="*/ 2147483647 h 1137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1137"/>
              <a:gd name="T14" fmla="*/ 76 w 76"/>
              <a:gd name="T15" fmla="*/ 1137 h 1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1137">
                <a:moveTo>
                  <a:pt x="0" y="0"/>
                </a:moveTo>
                <a:lnTo>
                  <a:pt x="76" y="0"/>
                </a:lnTo>
                <a:lnTo>
                  <a:pt x="76" y="1137"/>
                </a:lnTo>
                <a:lnTo>
                  <a:pt x="0" y="1137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449"/>
          <p:cNvSpPr>
            <a:spLocks noChangeShapeType="1"/>
          </p:cNvSpPr>
          <p:nvPr/>
        </p:nvSpPr>
        <p:spPr bwMode="auto">
          <a:xfrm>
            <a:off x="6070600" y="4014788"/>
            <a:ext cx="0" cy="785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Freeform 450"/>
          <p:cNvSpPr>
            <a:spLocks/>
          </p:cNvSpPr>
          <p:nvPr/>
        </p:nvSpPr>
        <p:spPr bwMode="auto">
          <a:xfrm>
            <a:off x="6070600" y="6059488"/>
            <a:ext cx="0" cy="571500"/>
          </a:xfrm>
          <a:custGeom>
            <a:avLst/>
            <a:gdLst>
              <a:gd name="T0" fmla="*/ 0 h 316"/>
              <a:gd name="T1" fmla="*/ 2147483647 h 316"/>
              <a:gd name="T2" fmla="*/ 0 h 316"/>
              <a:gd name="T3" fmla="*/ 0 60000 65536"/>
              <a:gd name="T4" fmla="*/ 0 60000 65536"/>
              <a:gd name="T5" fmla="*/ 0 60000 65536"/>
              <a:gd name="T6" fmla="*/ 0 h 316"/>
              <a:gd name="T7" fmla="*/ 316 h 31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T6" r="0" b="T7"/>
            <a:pathLst>
              <a:path h="316">
                <a:moveTo>
                  <a:pt x="0" y="0"/>
                </a:moveTo>
                <a:lnTo>
                  <a:pt x="0" y="3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451"/>
          <p:cNvSpPr>
            <a:spLocks noChangeShapeType="1"/>
          </p:cNvSpPr>
          <p:nvPr/>
        </p:nvSpPr>
        <p:spPr bwMode="auto">
          <a:xfrm>
            <a:off x="6070600" y="6059488"/>
            <a:ext cx="0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Freeform 452"/>
          <p:cNvSpPr>
            <a:spLocks/>
          </p:cNvSpPr>
          <p:nvPr/>
        </p:nvSpPr>
        <p:spPr bwMode="auto">
          <a:xfrm>
            <a:off x="5191125" y="2222501"/>
            <a:ext cx="84138" cy="631825"/>
          </a:xfrm>
          <a:custGeom>
            <a:avLst/>
            <a:gdLst>
              <a:gd name="T0" fmla="*/ 2147483647 w 46"/>
              <a:gd name="T1" fmla="*/ 0 h 349"/>
              <a:gd name="T2" fmla="*/ 0 w 46"/>
              <a:gd name="T3" fmla="*/ 0 h 349"/>
              <a:gd name="T4" fmla="*/ 0 w 46"/>
              <a:gd name="T5" fmla="*/ 2147483647 h 349"/>
              <a:gd name="T6" fmla="*/ 0 60000 65536"/>
              <a:gd name="T7" fmla="*/ 0 60000 65536"/>
              <a:gd name="T8" fmla="*/ 0 60000 65536"/>
              <a:gd name="T9" fmla="*/ 0 w 46"/>
              <a:gd name="T10" fmla="*/ 0 h 349"/>
              <a:gd name="T11" fmla="*/ 46 w 46"/>
              <a:gd name="T12" fmla="*/ 349 h 3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349">
                <a:moveTo>
                  <a:pt x="46" y="0"/>
                </a:moveTo>
                <a:lnTo>
                  <a:pt x="0" y="0"/>
                </a:lnTo>
                <a:lnTo>
                  <a:pt x="0" y="349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Freeform 453"/>
          <p:cNvSpPr>
            <a:spLocks/>
          </p:cNvSpPr>
          <p:nvPr/>
        </p:nvSpPr>
        <p:spPr bwMode="auto">
          <a:xfrm>
            <a:off x="5191125" y="3127376"/>
            <a:ext cx="84138" cy="601663"/>
          </a:xfrm>
          <a:custGeom>
            <a:avLst/>
            <a:gdLst>
              <a:gd name="T0" fmla="*/ 0 w 46"/>
              <a:gd name="T1" fmla="*/ 0 h 332"/>
              <a:gd name="T2" fmla="*/ 0 w 46"/>
              <a:gd name="T3" fmla="*/ 2147483647 h 332"/>
              <a:gd name="T4" fmla="*/ 2147483647 w 46"/>
              <a:gd name="T5" fmla="*/ 2147483647 h 332"/>
              <a:gd name="T6" fmla="*/ 0 60000 65536"/>
              <a:gd name="T7" fmla="*/ 0 60000 65536"/>
              <a:gd name="T8" fmla="*/ 0 60000 65536"/>
              <a:gd name="T9" fmla="*/ 0 w 46"/>
              <a:gd name="T10" fmla="*/ 0 h 332"/>
              <a:gd name="T11" fmla="*/ 46 w 46"/>
              <a:gd name="T12" fmla="*/ 332 h 3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332">
                <a:moveTo>
                  <a:pt x="0" y="0"/>
                </a:moveTo>
                <a:lnTo>
                  <a:pt x="0" y="332"/>
                </a:lnTo>
                <a:lnTo>
                  <a:pt x="46" y="332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Freeform 454"/>
          <p:cNvSpPr>
            <a:spLocks/>
          </p:cNvSpPr>
          <p:nvPr/>
        </p:nvSpPr>
        <p:spPr bwMode="auto">
          <a:xfrm>
            <a:off x="5172075" y="4108451"/>
            <a:ext cx="82550" cy="676275"/>
          </a:xfrm>
          <a:custGeom>
            <a:avLst/>
            <a:gdLst>
              <a:gd name="T0" fmla="*/ 2147483647 w 46"/>
              <a:gd name="T1" fmla="*/ 0 h 331"/>
              <a:gd name="T2" fmla="*/ 0 w 46"/>
              <a:gd name="T3" fmla="*/ 0 h 331"/>
              <a:gd name="T4" fmla="*/ 0 w 46"/>
              <a:gd name="T5" fmla="*/ 2147483647 h 331"/>
              <a:gd name="T6" fmla="*/ 0 60000 65536"/>
              <a:gd name="T7" fmla="*/ 0 60000 65536"/>
              <a:gd name="T8" fmla="*/ 0 60000 65536"/>
              <a:gd name="T9" fmla="*/ 0 w 46"/>
              <a:gd name="T10" fmla="*/ 0 h 331"/>
              <a:gd name="T11" fmla="*/ 46 w 46"/>
              <a:gd name="T12" fmla="*/ 331 h 3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331">
                <a:moveTo>
                  <a:pt x="46" y="0"/>
                </a:moveTo>
                <a:lnTo>
                  <a:pt x="0" y="0"/>
                </a:lnTo>
                <a:lnTo>
                  <a:pt x="0" y="331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Freeform 455"/>
          <p:cNvSpPr>
            <a:spLocks/>
          </p:cNvSpPr>
          <p:nvPr/>
        </p:nvSpPr>
        <p:spPr bwMode="auto">
          <a:xfrm>
            <a:off x="5181600" y="5010151"/>
            <a:ext cx="82550" cy="600075"/>
          </a:xfrm>
          <a:custGeom>
            <a:avLst/>
            <a:gdLst>
              <a:gd name="T0" fmla="*/ 0 w 46"/>
              <a:gd name="T1" fmla="*/ 0 h 331"/>
              <a:gd name="T2" fmla="*/ 0 w 46"/>
              <a:gd name="T3" fmla="*/ 2147483647 h 331"/>
              <a:gd name="T4" fmla="*/ 2147483647 w 46"/>
              <a:gd name="T5" fmla="*/ 2147483647 h 331"/>
              <a:gd name="T6" fmla="*/ 0 60000 65536"/>
              <a:gd name="T7" fmla="*/ 0 60000 65536"/>
              <a:gd name="T8" fmla="*/ 0 60000 65536"/>
              <a:gd name="T9" fmla="*/ 0 w 46"/>
              <a:gd name="T10" fmla="*/ 0 h 331"/>
              <a:gd name="T11" fmla="*/ 46 w 46"/>
              <a:gd name="T12" fmla="*/ 331 h 3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331">
                <a:moveTo>
                  <a:pt x="0" y="0"/>
                </a:moveTo>
                <a:lnTo>
                  <a:pt x="0" y="331"/>
                </a:lnTo>
                <a:lnTo>
                  <a:pt x="46" y="331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Freeform 456"/>
          <p:cNvSpPr>
            <a:spLocks/>
          </p:cNvSpPr>
          <p:nvPr/>
        </p:nvSpPr>
        <p:spPr bwMode="auto">
          <a:xfrm>
            <a:off x="5191125" y="1509713"/>
            <a:ext cx="84138" cy="190500"/>
          </a:xfrm>
          <a:custGeom>
            <a:avLst/>
            <a:gdLst>
              <a:gd name="T0" fmla="*/ 2147483647 w 46"/>
              <a:gd name="T1" fmla="*/ 0 h 105"/>
              <a:gd name="T2" fmla="*/ 0 w 46"/>
              <a:gd name="T3" fmla="*/ 0 h 105"/>
              <a:gd name="T4" fmla="*/ 0 w 46"/>
              <a:gd name="T5" fmla="*/ 2147483647 h 105"/>
              <a:gd name="T6" fmla="*/ 0 60000 65536"/>
              <a:gd name="T7" fmla="*/ 0 60000 65536"/>
              <a:gd name="T8" fmla="*/ 0 60000 65536"/>
              <a:gd name="T9" fmla="*/ 0 w 46"/>
              <a:gd name="T10" fmla="*/ 0 h 105"/>
              <a:gd name="T11" fmla="*/ 46 w 46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5">
                <a:moveTo>
                  <a:pt x="46" y="0"/>
                </a:moveTo>
                <a:lnTo>
                  <a:pt x="0" y="0"/>
                </a:lnTo>
                <a:lnTo>
                  <a:pt x="0" y="105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1" name="Freeform 457"/>
          <p:cNvSpPr>
            <a:spLocks/>
          </p:cNvSpPr>
          <p:nvPr/>
        </p:nvSpPr>
        <p:spPr bwMode="auto">
          <a:xfrm>
            <a:off x="5191125" y="1992313"/>
            <a:ext cx="84138" cy="203200"/>
          </a:xfrm>
          <a:custGeom>
            <a:avLst/>
            <a:gdLst>
              <a:gd name="T0" fmla="*/ 0 w 46"/>
              <a:gd name="T1" fmla="*/ 0 h 113"/>
              <a:gd name="T2" fmla="*/ 0 w 46"/>
              <a:gd name="T3" fmla="*/ 2147483647 h 113"/>
              <a:gd name="T4" fmla="*/ 2147483647 w 46"/>
              <a:gd name="T5" fmla="*/ 2147483647 h 113"/>
              <a:gd name="T6" fmla="*/ 0 60000 65536"/>
              <a:gd name="T7" fmla="*/ 0 60000 65536"/>
              <a:gd name="T8" fmla="*/ 0 60000 65536"/>
              <a:gd name="T9" fmla="*/ 0 w 46"/>
              <a:gd name="T10" fmla="*/ 0 h 113"/>
              <a:gd name="T11" fmla="*/ 46 w 46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13">
                <a:moveTo>
                  <a:pt x="0" y="0"/>
                </a:moveTo>
                <a:lnTo>
                  <a:pt x="0" y="113"/>
                </a:lnTo>
                <a:lnTo>
                  <a:pt x="46" y="113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2" name="Freeform 458"/>
          <p:cNvSpPr>
            <a:spLocks/>
          </p:cNvSpPr>
          <p:nvPr/>
        </p:nvSpPr>
        <p:spPr bwMode="auto">
          <a:xfrm>
            <a:off x="5181600" y="5641975"/>
            <a:ext cx="82550" cy="160338"/>
          </a:xfrm>
          <a:custGeom>
            <a:avLst/>
            <a:gdLst>
              <a:gd name="T0" fmla="*/ 2147483647 w 46"/>
              <a:gd name="T1" fmla="*/ 0 h 89"/>
              <a:gd name="T2" fmla="*/ 0 w 46"/>
              <a:gd name="T3" fmla="*/ 0 h 89"/>
              <a:gd name="T4" fmla="*/ 0 w 46"/>
              <a:gd name="T5" fmla="*/ 2147483647 h 89"/>
              <a:gd name="T6" fmla="*/ 0 60000 65536"/>
              <a:gd name="T7" fmla="*/ 0 60000 65536"/>
              <a:gd name="T8" fmla="*/ 0 60000 65536"/>
              <a:gd name="T9" fmla="*/ 0 w 46"/>
              <a:gd name="T10" fmla="*/ 0 h 89"/>
              <a:gd name="T11" fmla="*/ 46 w 46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89">
                <a:moveTo>
                  <a:pt x="46" y="0"/>
                </a:moveTo>
                <a:lnTo>
                  <a:pt x="0" y="0"/>
                </a:lnTo>
                <a:lnTo>
                  <a:pt x="0" y="89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3" name="Freeform 459"/>
          <p:cNvSpPr>
            <a:spLocks/>
          </p:cNvSpPr>
          <p:nvPr/>
        </p:nvSpPr>
        <p:spPr bwMode="auto">
          <a:xfrm>
            <a:off x="5181600" y="6030913"/>
            <a:ext cx="82550" cy="207962"/>
          </a:xfrm>
          <a:custGeom>
            <a:avLst/>
            <a:gdLst>
              <a:gd name="T0" fmla="*/ 0 w 46"/>
              <a:gd name="T1" fmla="*/ 0 h 115"/>
              <a:gd name="T2" fmla="*/ 0 w 46"/>
              <a:gd name="T3" fmla="*/ 2147483647 h 115"/>
              <a:gd name="T4" fmla="*/ 2147483647 w 46"/>
              <a:gd name="T5" fmla="*/ 2147483647 h 115"/>
              <a:gd name="T6" fmla="*/ 0 60000 65536"/>
              <a:gd name="T7" fmla="*/ 0 60000 65536"/>
              <a:gd name="T8" fmla="*/ 0 60000 65536"/>
              <a:gd name="T9" fmla="*/ 0 w 46"/>
              <a:gd name="T10" fmla="*/ 0 h 115"/>
              <a:gd name="T11" fmla="*/ 46 w 46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15">
                <a:moveTo>
                  <a:pt x="0" y="0"/>
                </a:moveTo>
                <a:lnTo>
                  <a:pt x="0" y="115"/>
                </a:lnTo>
                <a:lnTo>
                  <a:pt x="46" y="115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Freeform 460"/>
          <p:cNvSpPr>
            <a:spLocks/>
          </p:cNvSpPr>
          <p:nvPr/>
        </p:nvSpPr>
        <p:spPr bwMode="auto">
          <a:xfrm>
            <a:off x="5459413" y="215901"/>
            <a:ext cx="1198562" cy="130175"/>
          </a:xfrm>
          <a:custGeom>
            <a:avLst/>
            <a:gdLst>
              <a:gd name="T0" fmla="*/ 2147483647 w 662"/>
              <a:gd name="T1" fmla="*/ 2147483647 h 72"/>
              <a:gd name="T2" fmla="*/ 2147483647 w 662"/>
              <a:gd name="T3" fmla="*/ 0 h 72"/>
              <a:gd name="T4" fmla="*/ 0 w 662"/>
              <a:gd name="T5" fmla="*/ 0 h 72"/>
              <a:gd name="T6" fmla="*/ 0 w 662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662"/>
              <a:gd name="T13" fmla="*/ 0 h 72"/>
              <a:gd name="T14" fmla="*/ 662 w 66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2" h="72">
                <a:moveTo>
                  <a:pt x="662" y="72"/>
                </a:moveTo>
                <a:lnTo>
                  <a:pt x="662" y="0"/>
                </a:lnTo>
                <a:lnTo>
                  <a:pt x="0" y="0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Line 461"/>
          <p:cNvSpPr>
            <a:spLocks noChangeShapeType="1"/>
          </p:cNvSpPr>
          <p:nvPr/>
        </p:nvSpPr>
        <p:spPr bwMode="auto">
          <a:xfrm flipV="1">
            <a:off x="5653088" y="974725"/>
            <a:ext cx="195262" cy="128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Freeform 462"/>
          <p:cNvSpPr>
            <a:spLocks/>
          </p:cNvSpPr>
          <p:nvPr/>
        </p:nvSpPr>
        <p:spPr bwMode="auto">
          <a:xfrm>
            <a:off x="5822950" y="947738"/>
            <a:ext cx="65088" cy="50800"/>
          </a:xfrm>
          <a:custGeom>
            <a:avLst/>
            <a:gdLst>
              <a:gd name="T0" fmla="*/ 2147483647 w 36"/>
              <a:gd name="T1" fmla="*/ 2147483647 h 28"/>
              <a:gd name="T2" fmla="*/ 0 w 36"/>
              <a:gd name="T3" fmla="*/ 2147483647 h 28"/>
              <a:gd name="T4" fmla="*/ 0 w 36"/>
              <a:gd name="T5" fmla="*/ 2147483647 h 28"/>
              <a:gd name="T6" fmla="*/ 2147483647 w 36"/>
              <a:gd name="T7" fmla="*/ 2147483647 h 28"/>
              <a:gd name="T8" fmla="*/ 2147483647 w 36"/>
              <a:gd name="T9" fmla="*/ 2147483647 h 28"/>
              <a:gd name="T10" fmla="*/ 2147483647 w 36"/>
              <a:gd name="T11" fmla="*/ 0 h 28"/>
              <a:gd name="T12" fmla="*/ 2147483647 w 36"/>
              <a:gd name="T13" fmla="*/ 0 h 28"/>
              <a:gd name="T14" fmla="*/ 2147483647 w 36"/>
              <a:gd name="T15" fmla="*/ 2147483647 h 28"/>
              <a:gd name="T16" fmla="*/ 2147483647 w 36"/>
              <a:gd name="T17" fmla="*/ 2147483647 h 28"/>
              <a:gd name="T18" fmla="*/ 2147483647 w 36"/>
              <a:gd name="T19" fmla="*/ 2147483647 h 28"/>
              <a:gd name="T20" fmla="*/ 2147483647 w 36"/>
              <a:gd name="T21" fmla="*/ 2147483647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28"/>
              <a:gd name="T35" fmla="*/ 36 w 36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28">
                <a:moveTo>
                  <a:pt x="11" y="16"/>
                </a:moveTo>
                <a:lnTo>
                  <a:pt x="0" y="11"/>
                </a:lnTo>
                <a:lnTo>
                  <a:pt x="0" y="10"/>
                </a:lnTo>
                <a:lnTo>
                  <a:pt x="19" y="6"/>
                </a:lnTo>
                <a:lnTo>
                  <a:pt x="36" y="0"/>
                </a:lnTo>
                <a:lnTo>
                  <a:pt x="24" y="14"/>
                </a:lnTo>
                <a:lnTo>
                  <a:pt x="13" y="28"/>
                </a:lnTo>
                <a:lnTo>
                  <a:pt x="11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463"/>
          <p:cNvSpPr>
            <a:spLocks noChangeShapeType="1"/>
          </p:cNvSpPr>
          <p:nvPr/>
        </p:nvSpPr>
        <p:spPr bwMode="auto">
          <a:xfrm flipH="1">
            <a:off x="6316663" y="1733550"/>
            <a:ext cx="203200" cy="120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Freeform 464"/>
          <p:cNvSpPr>
            <a:spLocks/>
          </p:cNvSpPr>
          <p:nvPr/>
        </p:nvSpPr>
        <p:spPr bwMode="auto">
          <a:xfrm>
            <a:off x="6275389" y="1828801"/>
            <a:ext cx="66675" cy="49213"/>
          </a:xfrm>
          <a:custGeom>
            <a:avLst/>
            <a:gdLst>
              <a:gd name="T0" fmla="*/ 2147483647 w 37"/>
              <a:gd name="T1" fmla="*/ 2147483647 h 27"/>
              <a:gd name="T2" fmla="*/ 2147483647 w 37"/>
              <a:gd name="T3" fmla="*/ 2147483647 h 27"/>
              <a:gd name="T4" fmla="*/ 2147483647 w 37"/>
              <a:gd name="T5" fmla="*/ 2147483647 h 27"/>
              <a:gd name="T6" fmla="*/ 2147483647 w 37"/>
              <a:gd name="T7" fmla="*/ 2147483647 h 27"/>
              <a:gd name="T8" fmla="*/ 2147483647 w 37"/>
              <a:gd name="T9" fmla="*/ 2147483647 h 27"/>
              <a:gd name="T10" fmla="*/ 0 w 37"/>
              <a:gd name="T11" fmla="*/ 2147483647 h 27"/>
              <a:gd name="T12" fmla="*/ 0 w 37"/>
              <a:gd name="T13" fmla="*/ 2147483647 h 27"/>
              <a:gd name="T14" fmla="*/ 2147483647 w 37"/>
              <a:gd name="T15" fmla="*/ 2147483647 h 27"/>
              <a:gd name="T16" fmla="*/ 2147483647 w 37"/>
              <a:gd name="T17" fmla="*/ 0 h 27"/>
              <a:gd name="T18" fmla="*/ 2147483647 w 37"/>
              <a:gd name="T19" fmla="*/ 0 h 27"/>
              <a:gd name="T20" fmla="*/ 2147483647 w 37"/>
              <a:gd name="T21" fmla="*/ 2147483647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"/>
              <a:gd name="T34" fmla="*/ 0 h 27"/>
              <a:gd name="T35" fmla="*/ 37 w 37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" h="27">
                <a:moveTo>
                  <a:pt x="26" y="13"/>
                </a:moveTo>
                <a:lnTo>
                  <a:pt x="37" y="19"/>
                </a:lnTo>
                <a:lnTo>
                  <a:pt x="18" y="21"/>
                </a:lnTo>
                <a:lnTo>
                  <a:pt x="0" y="27"/>
                </a:lnTo>
                <a:lnTo>
                  <a:pt x="14" y="15"/>
                </a:lnTo>
                <a:lnTo>
                  <a:pt x="26" y="0"/>
                </a:lnTo>
                <a:lnTo>
                  <a:pt x="26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Rectangle 475"/>
          <p:cNvSpPr>
            <a:spLocks noChangeArrowheads="1"/>
          </p:cNvSpPr>
          <p:nvPr/>
        </p:nvSpPr>
        <p:spPr bwMode="auto">
          <a:xfrm>
            <a:off x="5294314" y="5807076"/>
            <a:ext cx="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8700" name="Rectangle 531"/>
          <p:cNvSpPr>
            <a:spLocks noChangeArrowheads="1"/>
          </p:cNvSpPr>
          <p:nvPr/>
        </p:nvSpPr>
        <p:spPr bwMode="auto">
          <a:xfrm>
            <a:off x="5938838" y="1519238"/>
            <a:ext cx="63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C</a:t>
            </a:r>
            <a:endParaRPr lang="en-US" altLang="en-US" sz="2800" b="1"/>
          </a:p>
        </p:txBody>
      </p:sp>
      <p:sp>
        <p:nvSpPr>
          <p:cNvPr id="28701" name="Rectangle 532"/>
          <p:cNvSpPr>
            <a:spLocks noChangeArrowheads="1"/>
          </p:cNvSpPr>
          <p:nvPr/>
        </p:nvSpPr>
        <p:spPr bwMode="auto">
          <a:xfrm>
            <a:off x="6213475" y="2568575"/>
            <a:ext cx="650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C</a:t>
            </a:r>
            <a:endParaRPr lang="en-US" altLang="en-US" sz="2800" b="1"/>
          </a:p>
        </p:txBody>
      </p:sp>
      <p:sp>
        <p:nvSpPr>
          <p:cNvPr id="28702" name="Rectangle 533"/>
          <p:cNvSpPr>
            <a:spLocks noChangeArrowheads="1"/>
          </p:cNvSpPr>
          <p:nvPr/>
        </p:nvSpPr>
        <p:spPr bwMode="auto">
          <a:xfrm>
            <a:off x="6005514" y="3592513"/>
            <a:ext cx="6508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C</a:t>
            </a:r>
            <a:endParaRPr lang="en-US" altLang="en-US" sz="2800" b="1"/>
          </a:p>
        </p:txBody>
      </p:sp>
      <p:sp>
        <p:nvSpPr>
          <p:cNvPr id="28703" name="Rectangle 534"/>
          <p:cNvSpPr>
            <a:spLocks noChangeArrowheads="1"/>
          </p:cNvSpPr>
          <p:nvPr/>
        </p:nvSpPr>
        <p:spPr bwMode="auto">
          <a:xfrm>
            <a:off x="5767388" y="1509713"/>
            <a:ext cx="7053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G</a:t>
            </a:r>
            <a:endParaRPr lang="en-US" altLang="en-US" sz="2800" b="1"/>
          </a:p>
        </p:txBody>
      </p:sp>
      <p:sp>
        <p:nvSpPr>
          <p:cNvPr id="28704" name="Rectangle 535"/>
          <p:cNvSpPr>
            <a:spLocks noChangeArrowheads="1"/>
          </p:cNvSpPr>
          <p:nvPr/>
        </p:nvSpPr>
        <p:spPr bwMode="auto">
          <a:xfrm>
            <a:off x="5946775" y="2581275"/>
            <a:ext cx="698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G</a:t>
            </a:r>
            <a:endParaRPr lang="en-US" altLang="en-US" sz="2800" b="1"/>
          </a:p>
        </p:txBody>
      </p:sp>
      <p:sp>
        <p:nvSpPr>
          <p:cNvPr id="28705" name="Rectangle 536"/>
          <p:cNvSpPr>
            <a:spLocks noChangeArrowheads="1"/>
          </p:cNvSpPr>
          <p:nvPr/>
        </p:nvSpPr>
        <p:spPr bwMode="auto">
          <a:xfrm>
            <a:off x="5857875" y="2044700"/>
            <a:ext cx="698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G</a:t>
            </a:r>
            <a:endParaRPr lang="en-US" altLang="en-US" sz="2800" b="1"/>
          </a:p>
        </p:txBody>
      </p:sp>
      <p:sp>
        <p:nvSpPr>
          <p:cNvPr id="28706" name="Rectangle 537"/>
          <p:cNvSpPr>
            <a:spLocks noChangeArrowheads="1"/>
          </p:cNvSpPr>
          <p:nvPr/>
        </p:nvSpPr>
        <p:spPr bwMode="auto">
          <a:xfrm>
            <a:off x="6462713" y="3089275"/>
            <a:ext cx="698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G</a:t>
            </a:r>
            <a:endParaRPr lang="en-US" altLang="en-US" sz="2800" b="1"/>
          </a:p>
        </p:txBody>
      </p:sp>
      <p:sp>
        <p:nvSpPr>
          <p:cNvPr id="28707" name="Rectangle 538"/>
          <p:cNvSpPr>
            <a:spLocks noChangeArrowheads="1"/>
          </p:cNvSpPr>
          <p:nvPr/>
        </p:nvSpPr>
        <p:spPr bwMode="auto">
          <a:xfrm>
            <a:off x="5830888" y="3600450"/>
            <a:ext cx="698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G</a:t>
            </a:r>
            <a:endParaRPr lang="en-US" altLang="en-US" sz="2800" b="1"/>
          </a:p>
        </p:txBody>
      </p:sp>
      <p:sp>
        <p:nvSpPr>
          <p:cNvPr id="28708" name="Rectangle 539"/>
          <p:cNvSpPr>
            <a:spLocks noChangeArrowheads="1"/>
          </p:cNvSpPr>
          <p:nvPr/>
        </p:nvSpPr>
        <p:spPr bwMode="auto">
          <a:xfrm>
            <a:off x="6053139" y="1304925"/>
            <a:ext cx="53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T</a:t>
            </a:r>
            <a:endParaRPr lang="en-US" altLang="en-US" sz="2800" b="1"/>
          </a:p>
        </p:txBody>
      </p:sp>
      <p:sp>
        <p:nvSpPr>
          <p:cNvPr id="28709" name="Rectangle 540"/>
          <p:cNvSpPr>
            <a:spLocks noChangeArrowheads="1"/>
          </p:cNvSpPr>
          <p:nvPr/>
        </p:nvSpPr>
        <p:spPr bwMode="auto">
          <a:xfrm>
            <a:off x="5573714" y="1744663"/>
            <a:ext cx="53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T</a:t>
            </a:r>
            <a:endParaRPr lang="en-US" altLang="en-US" sz="2800" b="1"/>
          </a:p>
        </p:txBody>
      </p:sp>
      <p:sp>
        <p:nvSpPr>
          <p:cNvPr id="28710" name="Rectangle 541"/>
          <p:cNvSpPr>
            <a:spLocks noChangeArrowheads="1"/>
          </p:cNvSpPr>
          <p:nvPr/>
        </p:nvSpPr>
        <p:spPr bwMode="auto">
          <a:xfrm>
            <a:off x="5954713" y="2284413"/>
            <a:ext cx="5556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T</a:t>
            </a:r>
            <a:endParaRPr lang="en-US" altLang="en-US" sz="2800" b="1"/>
          </a:p>
        </p:txBody>
      </p:sp>
      <p:sp>
        <p:nvSpPr>
          <p:cNvPr id="28711" name="Rectangle 542"/>
          <p:cNvSpPr>
            <a:spLocks noChangeArrowheads="1"/>
          </p:cNvSpPr>
          <p:nvPr/>
        </p:nvSpPr>
        <p:spPr bwMode="auto">
          <a:xfrm>
            <a:off x="6334126" y="3352800"/>
            <a:ext cx="53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T</a:t>
            </a:r>
            <a:endParaRPr lang="en-US" altLang="en-US" sz="2800" b="1"/>
          </a:p>
        </p:txBody>
      </p:sp>
      <p:sp>
        <p:nvSpPr>
          <p:cNvPr id="28712" name="Rectangle 543"/>
          <p:cNvSpPr>
            <a:spLocks noChangeArrowheads="1"/>
          </p:cNvSpPr>
          <p:nvPr/>
        </p:nvSpPr>
        <p:spPr bwMode="auto">
          <a:xfrm>
            <a:off x="6249989" y="1293813"/>
            <a:ext cx="6508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A</a:t>
            </a:r>
            <a:endParaRPr lang="en-US" altLang="en-US" sz="2800" b="1"/>
          </a:p>
        </p:txBody>
      </p:sp>
      <p:sp>
        <p:nvSpPr>
          <p:cNvPr id="28713" name="Rectangle 544"/>
          <p:cNvSpPr>
            <a:spLocks noChangeArrowheads="1"/>
          </p:cNvSpPr>
          <p:nvPr/>
        </p:nvSpPr>
        <p:spPr bwMode="auto">
          <a:xfrm>
            <a:off x="5775325" y="2305050"/>
            <a:ext cx="650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A</a:t>
            </a:r>
            <a:endParaRPr lang="en-US" altLang="en-US" sz="2800" b="1"/>
          </a:p>
        </p:txBody>
      </p:sp>
      <p:sp>
        <p:nvSpPr>
          <p:cNvPr id="28714" name="Rectangle 545"/>
          <p:cNvSpPr>
            <a:spLocks noChangeArrowheads="1"/>
          </p:cNvSpPr>
          <p:nvPr/>
        </p:nvSpPr>
        <p:spPr bwMode="auto">
          <a:xfrm>
            <a:off x="6137275" y="3357563"/>
            <a:ext cx="650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</a:rPr>
              <a:t>A</a:t>
            </a:r>
            <a:endParaRPr lang="en-US" altLang="en-US" sz="2800" b="1"/>
          </a:p>
        </p:txBody>
      </p:sp>
      <p:sp>
        <p:nvSpPr>
          <p:cNvPr id="28715" name="Text Box 546"/>
          <p:cNvSpPr txBox="1">
            <a:spLocks noChangeArrowheads="1"/>
          </p:cNvSpPr>
          <p:nvPr/>
        </p:nvSpPr>
        <p:spPr bwMode="auto">
          <a:xfrm>
            <a:off x="6010275" y="166688"/>
            <a:ext cx="184150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2nm</a:t>
            </a:r>
          </a:p>
        </p:txBody>
      </p:sp>
      <p:sp>
        <p:nvSpPr>
          <p:cNvPr id="28716" name="Text Box 547"/>
          <p:cNvSpPr txBox="1">
            <a:spLocks noChangeArrowheads="1"/>
          </p:cNvSpPr>
          <p:nvPr/>
        </p:nvSpPr>
        <p:spPr bwMode="auto">
          <a:xfrm>
            <a:off x="5583239" y="239713"/>
            <a:ext cx="16286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5</a:t>
            </a:r>
            <a:r>
              <a:rPr lang="en-US" altLang="en-US" sz="700" b="1"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8717" name="Text Box 548"/>
          <p:cNvSpPr txBox="1">
            <a:spLocks noChangeArrowheads="1"/>
          </p:cNvSpPr>
          <p:nvPr/>
        </p:nvSpPr>
        <p:spPr bwMode="auto">
          <a:xfrm>
            <a:off x="6308726" y="239713"/>
            <a:ext cx="16286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3</a:t>
            </a:r>
            <a:r>
              <a:rPr lang="en-US" altLang="en-US" sz="700" b="1"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8718" name="Text Box 549"/>
          <p:cNvSpPr txBox="1">
            <a:spLocks noChangeArrowheads="1"/>
          </p:cNvSpPr>
          <p:nvPr/>
        </p:nvSpPr>
        <p:spPr bwMode="auto">
          <a:xfrm>
            <a:off x="6753226" y="1471613"/>
            <a:ext cx="352019" cy="1077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3.4nm</a:t>
            </a:r>
          </a:p>
        </p:txBody>
      </p:sp>
      <p:sp>
        <p:nvSpPr>
          <p:cNvPr id="28719" name="Text Box 550"/>
          <p:cNvSpPr txBox="1">
            <a:spLocks noChangeArrowheads="1"/>
          </p:cNvSpPr>
          <p:nvPr/>
        </p:nvSpPr>
        <p:spPr bwMode="auto">
          <a:xfrm>
            <a:off x="6724651" y="2368550"/>
            <a:ext cx="401713" cy="1077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0.34nm</a:t>
            </a:r>
          </a:p>
        </p:txBody>
      </p:sp>
      <p:sp>
        <p:nvSpPr>
          <p:cNvPr id="28720" name="Text Box 551"/>
          <p:cNvSpPr txBox="1">
            <a:spLocks noChangeArrowheads="1"/>
          </p:cNvSpPr>
          <p:nvPr/>
        </p:nvSpPr>
        <p:spPr bwMode="auto">
          <a:xfrm>
            <a:off x="5103813" y="1751013"/>
            <a:ext cx="390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Minor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groove</a:t>
            </a:r>
          </a:p>
        </p:txBody>
      </p:sp>
      <p:sp>
        <p:nvSpPr>
          <p:cNvPr id="28721" name="Text Box 552"/>
          <p:cNvSpPr txBox="1">
            <a:spLocks noChangeArrowheads="1"/>
          </p:cNvSpPr>
          <p:nvPr/>
        </p:nvSpPr>
        <p:spPr bwMode="auto">
          <a:xfrm>
            <a:off x="5103814" y="2886076"/>
            <a:ext cx="504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Major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groove</a:t>
            </a:r>
          </a:p>
        </p:txBody>
      </p:sp>
      <p:sp>
        <p:nvSpPr>
          <p:cNvPr id="28722" name="Text Box 553"/>
          <p:cNvSpPr txBox="1">
            <a:spLocks noChangeArrowheads="1"/>
          </p:cNvSpPr>
          <p:nvPr/>
        </p:nvSpPr>
        <p:spPr bwMode="auto">
          <a:xfrm>
            <a:off x="6308726" y="6656388"/>
            <a:ext cx="16286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5</a:t>
            </a:r>
            <a:r>
              <a:rPr lang="en-US" altLang="en-US" sz="700" b="1"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8723" name="Text Box 554"/>
          <p:cNvSpPr txBox="1">
            <a:spLocks noChangeArrowheads="1"/>
          </p:cNvSpPr>
          <p:nvPr/>
        </p:nvSpPr>
        <p:spPr bwMode="auto">
          <a:xfrm>
            <a:off x="5583239" y="6708775"/>
            <a:ext cx="16286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3</a:t>
            </a:r>
            <a:r>
              <a:rPr lang="en-US" altLang="en-US" sz="700" b="1">
                <a:cs typeface="Arial" panose="020B0604020202020204" pitchFamily="34" charset="0"/>
              </a:rPr>
              <a:t>′</a:t>
            </a:r>
          </a:p>
        </p:txBody>
      </p:sp>
      <p:sp>
        <p:nvSpPr>
          <p:cNvPr id="28725" name="Text Box 552"/>
          <p:cNvSpPr txBox="1">
            <a:spLocks noChangeArrowheads="1"/>
          </p:cNvSpPr>
          <p:nvPr/>
        </p:nvSpPr>
        <p:spPr bwMode="auto">
          <a:xfrm>
            <a:off x="5068889" y="4818063"/>
            <a:ext cx="5048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Major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groove</a:t>
            </a:r>
          </a:p>
        </p:txBody>
      </p:sp>
      <p:sp>
        <p:nvSpPr>
          <p:cNvPr id="28726" name="Text Box 551"/>
          <p:cNvSpPr txBox="1">
            <a:spLocks noChangeArrowheads="1"/>
          </p:cNvSpPr>
          <p:nvPr/>
        </p:nvSpPr>
        <p:spPr bwMode="auto">
          <a:xfrm>
            <a:off x="5045075" y="5815013"/>
            <a:ext cx="390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Minor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groove</a:t>
            </a:r>
          </a:p>
        </p:txBody>
      </p:sp>
    </p:spTree>
    <p:extLst>
      <p:ext uri="{BB962C8B-B14F-4D97-AF65-F5344CB8AC3E}">
        <p14:creationId xmlns:p14="http://schemas.microsoft.com/office/powerpoint/2010/main" val="37930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1" y="1635591"/>
            <a:ext cx="2826963" cy="2505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86" y="1635591"/>
            <a:ext cx="2822608" cy="250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926" y="1635591"/>
            <a:ext cx="2808927" cy="248953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فعالیت برخی ژن ها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4386671"/>
            <a:ext cx="88582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5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983" y="391251"/>
            <a:ext cx="3254828" cy="1293858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دخالت نوکلئوتیدها</a:t>
            </a:r>
            <a:br>
              <a:rPr lang="fa-IR" dirty="0" smtClean="0"/>
            </a:br>
            <a:r>
              <a:rPr lang="fa-IR" dirty="0" smtClean="0"/>
              <a:t> در متابولیسم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5" y="169818"/>
            <a:ext cx="735265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68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همانندسازی نیمه حفاظتی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077" y="1440959"/>
            <a:ext cx="6215471" cy="54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29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900" y="953589"/>
            <a:ext cx="9746396" cy="51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8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03" y="116632"/>
            <a:ext cx="7200800" cy="2191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653" y="2290600"/>
            <a:ext cx="79629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705" y="4544841"/>
            <a:ext cx="7632848" cy="2243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603" y="116632"/>
            <a:ext cx="1485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2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v32223_14_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72" y="273685"/>
            <a:ext cx="5954905" cy="686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523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89" name="Picture 21" descr="09_05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51266" r="7787"/>
          <a:stretch>
            <a:fillRect/>
          </a:stretch>
        </p:blipFill>
        <p:spPr bwMode="auto">
          <a:xfrm>
            <a:off x="3533721" y="3002279"/>
            <a:ext cx="4916044" cy="38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09_05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2531" r="7787" b="48734"/>
          <a:stretch>
            <a:fillRect/>
          </a:stretch>
        </p:blipFill>
        <p:spPr bwMode="auto">
          <a:xfrm>
            <a:off x="7435567" y="149133"/>
            <a:ext cx="4756433" cy="37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09_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>
            <a:fillRect/>
          </a:stretch>
        </p:blipFill>
        <p:spPr bwMode="auto">
          <a:xfrm>
            <a:off x="347473" y="149133"/>
            <a:ext cx="3675886" cy="48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683" y="4579693"/>
            <a:ext cx="2853866" cy="2285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43" y="142444"/>
            <a:ext cx="3598206" cy="44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 descr="dnacopy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16" y="529045"/>
            <a:ext cx="9661040" cy="584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5371" y="221433"/>
            <a:ext cx="4528429" cy="6502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6" y="1027906"/>
            <a:ext cx="6262610" cy="56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/>
              <a:t>AS Biology. Gnetic control of protein structure and function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7413" name="Picture 5" descr="diagrep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83" y="1969181"/>
            <a:ext cx="10057233" cy="36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3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/>
              <a:t>AS Biology. Gnetic control of protein structure and function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7" name="Picture 5" descr="diagrep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85" y="2085976"/>
            <a:ext cx="9763315" cy="402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/>
              <a:t>AS Biology. Gnetic control of protein structure and function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1" name="Picture 5" descr="diagrep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4738"/>
            <a:ext cx="10736331" cy="371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3357156" y="111126"/>
            <a:ext cx="5405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a-IR" altLang="en-US" sz="3200" b="1" dirty="0" smtClean="0">
                <a:solidFill>
                  <a:srgbClr val="FF3300"/>
                </a:solidFill>
              </a:rPr>
              <a:t>اضافه شدن نوکلئوتید های جدید </a:t>
            </a:r>
            <a:endParaRPr lang="en-US" altLang="en-US" sz="3200" b="1" i="1" dirty="0">
              <a:solidFill>
                <a:srgbClr val="3333FF"/>
              </a:solidFill>
            </a:endParaRPr>
          </a:p>
        </p:txBody>
      </p:sp>
      <p:grpSp>
        <p:nvGrpSpPr>
          <p:cNvPr id="346745" name="Group 633"/>
          <p:cNvGrpSpPr>
            <a:grpSpLocks/>
          </p:cNvGrpSpPr>
          <p:nvPr/>
        </p:nvGrpSpPr>
        <p:grpSpPr bwMode="auto">
          <a:xfrm>
            <a:off x="1452563" y="685800"/>
            <a:ext cx="4311651" cy="5695950"/>
            <a:chOff x="-46" y="385"/>
            <a:chExt cx="2716" cy="3588"/>
          </a:xfrm>
        </p:grpSpPr>
        <p:sp>
          <p:nvSpPr>
            <p:cNvPr id="346746" name="Freeform 634"/>
            <p:cNvSpPr>
              <a:spLocks/>
            </p:cNvSpPr>
            <p:nvPr/>
          </p:nvSpPr>
          <p:spPr bwMode="auto">
            <a:xfrm>
              <a:off x="1672" y="748"/>
              <a:ext cx="907" cy="2049"/>
            </a:xfrm>
            <a:custGeom>
              <a:avLst/>
              <a:gdLst>
                <a:gd name="T0" fmla="*/ 907 w 907"/>
                <a:gd name="T1" fmla="*/ 0 h 2049"/>
                <a:gd name="T2" fmla="*/ 474 w 907"/>
                <a:gd name="T3" fmla="*/ 0 h 2049"/>
                <a:gd name="T4" fmla="*/ 0 w 907"/>
                <a:gd name="T5" fmla="*/ 2049 h 2049"/>
                <a:gd name="T6" fmla="*/ 464 w 907"/>
                <a:gd name="T7" fmla="*/ 2049 h 2049"/>
                <a:gd name="T8" fmla="*/ 907 w 907"/>
                <a:gd name="T9" fmla="*/ 0 h 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2049">
                  <a:moveTo>
                    <a:pt x="907" y="0"/>
                  </a:moveTo>
                  <a:lnTo>
                    <a:pt x="474" y="0"/>
                  </a:lnTo>
                  <a:lnTo>
                    <a:pt x="0" y="2049"/>
                  </a:lnTo>
                  <a:lnTo>
                    <a:pt x="464" y="2049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BD1FF"/>
            </a:solidFill>
            <a:ln w="0">
              <a:solidFill>
                <a:srgbClr val="EBD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47" name="Freeform 635"/>
            <p:cNvSpPr>
              <a:spLocks/>
            </p:cNvSpPr>
            <p:nvPr/>
          </p:nvSpPr>
          <p:spPr bwMode="auto">
            <a:xfrm>
              <a:off x="129" y="714"/>
              <a:ext cx="1192" cy="3066"/>
            </a:xfrm>
            <a:custGeom>
              <a:avLst/>
              <a:gdLst>
                <a:gd name="T0" fmla="*/ 0 w 1192"/>
                <a:gd name="T1" fmla="*/ 3058 h 3066"/>
                <a:gd name="T2" fmla="*/ 432 w 1192"/>
                <a:gd name="T3" fmla="*/ 3066 h 3066"/>
                <a:gd name="T4" fmla="*/ 1192 w 1192"/>
                <a:gd name="T5" fmla="*/ 8 h 3066"/>
                <a:gd name="T6" fmla="*/ 728 w 1192"/>
                <a:gd name="T7" fmla="*/ 0 h 3066"/>
                <a:gd name="T8" fmla="*/ 0 w 1192"/>
                <a:gd name="T9" fmla="*/ 3058 h 3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3066">
                  <a:moveTo>
                    <a:pt x="0" y="3058"/>
                  </a:moveTo>
                  <a:lnTo>
                    <a:pt x="432" y="3066"/>
                  </a:lnTo>
                  <a:lnTo>
                    <a:pt x="1192" y="8"/>
                  </a:lnTo>
                  <a:lnTo>
                    <a:pt x="728" y="0"/>
                  </a:lnTo>
                  <a:lnTo>
                    <a:pt x="0" y="3058"/>
                  </a:lnTo>
                  <a:close/>
                </a:path>
              </a:pathLst>
            </a:custGeom>
            <a:solidFill>
              <a:srgbClr val="BDEBFF"/>
            </a:solidFill>
            <a:ln w="0">
              <a:solidFill>
                <a:srgbClr val="BDEB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48" name="Freeform 636"/>
            <p:cNvSpPr>
              <a:spLocks/>
            </p:cNvSpPr>
            <p:nvPr/>
          </p:nvSpPr>
          <p:spPr bwMode="auto">
            <a:xfrm>
              <a:off x="1879" y="1390"/>
              <a:ext cx="100" cy="142"/>
            </a:xfrm>
            <a:custGeom>
              <a:avLst/>
              <a:gdLst>
                <a:gd name="T0" fmla="*/ 0 w 100"/>
                <a:gd name="T1" fmla="*/ 0 h 142"/>
                <a:gd name="T2" fmla="*/ 100 w 100"/>
                <a:gd name="T3" fmla="*/ 142 h 142"/>
                <a:gd name="T4" fmla="*/ 0 w 100"/>
                <a:gd name="T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0" y="0"/>
                  </a:moveTo>
                  <a:lnTo>
                    <a:pt x="100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49" name="Line 637"/>
            <p:cNvSpPr>
              <a:spLocks noChangeShapeType="1"/>
            </p:cNvSpPr>
            <p:nvPr/>
          </p:nvSpPr>
          <p:spPr bwMode="auto">
            <a:xfrm>
              <a:off x="1879" y="1390"/>
              <a:ext cx="100" cy="14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0" name="Freeform 638"/>
            <p:cNvSpPr>
              <a:spLocks/>
            </p:cNvSpPr>
            <p:nvPr/>
          </p:nvSpPr>
          <p:spPr bwMode="auto">
            <a:xfrm>
              <a:off x="1743" y="1901"/>
              <a:ext cx="107" cy="152"/>
            </a:xfrm>
            <a:custGeom>
              <a:avLst/>
              <a:gdLst>
                <a:gd name="T0" fmla="*/ 0 w 107"/>
                <a:gd name="T1" fmla="*/ 0 h 152"/>
                <a:gd name="T2" fmla="*/ 107 w 107"/>
                <a:gd name="T3" fmla="*/ 152 h 152"/>
                <a:gd name="T4" fmla="*/ 0 w 107"/>
                <a:gd name="T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52">
                  <a:moveTo>
                    <a:pt x="0" y="0"/>
                  </a:moveTo>
                  <a:lnTo>
                    <a:pt x="107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1" name="Line 639"/>
            <p:cNvSpPr>
              <a:spLocks noChangeShapeType="1"/>
            </p:cNvSpPr>
            <p:nvPr/>
          </p:nvSpPr>
          <p:spPr bwMode="auto">
            <a:xfrm>
              <a:off x="1743" y="1901"/>
              <a:ext cx="107" cy="15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2" name="Freeform 640"/>
            <p:cNvSpPr>
              <a:spLocks/>
            </p:cNvSpPr>
            <p:nvPr/>
          </p:nvSpPr>
          <p:spPr bwMode="auto">
            <a:xfrm>
              <a:off x="1620" y="2436"/>
              <a:ext cx="107" cy="188"/>
            </a:xfrm>
            <a:custGeom>
              <a:avLst/>
              <a:gdLst>
                <a:gd name="T0" fmla="*/ 0 w 107"/>
                <a:gd name="T1" fmla="*/ 0 h 188"/>
                <a:gd name="T2" fmla="*/ 107 w 107"/>
                <a:gd name="T3" fmla="*/ 188 h 188"/>
                <a:gd name="T4" fmla="*/ 0 w 107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88">
                  <a:moveTo>
                    <a:pt x="0" y="0"/>
                  </a:moveTo>
                  <a:lnTo>
                    <a:pt x="107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3" name="Line 641"/>
            <p:cNvSpPr>
              <a:spLocks noChangeShapeType="1"/>
            </p:cNvSpPr>
            <p:nvPr/>
          </p:nvSpPr>
          <p:spPr bwMode="auto">
            <a:xfrm>
              <a:off x="1620" y="2436"/>
              <a:ext cx="107" cy="18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4" name="Freeform 642"/>
            <p:cNvSpPr>
              <a:spLocks/>
            </p:cNvSpPr>
            <p:nvPr/>
          </p:nvSpPr>
          <p:spPr bwMode="auto">
            <a:xfrm>
              <a:off x="2005" y="861"/>
              <a:ext cx="89" cy="165"/>
            </a:xfrm>
            <a:custGeom>
              <a:avLst/>
              <a:gdLst>
                <a:gd name="T0" fmla="*/ 0 w 89"/>
                <a:gd name="T1" fmla="*/ 0 h 165"/>
                <a:gd name="T2" fmla="*/ 89 w 89"/>
                <a:gd name="T3" fmla="*/ 165 h 165"/>
                <a:gd name="T4" fmla="*/ 0 w 89"/>
                <a:gd name="T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165">
                  <a:moveTo>
                    <a:pt x="0" y="0"/>
                  </a:moveTo>
                  <a:lnTo>
                    <a:pt x="8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5" name="Line 643"/>
            <p:cNvSpPr>
              <a:spLocks noChangeShapeType="1"/>
            </p:cNvSpPr>
            <p:nvPr/>
          </p:nvSpPr>
          <p:spPr bwMode="auto">
            <a:xfrm>
              <a:off x="2005" y="861"/>
              <a:ext cx="89" cy="16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6" name="Freeform 644"/>
            <p:cNvSpPr>
              <a:spLocks/>
            </p:cNvSpPr>
            <p:nvPr/>
          </p:nvSpPr>
          <p:spPr bwMode="auto">
            <a:xfrm>
              <a:off x="2264" y="1395"/>
              <a:ext cx="110" cy="137"/>
            </a:xfrm>
            <a:custGeom>
              <a:avLst/>
              <a:gdLst>
                <a:gd name="T0" fmla="*/ 0 w 110"/>
                <a:gd name="T1" fmla="*/ 137 h 137"/>
                <a:gd name="T2" fmla="*/ 84 w 110"/>
                <a:gd name="T3" fmla="*/ 100 h 137"/>
                <a:gd name="T4" fmla="*/ 110 w 110"/>
                <a:gd name="T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137">
                  <a:moveTo>
                    <a:pt x="0" y="137"/>
                  </a:moveTo>
                  <a:lnTo>
                    <a:pt x="84" y="100"/>
                  </a:lnTo>
                  <a:lnTo>
                    <a:pt x="11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7" name="Line 645"/>
            <p:cNvSpPr>
              <a:spLocks noChangeShapeType="1"/>
            </p:cNvSpPr>
            <p:nvPr/>
          </p:nvSpPr>
          <p:spPr bwMode="auto">
            <a:xfrm>
              <a:off x="2311" y="1120"/>
              <a:ext cx="74" cy="19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8" name="Freeform 646"/>
            <p:cNvSpPr>
              <a:spLocks/>
            </p:cNvSpPr>
            <p:nvPr/>
          </p:nvSpPr>
          <p:spPr bwMode="auto">
            <a:xfrm>
              <a:off x="2380" y="848"/>
              <a:ext cx="115" cy="178"/>
            </a:xfrm>
            <a:custGeom>
              <a:avLst/>
              <a:gdLst>
                <a:gd name="T0" fmla="*/ 0 w 115"/>
                <a:gd name="T1" fmla="*/ 178 h 178"/>
                <a:gd name="T2" fmla="*/ 94 w 115"/>
                <a:gd name="T3" fmla="*/ 128 h 178"/>
                <a:gd name="T4" fmla="*/ 115 w 115"/>
                <a:gd name="T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78">
                  <a:moveTo>
                    <a:pt x="0" y="178"/>
                  </a:moveTo>
                  <a:lnTo>
                    <a:pt x="94" y="128"/>
                  </a:lnTo>
                  <a:lnTo>
                    <a:pt x="1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59" name="Freeform 647"/>
            <p:cNvSpPr>
              <a:spLocks/>
            </p:cNvSpPr>
            <p:nvPr/>
          </p:nvSpPr>
          <p:spPr bwMode="auto">
            <a:xfrm>
              <a:off x="2136" y="1914"/>
              <a:ext cx="102" cy="136"/>
            </a:xfrm>
            <a:custGeom>
              <a:avLst/>
              <a:gdLst>
                <a:gd name="T0" fmla="*/ 0 w 102"/>
                <a:gd name="T1" fmla="*/ 136 h 136"/>
                <a:gd name="T2" fmla="*/ 76 w 102"/>
                <a:gd name="T3" fmla="*/ 105 h 136"/>
                <a:gd name="T4" fmla="*/ 102 w 102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36">
                  <a:moveTo>
                    <a:pt x="0" y="136"/>
                  </a:moveTo>
                  <a:lnTo>
                    <a:pt x="76" y="105"/>
                  </a:lnTo>
                  <a:lnTo>
                    <a:pt x="10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0" name="Line 648"/>
            <p:cNvSpPr>
              <a:spLocks noChangeShapeType="1"/>
            </p:cNvSpPr>
            <p:nvPr/>
          </p:nvSpPr>
          <p:spPr bwMode="auto">
            <a:xfrm>
              <a:off x="2196" y="1634"/>
              <a:ext cx="55" cy="20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1" name="Freeform 649"/>
            <p:cNvSpPr>
              <a:spLocks/>
            </p:cNvSpPr>
            <p:nvPr/>
          </p:nvSpPr>
          <p:spPr bwMode="auto">
            <a:xfrm>
              <a:off x="2013" y="2472"/>
              <a:ext cx="102" cy="152"/>
            </a:xfrm>
            <a:custGeom>
              <a:avLst/>
              <a:gdLst>
                <a:gd name="T0" fmla="*/ 0 w 102"/>
                <a:gd name="T1" fmla="*/ 152 h 152"/>
                <a:gd name="T2" fmla="*/ 68 w 102"/>
                <a:gd name="T3" fmla="*/ 116 h 152"/>
                <a:gd name="T4" fmla="*/ 102 w 102"/>
                <a:gd name="T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52">
                  <a:moveTo>
                    <a:pt x="0" y="152"/>
                  </a:moveTo>
                  <a:lnTo>
                    <a:pt x="68" y="116"/>
                  </a:lnTo>
                  <a:lnTo>
                    <a:pt x="10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2" name="Line 650"/>
            <p:cNvSpPr>
              <a:spLocks noChangeShapeType="1"/>
            </p:cNvSpPr>
            <p:nvPr/>
          </p:nvSpPr>
          <p:spPr bwMode="auto">
            <a:xfrm>
              <a:off x="2068" y="2150"/>
              <a:ext cx="42" cy="25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3" name="Line 651"/>
            <p:cNvSpPr>
              <a:spLocks noChangeShapeType="1"/>
            </p:cNvSpPr>
            <p:nvPr/>
          </p:nvSpPr>
          <p:spPr bwMode="auto">
            <a:xfrm>
              <a:off x="1942" y="2721"/>
              <a:ext cx="47" cy="9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4" name="Freeform 652"/>
            <p:cNvSpPr>
              <a:spLocks/>
            </p:cNvSpPr>
            <p:nvPr/>
          </p:nvSpPr>
          <p:spPr bwMode="auto">
            <a:xfrm>
              <a:off x="983" y="1872"/>
              <a:ext cx="184" cy="129"/>
            </a:xfrm>
            <a:custGeom>
              <a:avLst/>
              <a:gdLst>
                <a:gd name="T0" fmla="*/ 184 w 184"/>
                <a:gd name="T1" fmla="*/ 0 h 129"/>
                <a:gd name="T2" fmla="*/ 0 w 184"/>
                <a:gd name="T3" fmla="*/ 129 h 129"/>
                <a:gd name="T4" fmla="*/ 184 w 184"/>
                <a:gd name="T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129">
                  <a:moveTo>
                    <a:pt x="184" y="0"/>
                  </a:moveTo>
                  <a:lnTo>
                    <a:pt x="0" y="12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5" name="Line 653"/>
            <p:cNvSpPr>
              <a:spLocks noChangeShapeType="1"/>
            </p:cNvSpPr>
            <p:nvPr/>
          </p:nvSpPr>
          <p:spPr bwMode="auto">
            <a:xfrm flipH="1">
              <a:off x="983" y="1872"/>
              <a:ext cx="184" cy="1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6" name="Freeform 654"/>
            <p:cNvSpPr>
              <a:spLocks/>
            </p:cNvSpPr>
            <p:nvPr/>
          </p:nvSpPr>
          <p:spPr bwMode="auto">
            <a:xfrm>
              <a:off x="1250" y="819"/>
              <a:ext cx="150" cy="94"/>
            </a:xfrm>
            <a:custGeom>
              <a:avLst/>
              <a:gdLst>
                <a:gd name="T0" fmla="*/ 150 w 150"/>
                <a:gd name="T1" fmla="*/ 0 h 94"/>
                <a:gd name="T2" fmla="*/ 0 w 150"/>
                <a:gd name="T3" fmla="*/ 94 h 94"/>
                <a:gd name="T4" fmla="*/ 150 w 150"/>
                <a:gd name="T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94">
                  <a:moveTo>
                    <a:pt x="150" y="0"/>
                  </a:moveTo>
                  <a:lnTo>
                    <a:pt x="0" y="9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7" name="Line 655"/>
            <p:cNvSpPr>
              <a:spLocks noChangeShapeType="1"/>
            </p:cNvSpPr>
            <p:nvPr/>
          </p:nvSpPr>
          <p:spPr bwMode="auto">
            <a:xfrm flipH="1">
              <a:off x="1250" y="819"/>
              <a:ext cx="150" cy="9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8" name="Freeform 656"/>
            <p:cNvSpPr>
              <a:spLocks/>
            </p:cNvSpPr>
            <p:nvPr/>
          </p:nvSpPr>
          <p:spPr bwMode="auto">
            <a:xfrm>
              <a:off x="1119" y="1361"/>
              <a:ext cx="150" cy="95"/>
            </a:xfrm>
            <a:custGeom>
              <a:avLst/>
              <a:gdLst>
                <a:gd name="T0" fmla="*/ 150 w 150"/>
                <a:gd name="T1" fmla="*/ 0 h 95"/>
                <a:gd name="T2" fmla="*/ 0 w 150"/>
                <a:gd name="T3" fmla="*/ 95 h 95"/>
                <a:gd name="T4" fmla="*/ 150 w 150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95">
                  <a:moveTo>
                    <a:pt x="150" y="0"/>
                  </a:moveTo>
                  <a:lnTo>
                    <a:pt x="0" y="9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69" name="Line 657"/>
            <p:cNvSpPr>
              <a:spLocks noChangeShapeType="1"/>
            </p:cNvSpPr>
            <p:nvPr/>
          </p:nvSpPr>
          <p:spPr bwMode="auto">
            <a:xfrm flipH="1">
              <a:off x="1119" y="1361"/>
              <a:ext cx="150" cy="9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0" name="Freeform 658"/>
            <p:cNvSpPr>
              <a:spLocks/>
            </p:cNvSpPr>
            <p:nvPr/>
          </p:nvSpPr>
          <p:spPr bwMode="auto">
            <a:xfrm>
              <a:off x="860" y="2404"/>
              <a:ext cx="170" cy="102"/>
            </a:xfrm>
            <a:custGeom>
              <a:avLst/>
              <a:gdLst>
                <a:gd name="T0" fmla="*/ 170 w 170"/>
                <a:gd name="T1" fmla="*/ 0 h 102"/>
                <a:gd name="T2" fmla="*/ 0 w 170"/>
                <a:gd name="T3" fmla="*/ 102 h 102"/>
                <a:gd name="T4" fmla="*/ 170 w 170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" h="102">
                  <a:moveTo>
                    <a:pt x="170" y="0"/>
                  </a:moveTo>
                  <a:lnTo>
                    <a:pt x="0" y="10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1" name="Line 659"/>
            <p:cNvSpPr>
              <a:spLocks noChangeShapeType="1"/>
            </p:cNvSpPr>
            <p:nvPr/>
          </p:nvSpPr>
          <p:spPr bwMode="auto">
            <a:xfrm flipH="1">
              <a:off x="860" y="2404"/>
              <a:ext cx="170" cy="10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2" name="Freeform 660"/>
            <p:cNvSpPr>
              <a:spLocks/>
            </p:cNvSpPr>
            <p:nvPr/>
          </p:nvSpPr>
          <p:spPr bwMode="auto">
            <a:xfrm>
              <a:off x="585" y="1995"/>
              <a:ext cx="113" cy="137"/>
            </a:xfrm>
            <a:custGeom>
              <a:avLst/>
              <a:gdLst>
                <a:gd name="T0" fmla="*/ 113 w 113"/>
                <a:gd name="T1" fmla="*/ 0 h 137"/>
                <a:gd name="T2" fmla="*/ 26 w 113"/>
                <a:gd name="T3" fmla="*/ 37 h 137"/>
                <a:gd name="T4" fmla="*/ 0 w 113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37">
                  <a:moveTo>
                    <a:pt x="113" y="0"/>
                  </a:moveTo>
                  <a:lnTo>
                    <a:pt x="26" y="37"/>
                  </a:lnTo>
                  <a:lnTo>
                    <a:pt x="0" y="13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3" name="Line 661"/>
            <p:cNvSpPr>
              <a:spLocks noChangeShapeType="1"/>
            </p:cNvSpPr>
            <p:nvPr/>
          </p:nvSpPr>
          <p:spPr bwMode="auto">
            <a:xfrm flipH="1" flipV="1">
              <a:off x="574" y="2208"/>
              <a:ext cx="71" cy="19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4" name="Freeform 662"/>
            <p:cNvSpPr>
              <a:spLocks/>
            </p:cNvSpPr>
            <p:nvPr/>
          </p:nvSpPr>
          <p:spPr bwMode="auto">
            <a:xfrm>
              <a:off x="459" y="2501"/>
              <a:ext cx="115" cy="149"/>
            </a:xfrm>
            <a:custGeom>
              <a:avLst/>
              <a:gdLst>
                <a:gd name="T0" fmla="*/ 115 w 115"/>
                <a:gd name="T1" fmla="*/ 0 h 149"/>
                <a:gd name="T2" fmla="*/ 18 w 115"/>
                <a:gd name="T3" fmla="*/ 50 h 149"/>
                <a:gd name="T4" fmla="*/ 0 w 115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49">
                  <a:moveTo>
                    <a:pt x="115" y="0"/>
                  </a:moveTo>
                  <a:lnTo>
                    <a:pt x="18" y="50"/>
                  </a:lnTo>
                  <a:lnTo>
                    <a:pt x="0" y="14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5" name="Freeform 663"/>
            <p:cNvSpPr>
              <a:spLocks/>
            </p:cNvSpPr>
            <p:nvPr/>
          </p:nvSpPr>
          <p:spPr bwMode="auto">
            <a:xfrm>
              <a:off x="726" y="1453"/>
              <a:ext cx="108" cy="163"/>
            </a:xfrm>
            <a:custGeom>
              <a:avLst/>
              <a:gdLst>
                <a:gd name="T0" fmla="*/ 108 w 108"/>
                <a:gd name="T1" fmla="*/ 0 h 163"/>
                <a:gd name="T2" fmla="*/ 32 w 108"/>
                <a:gd name="T3" fmla="*/ 32 h 163"/>
                <a:gd name="T4" fmla="*/ 0 w 108"/>
                <a:gd name="T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63">
                  <a:moveTo>
                    <a:pt x="108" y="0"/>
                  </a:moveTo>
                  <a:lnTo>
                    <a:pt x="32" y="32"/>
                  </a:lnTo>
                  <a:lnTo>
                    <a:pt x="0" y="16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6" name="Line 664"/>
            <p:cNvSpPr>
              <a:spLocks noChangeShapeType="1"/>
            </p:cNvSpPr>
            <p:nvPr/>
          </p:nvSpPr>
          <p:spPr bwMode="auto">
            <a:xfrm flipH="1" flipV="1">
              <a:off x="716" y="1689"/>
              <a:ext cx="50" cy="20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7" name="Freeform 665"/>
            <p:cNvSpPr>
              <a:spLocks/>
            </p:cNvSpPr>
            <p:nvPr/>
          </p:nvSpPr>
          <p:spPr bwMode="auto">
            <a:xfrm>
              <a:off x="860" y="908"/>
              <a:ext cx="105" cy="149"/>
            </a:xfrm>
            <a:custGeom>
              <a:avLst/>
              <a:gdLst>
                <a:gd name="T0" fmla="*/ 105 w 105"/>
                <a:gd name="T1" fmla="*/ 0 h 149"/>
                <a:gd name="T2" fmla="*/ 34 w 105"/>
                <a:gd name="T3" fmla="*/ 34 h 149"/>
                <a:gd name="T4" fmla="*/ 0 w 105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149">
                  <a:moveTo>
                    <a:pt x="105" y="0"/>
                  </a:moveTo>
                  <a:lnTo>
                    <a:pt x="34" y="34"/>
                  </a:lnTo>
                  <a:lnTo>
                    <a:pt x="0" y="14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8" name="Line 666"/>
            <p:cNvSpPr>
              <a:spLocks noChangeShapeType="1"/>
            </p:cNvSpPr>
            <p:nvPr/>
          </p:nvSpPr>
          <p:spPr bwMode="auto">
            <a:xfrm flipH="1" flipV="1">
              <a:off x="863" y="1128"/>
              <a:ext cx="39" cy="2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79" name="Line 667"/>
            <p:cNvSpPr>
              <a:spLocks noChangeShapeType="1"/>
            </p:cNvSpPr>
            <p:nvPr/>
          </p:nvSpPr>
          <p:spPr bwMode="auto">
            <a:xfrm flipH="1" flipV="1">
              <a:off x="975" y="698"/>
              <a:ext cx="61" cy="1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0" name="Freeform 668"/>
            <p:cNvSpPr>
              <a:spLocks/>
            </p:cNvSpPr>
            <p:nvPr/>
          </p:nvSpPr>
          <p:spPr bwMode="auto">
            <a:xfrm>
              <a:off x="726" y="2884"/>
              <a:ext cx="199" cy="139"/>
            </a:xfrm>
            <a:custGeom>
              <a:avLst/>
              <a:gdLst>
                <a:gd name="T0" fmla="*/ 199 w 199"/>
                <a:gd name="T1" fmla="*/ 0 h 139"/>
                <a:gd name="T2" fmla="*/ 0 w 199"/>
                <a:gd name="T3" fmla="*/ 139 h 139"/>
                <a:gd name="T4" fmla="*/ 199 w 199"/>
                <a:gd name="T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" h="139">
                  <a:moveTo>
                    <a:pt x="199" y="0"/>
                  </a:moveTo>
                  <a:lnTo>
                    <a:pt x="0" y="13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1" name="Line 669"/>
            <p:cNvSpPr>
              <a:spLocks noChangeShapeType="1"/>
            </p:cNvSpPr>
            <p:nvPr/>
          </p:nvSpPr>
          <p:spPr bwMode="auto">
            <a:xfrm flipH="1">
              <a:off x="726" y="2884"/>
              <a:ext cx="199" cy="13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2" name="Freeform 670"/>
            <p:cNvSpPr>
              <a:spLocks/>
            </p:cNvSpPr>
            <p:nvPr/>
          </p:nvSpPr>
          <p:spPr bwMode="auto">
            <a:xfrm>
              <a:off x="606" y="3408"/>
              <a:ext cx="199" cy="136"/>
            </a:xfrm>
            <a:custGeom>
              <a:avLst/>
              <a:gdLst>
                <a:gd name="T0" fmla="*/ 199 w 199"/>
                <a:gd name="T1" fmla="*/ 0 h 136"/>
                <a:gd name="T2" fmla="*/ 0 w 199"/>
                <a:gd name="T3" fmla="*/ 136 h 136"/>
                <a:gd name="T4" fmla="*/ 199 w 199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" h="136">
                  <a:moveTo>
                    <a:pt x="199" y="0"/>
                  </a:moveTo>
                  <a:lnTo>
                    <a:pt x="0" y="13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3" name="Line 671"/>
            <p:cNvSpPr>
              <a:spLocks noChangeShapeType="1"/>
            </p:cNvSpPr>
            <p:nvPr/>
          </p:nvSpPr>
          <p:spPr bwMode="auto">
            <a:xfrm flipH="1">
              <a:off x="606" y="3408"/>
              <a:ext cx="199" cy="13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4" name="Line 672"/>
            <p:cNvSpPr>
              <a:spLocks noChangeShapeType="1"/>
            </p:cNvSpPr>
            <p:nvPr/>
          </p:nvSpPr>
          <p:spPr bwMode="auto">
            <a:xfrm flipH="1" flipV="1">
              <a:off x="451" y="2726"/>
              <a:ext cx="61" cy="19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5" name="Freeform 673"/>
            <p:cNvSpPr>
              <a:spLocks/>
            </p:cNvSpPr>
            <p:nvPr/>
          </p:nvSpPr>
          <p:spPr bwMode="auto">
            <a:xfrm>
              <a:off x="326" y="3017"/>
              <a:ext cx="115" cy="150"/>
            </a:xfrm>
            <a:custGeom>
              <a:avLst/>
              <a:gdLst>
                <a:gd name="T0" fmla="*/ 115 w 115"/>
                <a:gd name="T1" fmla="*/ 0 h 150"/>
                <a:gd name="T2" fmla="*/ 18 w 115"/>
                <a:gd name="T3" fmla="*/ 50 h 150"/>
                <a:gd name="T4" fmla="*/ 0 w 115"/>
                <a:gd name="T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50">
                  <a:moveTo>
                    <a:pt x="115" y="0"/>
                  </a:moveTo>
                  <a:lnTo>
                    <a:pt x="18" y="50"/>
                  </a:lnTo>
                  <a:lnTo>
                    <a:pt x="0" y="15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6" name="Line 674"/>
            <p:cNvSpPr>
              <a:spLocks noChangeShapeType="1"/>
            </p:cNvSpPr>
            <p:nvPr/>
          </p:nvSpPr>
          <p:spPr bwMode="auto">
            <a:xfrm flipH="1" flipV="1">
              <a:off x="318" y="3243"/>
              <a:ext cx="68" cy="20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6787" name="Freeform 675"/>
            <p:cNvSpPr>
              <a:spLocks/>
            </p:cNvSpPr>
            <p:nvPr/>
          </p:nvSpPr>
          <p:spPr bwMode="auto">
            <a:xfrm>
              <a:off x="200" y="3544"/>
              <a:ext cx="118" cy="147"/>
            </a:xfrm>
            <a:custGeom>
              <a:avLst/>
              <a:gdLst>
                <a:gd name="T0" fmla="*/ 118 w 118"/>
                <a:gd name="T1" fmla="*/ 0 h 147"/>
                <a:gd name="T2" fmla="*/ 21 w 118"/>
                <a:gd name="T3" fmla="*/ 50 h 147"/>
                <a:gd name="T4" fmla="*/ 0 w 118"/>
                <a:gd name="T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8" h="147">
                  <a:moveTo>
                    <a:pt x="118" y="0"/>
                  </a:moveTo>
                  <a:lnTo>
                    <a:pt x="21" y="50"/>
                  </a:lnTo>
                  <a:lnTo>
                    <a:pt x="0" y="14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grpSp>
          <p:nvGrpSpPr>
            <p:cNvPr id="346788" name="Group 676"/>
            <p:cNvGrpSpPr>
              <a:grpSpLocks/>
            </p:cNvGrpSpPr>
            <p:nvPr/>
          </p:nvGrpSpPr>
          <p:grpSpPr bwMode="auto">
            <a:xfrm>
              <a:off x="1583" y="646"/>
              <a:ext cx="168" cy="1"/>
              <a:chOff x="1583" y="646"/>
              <a:chExt cx="168" cy="1"/>
            </a:xfrm>
          </p:grpSpPr>
          <p:sp>
            <p:nvSpPr>
              <p:cNvPr id="346789" name="Line 677"/>
              <p:cNvSpPr>
                <a:spLocks noChangeShapeType="1"/>
              </p:cNvSpPr>
              <p:nvPr/>
            </p:nvSpPr>
            <p:spPr bwMode="auto">
              <a:xfrm>
                <a:off x="1583" y="646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0" name="Line 678"/>
              <p:cNvSpPr>
                <a:spLocks noChangeShapeType="1"/>
              </p:cNvSpPr>
              <p:nvPr/>
            </p:nvSpPr>
            <p:spPr bwMode="auto">
              <a:xfrm>
                <a:off x="1636" y="646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1" name="Line 679"/>
              <p:cNvSpPr>
                <a:spLocks noChangeShapeType="1"/>
              </p:cNvSpPr>
              <p:nvPr/>
            </p:nvSpPr>
            <p:spPr bwMode="auto">
              <a:xfrm>
                <a:off x="1688" y="646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2" name="Line 680"/>
              <p:cNvSpPr>
                <a:spLocks noChangeShapeType="1"/>
              </p:cNvSpPr>
              <p:nvPr/>
            </p:nvSpPr>
            <p:spPr bwMode="auto">
              <a:xfrm>
                <a:off x="1740" y="646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793" name="Group 681"/>
            <p:cNvGrpSpPr>
              <a:grpSpLocks/>
            </p:cNvGrpSpPr>
            <p:nvPr/>
          </p:nvGrpSpPr>
          <p:grpSpPr bwMode="auto">
            <a:xfrm>
              <a:off x="1596" y="788"/>
              <a:ext cx="115" cy="1"/>
              <a:chOff x="1596" y="788"/>
              <a:chExt cx="115" cy="1"/>
            </a:xfrm>
          </p:grpSpPr>
          <p:sp>
            <p:nvSpPr>
              <p:cNvPr id="346794" name="Line 682"/>
              <p:cNvSpPr>
                <a:spLocks noChangeShapeType="1"/>
              </p:cNvSpPr>
              <p:nvPr/>
            </p:nvSpPr>
            <p:spPr bwMode="auto">
              <a:xfrm>
                <a:off x="1596" y="788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5" name="Line 683"/>
              <p:cNvSpPr>
                <a:spLocks noChangeShapeType="1"/>
              </p:cNvSpPr>
              <p:nvPr/>
            </p:nvSpPr>
            <p:spPr bwMode="auto">
              <a:xfrm>
                <a:off x="1649" y="788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6" name="Line 684"/>
              <p:cNvSpPr>
                <a:spLocks noChangeShapeType="1"/>
              </p:cNvSpPr>
              <p:nvPr/>
            </p:nvSpPr>
            <p:spPr bwMode="auto">
              <a:xfrm>
                <a:off x="1701" y="788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797" name="Group 685"/>
            <p:cNvGrpSpPr>
              <a:grpSpLocks/>
            </p:cNvGrpSpPr>
            <p:nvPr/>
          </p:nvGrpSpPr>
          <p:grpSpPr bwMode="auto">
            <a:xfrm>
              <a:off x="1546" y="916"/>
              <a:ext cx="168" cy="1"/>
              <a:chOff x="1546" y="916"/>
              <a:chExt cx="168" cy="1"/>
            </a:xfrm>
          </p:grpSpPr>
          <p:sp>
            <p:nvSpPr>
              <p:cNvPr id="346798" name="Line 686"/>
              <p:cNvSpPr>
                <a:spLocks noChangeShapeType="1"/>
              </p:cNvSpPr>
              <p:nvPr/>
            </p:nvSpPr>
            <p:spPr bwMode="auto">
              <a:xfrm>
                <a:off x="1546" y="916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799" name="Line 687"/>
              <p:cNvSpPr>
                <a:spLocks noChangeShapeType="1"/>
              </p:cNvSpPr>
              <p:nvPr/>
            </p:nvSpPr>
            <p:spPr bwMode="auto">
              <a:xfrm>
                <a:off x="1599" y="916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0" name="Line 688"/>
              <p:cNvSpPr>
                <a:spLocks noChangeShapeType="1"/>
              </p:cNvSpPr>
              <p:nvPr/>
            </p:nvSpPr>
            <p:spPr bwMode="auto">
              <a:xfrm>
                <a:off x="1651" y="916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1" name="Line 689"/>
              <p:cNvSpPr>
                <a:spLocks noChangeShapeType="1"/>
              </p:cNvSpPr>
              <p:nvPr/>
            </p:nvSpPr>
            <p:spPr bwMode="auto">
              <a:xfrm>
                <a:off x="1704" y="916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02" name="Group 690"/>
            <p:cNvGrpSpPr>
              <a:grpSpLocks/>
            </p:cNvGrpSpPr>
            <p:nvPr/>
          </p:nvGrpSpPr>
          <p:grpSpPr bwMode="auto">
            <a:xfrm>
              <a:off x="1216" y="2236"/>
              <a:ext cx="163" cy="8"/>
              <a:chOff x="1216" y="2236"/>
              <a:chExt cx="163" cy="8"/>
            </a:xfrm>
          </p:grpSpPr>
          <p:sp>
            <p:nvSpPr>
              <p:cNvPr id="346803" name="Line 691"/>
              <p:cNvSpPr>
                <a:spLocks noChangeShapeType="1"/>
              </p:cNvSpPr>
              <p:nvPr/>
            </p:nvSpPr>
            <p:spPr bwMode="auto">
              <a:xfrm flipV="1">
                <a:off x="1216" y="2242"/>
                <a:ext cx="11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4" name="Line 692"/>
              <p:cNvSpPr>
                <a:spLocks noChangeShapeType="1"/>
              </p:cNvSpPr>
              <p:nvPr/>
            </p:nvSpPr>
            <p:spPr bwMode="auto">
              <a:xfrm>
                <a:off x="1269" y="2242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5" name="Line 693"/>
              <p:cNvSpPr>
                <a:spLocks noChangeShapeType="1"/>
              </p:cNvSpPr>
              <p:nvPr/>
            </p:nvSpPr>
            <p:spPr bwMode="auto">
              <a:xfrm>
                <a:off x="1321" y="2239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6" name="Line 694"/>
              <p:cNvSpPr>
                <a:spLocks noChangeShapeType="1"/>
              </p:cNvSpPr>
              <p:nvPr/>
            </p:nvSpPr>
            <p:spPr bwMode="auto">
              <a:xfrm>
                <a:off x="1374" y="2236"/>
                <a:ext cx="5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07" name="Group 695"/>
            <p:cNvGrpSpPr>
              <a:grpSpLocks/>
            </p:cNvGrpSpPr>
            <p:nvPr/>
          </p:nvGrpSpPr>
          <p:grpSpPr bwMode="auto">
            <a:xfrm>
              <a:off x="1211" y="2349"/>
              <a:ext cx="115" cy="11"/>
              <a:chOff x="1211" y="2349"/>
              <a:chExt cx="115" cy="11"/>
            </a:xfrm>
          </p:grpSpPr>
          <p:sp>
            <p:nvSpPr>
              <p:cNvPr id="346808" name="Line 696"/>
              <p:cNvSpPr>
                <a:spLocks noChangeShapeType="1"/>
              </p:cNvSpPr>
              <p:nvPr/>
            </p:nvSpPr>
            <p:spPr bwMode="auto">
              <a:xfrm flipV="1">
                <a:off x="1211" y="2357"/>
                <a:ext cx="11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09" name="Line 697"/>
              <p:cNvSpPr>
                <a:spLocks noChangeShapeType="1"/>
              </p:cNvSpPr>
              <p:nvPr/>
            </p:nvSpPr>
            <p:spPr bwMode="auto">
              <a:xfrm>
                <a:off x="1263" y="2354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0" name="Line 698"/>
              <p:cNvSpPr>
                <a:spLocks noChangeShapeType="1"/>
              </p:cNvSpPr>
              <p:nvPr/>
            </p:nvSpPr>
            <p:spPr bwMode="auto">
              <a:xfrm>
                <a:off x="1316" y="2349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11" name="Group 699"/>
            <p:cNvGrpSpPr>
              <a:grpSpLocks/>
            </p:cNvGrpSpPr>
            <p:nvPr/>
          </p:nvGrpSpPr>
          <p:grpSpPr bwMode="auto">
            <a:xfrm>
              <a:off x="1164" y="2475"/>
              <a:ext cx="168" cy="9"/>
              <a:chOff x="1164" y="2475"/>
              <a:chExt cx="168" cy="9"/>
            </a:xfrm>
          </p:grpSpPr>
          <p:sp>
            <p:nvSpPr>
              <p:cNvPr id="346812" name="Line 700"/>
              <p:cNvSpPr>
                <a:spLocks noChangeShapeType="1"/>
              </p:cNvSpPr>
              <p:nvPr/>
            </p:nvSpPr>
            <p:spPr bwMode="auto">
              <a:xfrm>
                <a:off x="1164" y="2483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3" name="Line 701"/>
              <p:cNvSpPr>
                <a:spLocks noChangeShapeType="1"/>
              </p:cNvSpPr>
              <p:nvPr/>
            </p:nvSpPr>
            <p:spPr bwMode="auto">
              <a:xfrm>
                <a:off x="1216" y="2480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4" name="Line 702"/>
              <p:cNvSpPr>
                <a:spLocks noChangeShapeType="1"/>
              </p:cNvSpPr>
              <p:nvPr/>
            </p:nvSpPr>
            <p:spPr bwMode="auto">
              <a:xfrm>
                <a:off x="1269" y="2478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5" name="Line 703"/>
              <p:cNvSpPr>
                <a:spLocks noChangeShapeType="1"/>
              </p:cNvSpPr>
              <p:nvPr/>
            </p:nvSpPr>
            <p:spPr bwMode="auto">
              <a:xfrm>
                <a:off x="1321" y="2475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16" name="Group 704"/>
            <p:cNvGrpSpPr>
              <a:grpSpLocks/>
            </p:cNvGrpSpPr>
            <p:nvPr/>
          </p:nvGrpSpPr>
          <p:grpSpPr bwMode="auto">
            <a:xfrm>
              <a:off x="1465" y="1309"/>
              <a:ext cx="113" cy="11"/>
              <a:chOff x="1465" y="1309"/>
              <a:chExt cx="113" cy="11"/>
            </a:xfrm>
          </p:grpSpPr>
          <p:sp>
            <p:nvSpPr>
              <p:cNvPr id="346817" name="Line 705"/>
              <p:cNvSpPr>
                <a:spLocks noChangeShapeType="1"/>
              </p:cNvSpPr>
              <p:nvPr/>
            </p:nvSpPr>
            <p:spPr bwMode="auto">
              <a:xfrm>
                <a:off x="1465" y="1319"/>
                <a:ext cx="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8" name="Line 706"/>
              <p:cNvSpPr>
                <a:spLocks noChangeShapeType="1"/>
              </p:cNvSpPr>
              <p:nvPr/>
            </p:nvSpPr>
            <p:spPr bwMode="auto">
              <a:xfrm>
                <a:off x="1515" y="1314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19" name="Line 707"/>
              <p:cNvSpPr>
                <a:spLocks noChangeShapeType="1"/>
              </p:cNvSpPr>
              <p:nvPr/>
            </p:nvSpPr>
            <p:spPr bwMode="auto">
              <a:xfrm>
                <a:off x="1567" y="1309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20" name="Group 708"/>
            <p:cNvGrpSpPr>
              <a:grpSpLocks/>
            </p:cNvGrpSpPr>
            <p:nvPr/>
          </p:nvGrpSpPr>
          <p:grpSpPr bwMode="auto">
            <a:xfrm>
              <a:off x="1423" y="1424"/>
              <a:ext cx="165" cy="12"/>
              <a:chOff x="1423" y="1424"/>
              <a:chExt cx="165" cy="12"/>
            </a:xfrm>
          </p:grpSpPr>
          <p:sp>
            <p:nvSpPr>
              <p:cNvPr id="346821" name="Line 709"/>
              <p:cNvSpPr>
                <a:spLocks noChangeShapeType="1"/>
              </p:cNvSpPr>
              <p:nvPr/>
            </p:nvSpPr>
            <p:spPr bwMode="auto">
              <a:xfrm>
                <a:off x="1423" y="1435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22" name="Line 710"/>
              <p:cNvSpPr>
                <a:spLocks noChangeShapeType="1"/>
              </p:cNvSpPr>
              <p:nvPr/>
            </p:nvSpPr>
            <p:spPr bwMode="auto">
              <a:xfrm flipV="1">
                <a:off x="1476" y="1429"/>
                <a:ext cx="10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23" name="Line 711"/>
              <p:cNvSpPr>
                <a:spLocks noChangeShapeType="1"/>
              </p:cNvSpPr>
              <p:nvPr/>
            </p:nvSpPr>
            <p:spPr bwMode="auto">
              <a:xfrm>
                <a:off x="1528" y="142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24" name="Line 712"/>
              <p:cNvSpPr>
                <a:spLocks noChangeShapeType="1"/>
              </p:cNvSpPr>
              <p:nvPr/>
            </p:nvSpPr>
            <p:spPr bwMode="auto">
              <a:xfrm>
                <a:off x="1580" y="1424"/>
                <a:ext cx="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25" name="Group 713"/>
            <p:cNvGrpSpPr>
              <a:grpSpLocks/>
            </p:cNvGrpSpPr>
            <p:nvPr/>
          </p:nvGrpSpPr>
          <p:grpSpPr bwMode="auto">
            <a:xfrm>
              <a:off x="1460" y="1817"/>
              <a:ext cx="115" cy="12"/>
              <a:chOff x="1460" y="1817"/>
              <a:chExt cx="115" cy="12"/>
            </a:xfrm>
          </p:grpSpPr>
          <p:sp>
            <p:nvSpPr>
              <p:cNvPr id="346826" name="Line 714"/>
              <p:cNvSpPr>
                <a:spLocks noChangeShapeType="1"/>
              </p:cNvSpPr>
              <p:nvPr/>
            </p:nvSpPr>
            <p:spPr bwMode="auto">
              <a:xfrm>
                <a:off x="1460" y="1828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27" name="Line 715"/>
              <p:cNvSpPr>
                <a:spLocks noChangeShapeType="1"/>
              </p:cNvSpPr>
              <p:nvPr/>
            </p:nvSpPr>
            <p:spPr bwMode="auto">
              <a:xfrm>
                <a:off x="1512" y="1823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28" name="Line 716"/>
              <p:cNvSpPr>
                <a:spLocks noChangeShapeType="1"/>
              </p:cNvSpPr>
              <p:nvPr/>
            </p:nvSpPr>
            <p:spPr bwMode="auto">
              <a:xfrm>
                <a:off x="1565" y="1817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6829" name="Group 717"/>
            <p:cNvGrpSpPr>
              <a:grpSpLocks/>
            </p:cNvGrpSpPr>
            <p:nvPr/>
          </p:nvGrpSpPr>
          <p:grpSpPr bwMode="auto">
            <a:xfrm>
              <a:off x="1431" y="1692"/>
              <a:ext cx="163" cy="11"/>
              <a:chOff x="1431" y="1692"/>
              <a:chExt cx="163" cy="11"/>
            </a:xfrm>
          </p:grpSpPr>
          <p:sp>
            <p:nvSpPr>
              <p:cNvPr id="346830" name="Line 718"/>
              <p:cNvSpPr>
                <a:spLocks noChangeShapeType="1"/>
              </p:cNvSpPr>
              <p:nvPr/>
            </p:nvSpPr>
            <p:spPr bwMode="auto">
              <a:xfrm>
                <a:off x="1431" y="1702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31" name="Line 719"/>
              <p:cNvSpPr>
                <a:spLocks noChangeShapeType="1"/>
              </p:cNvSpPr>
              <p:nvPr/>
            </p:nvSpPr>
            <p:spPr bwMode="auto">
              <a:xfrm>
                <a:off x="1484" y="1699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32" name="Line 720"/>
              <p:cNvSpPr>
                <a:spLocks noChangeShapeType="1"/>
              </p:cNvSpPr>
              <p:nvPr/>
            </p:nvSpPr>
            <p:spPr bwMode="auto">
              <a:xfrm flipV="1">
                <a:off x="1536" y="1694"/>
                <a:ext cx="10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33" name="Line 721"/>
              <p:cNvSpPr>
                <a:spLocks noChangeShapeType="1"/>
              </p:cNvSpPr>
              <p:nvPr/>
            </p:nvSpPr>
            <p:spPr bwMode="auto">
              <a:xfrm>
                <a:off x="1588" y="1692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346834" name="Text Box 722"/>
            <p:cNvSpPr txBox="1">
              <a:spLocks noChangeArrowheads="1"/>
            </p:cNvSpPr>
            <p:nvPr/>
          </p:nvSpPr>
          <p:spPr bwMode="auto">
            <a:xfrm>
              <a:off x="536" y="385"/>
              <a:ext cx="56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a-IR" altLang="en-US" sz="1600" b="1" dirty="0" smtClean="0"/>
                <a:t>رشته الگو</a:t>
              </a:r>
              <a:endParaRPr lang="en-US" altLang="en-US" sz="1600" b="1" dirty="0"/>
            </a:p>
          </p:txBody>
        </p:sp>
        <p:sp>
          <p:nvSpPr>
            <p:cNvPr id="346835" name="Text Box 723"/>
            <p:cNvSpPr txBox="1">
              <a:spLocks noChangeArrowheads="1"/>
            </p:cNvSpPr>
            <p:nvPr/>
          </p:nvSpPr>
          <p:spPr bwMode="auto">
            <a:xfrm>
              <a:off x="2102" y="385"/>
              <a:ext cx="5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a-IR" altLang="en-US" sz="1600" b="1" dirty="0" smtClean="0"/>
                <a:t>رشته جدید</a:t>
              </a:r>
              <a:endParaRPr lang="en-US" altLang="en-US" sz="1600" b="1" dirty="0"/>
            </a:p>
          </p:txBody>
        </p:sp>
        <p:grpSp>
          <p:nvGrpSpPr>
            <p:cNvPr id="346836" name="Group 724"/>
            <p:cNvGrpSpPr>
              <a:grpSpLocks/>
            </p:cNvGrpSpPr>
            <p:nvPr/>
          </p:nvGrpSpPr>
          <p:grpSpPr bwMode="auto">
            <a:xfrm>
              <a:off x="-46" y="951"/>
              <a:ext cx="833" cy="368"/>
              <a:chOff x="-46" y="951"/>
              <a:chExt cx="833" cy="368"/>
            </a:xfrm>
          </p:grpSpPr>
          <p:sp>
            <p:nvSpPr>
              <p:cNvPr id="346837" name="Line 725"/>
              <p:cNvSpPr>
                <a:spLocks noChangeShapeType="1"/>
              </p:cNvSpPr>
              <p:nvPr/>
            </p:nvSpPr>
            <p:spPr bwMode="auto">
              <a:xfrm flipH="1" flipV="1">
                <a:off x="661" y="1183"/>
                <a:ext cx="126" cy="13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38" name="Text Box 726"/>
              <p:cNvSpPr txBox="1">
                <a:spLocks noChangeArrowheads="1"/>
              </p:cNvSpPr>
              <p:nvPr/>
            </p:nvSpPr>
            <p:spPr bwMode="auto">
              <a:xfrm>
                <a:off x="-46" y="951"/>
                <a:ext cx="763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a-IR" altLang="en-US" sz="1600" b="1" dirty="0" smtClean="0"/>
                  <a:t>نرده قند فسفات</a:t>
                </a:r>
                <a:endParaRPr lang="en-US" altLang="en-US" sz="1600" b="1" dirty="0"/>
              </a:p>
            </p:txBody>
          </p:sp>
        </p:grpSp>
        <p:grpSp>
          <p:nvGrpSpPr>
            <p:cNvPr id="346839" name="Group 727"/>
            <p:cNvGrpSpPr>
              <a:grpSpLocks/>
            </p:cNvGrpSpPr>
            <p:nvPr/>
          </p:nvGrpSpPr>
          <p:grpSpPr bwMode="auto">
            <a:xfrm>
              <a:off x="1362" y="657"/>
              <a:ext cx="218" cy="256"/>
              <a:chOff x="1362" y="657"/>
              <a:chExt cx="218" cy="256"/>
            </a:xfrm>
          </p:grpSpPr>
          <p:sp>
            <p:nvSpPr>
              <p:cNvPr id="346840" name="Freeform 728"/>
              <p:cNvSpPr>
                <a:spLocks/>
              </p:cNvSpPr>
              <p:nvPr/>
            </p:nvSpPr>
            <p:spPr bwMode="auto">
              <a:xfrm>
                <a:off x="1381" y="672"/>
                <a:ext cx="171" cy="176"/>
              </a:xfrm>
              <a:custGeom>
                <a:avLst/>
                <a:gdLst>
                  <a:gd name="T0" fmla="*/ 171 w 171"/>
                  <a:gd name="T1" fmla="*/ 118 h 176"/>
                  <a:gd name="T2" fmla="*/ 152 w 171"/>
                  <a:gd name="T3" fmla="*/ 29 h 176"/>
                  <a:gd name="T4" fmla="*/ 68 w 171"/>
                  <a:gd name="T5" fmla="*/ 0 h 176"/>
                  <a:gd name="T6" fmla="*/ 0 w 171"/>
                  <a:gd name="T7" fmla="*/ 58 h 176"/>
                  <a:gd name="T8" fmla="*/ 16 w 171"/>
                  <a:gd name="T9" fmla="*/ 147 h 176"/>
                  <a:gd name="T10" fmla="*/ 103 w 171"/>
                  <a:gd name="T11" fmla="*/ 176 h 176"/>
                  <a:gd name="T12" fmla="*/ 171 w 171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76">
                    <a:moveTo>
                      <a:pt x="171" y="118"/>
                    </a:moveTo>
                    <a:lnTo>
                      <a:pt x="152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6" y="147"/>
                    </a:lnTo>
                    <a:lnTo>
                      <a:pt x="103" y="176"/>
                    </a:lnTo>
                    <a:lnTo>
                      <a:pt x="171" y="118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1" name="Freeform 729"/>
              <p:cNvSpPr>
                <a:spLocks/>
              </p:cNvSpPr>
              <p:nvPr/>
            </p:nvSpPr>
            <p:spPr bwMode="auto">
              <a:xfrm>
                <a:off x="1381" y="672"/>
                <a:ext cx="171" cy="176"/>
              </a:xfrm>
              <a:custGeom>
                <a:avLst/>
                <a:gdLst>
                  <a:gd name="T0" fmla="*/ 171 w 171"/>
                  <a:gd name="T1" fmla="*/ 118 h 176"/>
                  <a:gd name="T2" fmla="*/ 152 w 171"/>
                  <a:gd name="T3" fmla="*/ 29 h 176"/>
                  <a:gd name="T4" fmla="*/ 68 w 171"/>
                  <a:gd name="T5" fmla="*/ 0 h 176"/>
                  <a:gd name="T6" fmla="*/ 0 w 171"/>
                  <a:gd name="T7" fmla="*/ 58 h 176"/>
                  <a:gd name="T8" fmla="*/ 16 w 171"/>
                  <a:gd name="T9" fmla="*/ 147 h 176"/>
                  <a:gd name="T10" fmla="*/ 103 w 171"/>
                  <a:gd name="T11" fmla="*/ 176 h 176"/>
                  <a:gd name="T12" fmla="*/ 171 w 171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76">
                    <a:moveTo>
                      <a:pt x="171" y="118"/>
                    </a:moveTo>
                    <a:lnTo>
                      <a:pt x="152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6" y="147"/>
                    </a:lnTo>
                    <a:lnTo>
                      <a:pt x="103" y="176"/>
                    </a:lnTo>
                    <a:lnTo>
                      <a:pt x="171" y="1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2" name="Line 730"/>
              <p:cNvSpPr>
                <a:spLocks noChangeShapeType="1"/>
              </p:cNvSpPr>
              <p:nvPr/>
            </p:nvSpPr>
            <p:spPr bwMode="auto">
              <a:xfrm flipV="1">
                <a:off x="1533" y="657"/>
                <a:ext cx="34" cy="4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3" name="Line 731"/>
              <p:cNvSpPr>
                <a:spLocks noChangeShapeType="1"/>
              </p:cNvSpPr>
              <p:nvPr/>
            </p:nvSpPr>
            <p:spPr bwMode="auto">
              <a:xfrm>
                <a:off x="1484" y="848"/>
                <a:ext cx="47" cy="6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4" name="Line 732"/>
              <p:cNvSpPr>
                <a:spLocks noChangeShapeType="1"/>
              </p:cNvSpPr>
              <p:nvPr/>
            </p:nvSpPr>
            <p:spPr bwMode="auto">
              <a:xfrm flipV="1">
                <a:off x="1552" y="788"/>
                <a:ext cx="2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5" name="Text Box 733"/>
              <p:cNvSpPr txBox="1">
                <a:spLocks noChangeArrowheads="1"/>
              </p:cNvSpPr>
              <p:nvPr/>
            </p:nvSpPr>
            <p:spPr bwMode="auto">
              <a:xfrm>
                <a:off x="1362" y="664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C</a:t>
                </a:r>
              </a:p>
            </p:txBody>
          </p:sp>
        </p:grpSp>
        <p:grpSp>
          <p:nvGrpSpPr>
            <p:cNvPr id="346846" name="Group 734"/>
            <p:cNvGrpSpPr>
              <a:grpSpLocks/>
            </p:cNvGrpSpPr>
            <p:nvPr/>
          </p:nvGrpSpPr>
          <p:grpSpPr bwMode="auto">
            <a:xfrm>
              <a:off x="1711" y="651"/>
              <a:ext cx="333" cy="282"/>
              <a:chOff x="1711" y="651"/>
              <a:chExt cx="333" cy="282"/>
            </a:xfrm>
          </p:grpSpPr>
          <p:sp>
            <p:nvSpPr>
              <p:cNvPr id="346847" name="Freeform 735"/>
              <p:cNvSpPr>
                <a:spLocks/>
              </p:cNvSpPr>
              <p:nvPr/>
            </p:nvSpPr>
            <p:spPr bwMode="auto">
              <a:xfrm>
                <a:off x="1903" y="719"/>
                <a:ext cx="141" cy="142"/>
              </a:xfrm>
              <a:custGeom>
                <a:avLst/>
                <a:gdLst>
                  <a:gd name="T0" fmla="*/ 13 w 141"/>
                  <a:gd name="T1" fmla="*/ 131 h 142"/>
                  <a:gd name="T2" fmla="*/ 102 w 141"/>
                  <a:gd name="T3" fmla="*/ 142 h 142"/>
                  <a:gd name="T4" fmla="*/ 141 w 141"/>
                  <a:gd name="T5" fmla="*/ 63 h 142"/>
                  <a:gd name="T6" fmla="*/ 78 w 141"/>
                  <a:gd name="T7" fmla="*/ 0 h 142"/>
                  <a:gd name="T8" fmla="*/ 0 w 141"/>
                  <a:gd name="T9" fmla="*/ 42 h 142"/>
                  <a:gd name="T10" fmla="*/ 13 w 141"/>
                  <a:gd name="T11" fmla="*/ 13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142">
                    <a:moveTo>
                      <a:pt x="13" y="131"/>
                    </a:moveTo>
                    <a:lnTo>
                      <a:pt x="102" y="142"/>
                    </a:lnTo>
                    <a:lnTo>
                      <a:pt x="141" y="63"/>
                    </a:lnTo>
                    <a:lnTo>
                      <a:pt x="78" y="0"/>
                    </a:lnTo>
                    <a:lnTo>
                      <a:pt x="0" y="42"/>
                    </a:lnTo>
                    <a:lnTo>
                      <a:pt x="13" y="131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8" name="Freeform 736"/>
              <p:cNvSpPr>
                <a:spLocks/>
              </p:cNvSpPr>
              <p:nvPr/>
            </p:nvSpPr>
            <p:spPr bwMode="auto">
              <a:xfrm>
                <a:off x="1903" y="719"/>
                <a:ext cx="141" cy="142"/>
              </a:xfrm>
              <a:custGeom>
                <a:avLst/>
                <a:gdLst>
                  <a:gd name="T0" fmla="*/ 13 w 141"/>
                  <a:gd name="T1" fmla="*/ 131 h 142"/>
                  <a:gd name="T2" fmla="*/ 102 w 141"/>
                  <a:gd name="T3" fmla="*/ 142 h 142"/>
                  <a:gd name="T4" fmla="*/ 141 w 141"/>
                  <a:gd name="T5" fmla="*/ 63 h 142"/>
                  <a:gd name="T6" fmla="*/ 78 w 141"/>
                  <a:gd name="T7" fmla="*/ 0 h 142"/>
                  <a:gd name="T8" fmla="*/ 0 w 141"/>
                  <a:gd name="T9" fmla="*/ 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42">
                    <a:moveTo>
                      <a:pt x="13" y="131"/>
                    </a:moveTo>
                    <a:lnTo>
                      <a:pt x="102" y="142"/>
                    </a:lnTo>
                    <a:lnTo>
                      <a:pt x="141" y="63"/>
                    </a:lnTo>
                    <a:lnTo>
                      <a:pt x="78" y="0"/>
                    </a:lnTo>
                    <a:lnTo>
                      <a:pt x="0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49" name="Freeform 737"/>
              <p:cNvSpPr>
                <a:spLocks/>
              </p:cNvSpPr>
              <p:nvPr/>
            </p:nvSpPr>
            <p:spPr bwMode="auto">
              <a:xfrm>
                <a:off x="1748" y="727"/>
                <a:ext cx="168" cy="178"/>
              </a:xfrm>
              <a:custGeom>
                <a:avLst/>
                <a:gdLst>
                  <a:gd name="T0" fmla="*/ 71 w 168"/>
                  <a:gd name="T1" fmla="*/ 0 h 178"/>
                  <a:gd name="T2" fmla="*/ 0 w 168"/>
                  <a:gd name="T3" fmla="*/ 58 h 178"/>
                  <a:gd name="T4" fmla="*/ 13 w 168"/>
                  <a:gd name="T5" fmla="*/ 147 h 178"/>
                  <a:gd name="T6" fmla="*/ 97 w 168"/>
                  <a:gd name="T7" fmla="*/ 178 h 178"/>
                  <a:gd name="T8" fmla="*/ 168 w 168"/>
                  <a:gd name="T9" fmla="*/ 123 h 178"/>
                  <a:gd name="T10" fmla="*/ 155 w 168"/>
                  <a:gd name="T11" fmla="*/ 34 h 178"/>
                  <a:gd name="T12" fmla="*/ 71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1" y="0"/>
                    </a:moveTo>
                    <a:lnTo>
                      <a:pt x="0" y="58"/>
                    </a:lnTo>
                    <a:lnTo>
                      <a:pt x="13" y="147"/>
                    </a:lnTo>
                    <a:lnTo>
                      <a:pt x="97" y="178"/>
                    </a:lnTo>
                    <a:lnTo>
                      <a:pt x="168" y="123"/>
                    </a:lnTo>
                    <a:lnTo>
                      <a:pt x="155" y="3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0" name="Freeform 738"/>
              <p:cNvSpPr>
                <a:spLocks/>
              </p:cNvSpPr>
              <p:nvPr/>
            </p:nvSpPr>
            <p:spPr bwMode="auto">
              <a:xfrm>
                <a:off x="1748" y="727"/>
                <a:ext cx="168" cy="178"/>
              </a:xfrm>
              <a:custGeom>
                <a:avLst/>
                <a:gdLst>
                  <a:gd name="T0" fmla="*/ 71 w 168"/>
                  <a:gd name="T1" fmla="*/ 0 h 178"/>
                  <a:gd name="T2" fmla="*/ 0 w 168"/>
                  <a:gd name="T3" fmla="*/ 58 h 178"/>
                  <a:gd name="T4" fmla="*/ 13 w 168"/>
                  <a:gd name="T5" fmla="*/ 147 h 178"/>
                  <a:gd name="T6" fmla="*/ 97 w 168"/>
                  <a:gd name="T7" fmla="*/ 178 h 178"/>
                  <a:gd name="T8" fmla="*/ 168 w 168"/>
                  <a:gd name="T9" fmla="*/ 123 h 178"/>
                  <a:gd name="T10" fmla="*/ 155 w 168"/>
                  <a:gd name="T11" fmla="*/ 34 h 178"/>
                  <a:gd name="T12" fmla="*/ 71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1" y="0"/>
                    </a:moveTo>
                    <a:lnTo>
                      <a:pt x="0" y="58"/>
                    </a:lnTo>
                    <a:lnTo>
                      <a:pt x="13" y="147"/>
                    </a:lnTo>
                    <a:lnTo>
                      <a:pt x="97" y="178"/>
                    </a:lnTo>
                    <a:lnTo>
                      <a:pt x="168" y="123"/>
                    </a:lnTo>
                    <a:lnTo>
                      <a:pt x="155" y="34"/>
                    </a:lnTo>
                    <a:lnTo>
                      <a:pt x="7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1" name="Line 739"/>
              <p:cNvSpPr>
                <a:spLocks noChangeShapeType="1"/>
              </p:cNvSpPr>
              <p:nvPr/>
            </p:nvSpPr>
            <p:spPr bwMode="auto">
              <a:xfrm flipH="1" flipV="1">
                <a:off x="1761" y="651"/>
                <a:ext cx="58" cy="7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2" name="Line 740"/>
              <p:cNvSpPr>
                <a:spLocks noChangeShapeType="1"/>
              </p:cNvSpPr>
              <p:nvPr/>
            </p:nvSpPr>
            <p:spPr bwMode="auto">
              <a:xfrm flipH="1">
                <a:off x="1727" y="874"/>
                <a:ext cx="34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3" name="Line 741"/>
              <p:cNvSpPr>
                <a:spLocks noChangeShapeType="1"/>
              </p:cNvSpPr>
              <p:nvPr/>
            </p:nvSpPr>
            <p:spPr bwMode="auto">
              <a:xfrm flipH="1">
                <a:off x="1711" y="785"/>
                <a:ext cx="3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4" name="Text Box 742"/>
              <p:cNvSpPr txBox="1">
                <a:spLocks noChangeArrowheads="1"/>
              </p:cNvSpPr>
              <p:nvPr/>
            </p:nvSpPr>
            <p:spPr bwMode="auto">
              <a:xfrm>
                <a:off x="1728" y="720"/>
                <a:ext cx="19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G</a:t>
                </a:r>
              </a:p>
            </p:txBody>
          </p:sp>
        </p:grpSp>
        <p:grpSp>
          <p:nvGrpSpPr>
            <p:cNvPr id="346855" name="Group 743"/>
            <p:cNvGrpSpPr>
              <a:grpSpLocks/>
            </p:cNvGrpSpPr>
            <p:nvPr/>
          </p:nvGrpSpPr>
          <p:grpSpPr bwMode="auto">
            <a:xfrm>
              <a:off x="1245" y="1203"/>
              <a:ext cx="207" cy="226"/>
              <a:chOff x="1245" y="1203"/>
              <a:chExt cx="207" cy="226"/>
            </a:xfrm>
          </p:grpSpPr>
          <p:sp>
            <p:nvSpPr>
              <p:cNvPr id="346856" name="Freeform 744"/>
              <p:cNvSpPr>
                <a:spLocks/>
              </p:cNvSpPr>
              <p:nvPr/>
            </p:nvSpPr>
            <p:spPr bwMode="auto">
              <a:xfrm>
                <a:off x="1248" y="1212"/>
                <a:ext cx="173" cy="176"/>
              </a:xfrm>
              <a:custGeom>
                <a:avLst/>
                <a:gdLst>
                  <a:gd name="T0" fmla="*/ 173 w 173"/>
                  <a:gd name="T1" fmla="*/ 113 h 176"/>
                  <a:gd name="T2" fmla="*/ 152 w 173"/>
                  <a:gd name="T3" fmla="*/ 24 h 176"/>
                  <a:gd name="T4" fmla="*/ 65 w 173"/>
                  <a:gd name="T5" fmla="*/ 0 h 176"/>
                  <a:gd name="T6" fmla="*/ 0 w 173"/>
                  <a:gd name="T7" fmla="*/ 63 h 176"/>
                  <a:gd name="T8" fmla="*/ 21 w 173"/>
                  <a:gd name="T9" fmla="*/ 149 h 176"/>
                  <a:gd name="T10" fmla="*/ 107 w 173"/>
                  <a:gd name="T11" fmla="*/ 176 h 176"/>
                  <a:gd name="T12" fmla="*/ 173 w 173"/>
                  <a:gd name="T13" fmla="*/ 11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3"/>
                    </a:moveTo>
                    <a:lnTo>
                      <a:pt x="152" y="24"/>
                    </a:lnTo>
                    <a:lnTo>
                      <a:pt x="65" y="0"/>
                    </a:lnTo>
                    <a:lnTo>
                      <a:pt x="0" y="63"/>
                    </a:lnTo>
                    <a:lnTo>
                      <a:pt x="21" y="149"/>
                    </a:lnTo>
                    <a:lnTo>
                      <a:pt x="107" y="176"/>
                    </a:lnTo>
                    <a:lnTo>
                      <a:pt x="173" y="11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7" name="Freeform 745"/>
              <p:cNvSpPr>
                <a:spLocks/>
              </p:cNvSpPr>
              <p:nvPr/>
            </p:nvSpPr>
            <p:spPr bwMode="auto">
              <a:xfrm>
                <a:off x="1248" y="1212"/>
                <a:ext cx="173" cy="176"/>
              </a:xfrm>
              <a:custGeom>
                <a:avLst/>
                <a:gdLst>
                  <a:gd name="T0" fmla="*/ 173 w 173"/>
                  <a:gd name="T1" fmla="*/ 113 h 176"/>
                  <a:gd name="T2" fmla="*/ 152 w 173"/>
                  <a:gd name="T3" fmla="*/ 24 h 176"/>
                  <a:gd name="T4" fmla="*/ 65 w 173"/>
                  <a:gd name="T5" fmla="*/ 0 h 176"/>
                  <a:gd name="T6" fmla="*/ 0 w 173"/>
                  <a:gd name="T7" fmla="*/ 63 h 176"/>
                  <a:gd name="T8" fmla="*/ 21 w 173"/>
                  <a:gd name="T9" fmla="*/ 149 h 176"/>
                  <a:gd name="T10" fmla="*/ 107 w 173"/>
                  <a:gd name="T11" fmla="*/ 176 h 176"/>
                  <a:gd name="T12" fmla="*/ 173 w 173"/>
                  <a:gd name="T13" fmla="*/ 11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3"/>
                    </a:moveTo>
                    <a:lnTo>
                      <a:pt x="152" y="24"/>
                    </a:lnTo>
                    <a:lnTo>
                      <a:pt x="65" y="0"/>
                    </a:lnTo>
                    <a:lnTo>
                      <a:pt x="0" y="63"/>
                    </a:lnTo>
                    <a:lnTo>
                      <a:pt x="21" y="149"/>
                    </a:lnTo>
                    <a:lnTo>
                      <a:pt x="107" y="176"/>
                    </a:lnTo>
                    <a:lnTo>
                      <a:pt x="173" y="1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8" name="Line 746"/>
              <p:cNvSpPr>
                <a:spLocks noChangeShapeType="1"/>
              </p:cNvSpPr>
              <p:nvPr/>
            </p:nvSpPr>
            <p:spPr bwMode="auto">
              <a:xfrm>
                <a:off x="1358" y="1388"/>
                <a:ext cx="57" cy="4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59" name="Line 747"/>
              <p:cNvSpPr>
                <a:spLocks noChangeShapeType="1"/>
              </p:cNvSpPr>
              <p:nvPr/>
            </p:nvSpPr>
            <p:spPr bwMode="auto">
              <a:xfrm flipV="1">
                <a:off x="1421" y="1322"/>
                <a:ext cx="3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0" name="Text Box 748"/>
              <p:cNvSpPr txBox="1">
                <a:spLocks noChangeArrowheads="1"/>
              </p:cNvSpPr>
              <p:nvPr/>
            </p:nvSpPr>
            <p:spPr bwMode="auto">
              <a:xfrm>
                <a:off x="1245" y="1203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346861" name="Group 749"/>
            <p:cNvGrpSpPr>
              <a:grpSpLocks/>
            </p:cNvGrpSpPr>
            <p:nvPr/>
          </p:nvGrpSpPr>
          <p:grpSpPr bwMode="auto">
            <a:xfrm>
              <a:off x="1596" y="1242"/>
              <a:ext cx="328" cy="213"/>
              <a:chOff x="1596" y="1242"/>
              <a:chExt cx="328" cy="213"/>
            </a:xfrm>
          </p:grpSpPr>
          <p:sp>
            <p:nvSpPr>
              <p:cNvPr id="346862" name="Freeform 750"/>
              <p:cNvSpPr>
                <a:spLocks/>
              </p:cNvSpPr>
              <p:nvPr/>
            </p:nvSpPr>
            <p:spPr bwMode="auto">
              <a:xfrm>
                <a:off x="1782" y="1246"/>
                <a:ext cx="142" cy="144"/>
              </a:xfrm>
              <a:custGeom>
                <a:avLst/>
                <a:gdLst>
                  <a:gd name="T0" fmla="*/ 11 w 142"/>
                  <a:gd name="T1" fmla="*/ 128 h 144"/>
                  <a:gd name="T2" fmla="*/ 97 w 142"/>
                  <a:gd name="T3" fmla="*/ 144 h 144"/>
                  <a:gd name="T4" fmla="*/ 142 w 142"/>
                  <a:gd name="T5" fmla="*/ 66 h 144"/>
                  <a:gd name="T6" fmla="*/ 81 w 142"/>
                  <a:gd name="T7" fmla="*/ 0 h 144"/>
                  <a:gd name="T8" fmla="*/ 0 w 142"/>
                  <a:gd name="T9" fmla="*/ 39 h 144"/>
                  <a:gd name="T10" fmla="*/ 11 w 142"/>
                  <a:gd name="T11" fmla="*/ 1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44">
                    <a:moveTo>
                      <a:pt x="11" y="128"/>
                    </a:moveTo>
                    <a:lnTo>
                      <a:pt x="97" y="144"/>
                    </a:lnTo>
                    <a:lnTo>
                      <a:pt x="142" y="66"/>
                    </a:lnTo>
                    <a:lnTo>
                      <a:pt x="81" y="0"/>
                    </a:lnTo>
                    <a:lnTo>
                      <a:pt x="0" y="39"/>
                    </a:lnTo>
                    <a:lnTo>
                      <a:pt x="11" y="128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3" name="Freeform 751"/>
              <p:cNvSpPr>
                <a:spLocks/>
              </p:cNvSpPr>
              <p:nvPr/>
            </p:nvSpPr>
            <p:spPr bwMode="auto">
              <a:xfrm>
                <a:off x="1782" y="1246"/>
                <a:ext cx="142" cy="144"/>
              </a:xfrm>
              <a:custGeom>
                <a:avLst/>
                <a:gdLst>
                  <a:gd name="T0" fmla="*/ 11 w 142"/>
                  <a:gd name="T1" fmla="*/ 128 h 144"/>
                  <a:gd name="T2" fmla="*/ 97 w 142"/>
                  <a:gd name="T3" fmla="*/ 144 h 144"/>
                  <a:gd name="T4" fmla="*/ 142 w 142"/>
                  <a:gd name="T5" fmla="*/ 66 h 144"/>
                  <a:gd name="T6" fmla="*/ 81 w 142"/>
                  <a:gd name="T7" fmla="*/ 0 h 144"/>
                  <a:gd name="T8" fmla="*/ 0 w 142"/>
                  <a:gd name="T9" fmla="*/ 3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44">
                    <a:moveTo>
                      <a:pt x="11" y="128"/>
                    </a:moveTo>
                    <a:lnTo>
                      <a:pt x="97" y="144"/>
                    </a:lnTo>
                    <a:lnTo>
                      <a:pt x="142" y="66"/>
                    </a:lnTo>
                    <a:lnTo>
                      <a:pt x="81" y="0"/>
                    </a:lnTo>
                    <a:lnTo>
                      <a:pt x="0" y="3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4" name="Freeform 752"/>
              <p:cNvSpPr>
                <a:spLocks/>
              </p:cNvSpPr>
              <p:nvPr/>
            </p:nvSpPr>
            <p:spPr bwMode="auto">
              <a:xfrm>
                <a:off x="1628" y="1249"/>
                <a:ext cx="165" cy="178"/>
              </a:xfrm>
              <a:custGeom>
                <a:avLst/>
                <a:gdLst>
                  <a:gd name="T0" fmla="*/ 70 w 165"/>
                  <a:gd name="T1" fmla="*/ 0 h 178"/>
                  <a:gd name="T2" fmla="*/ 0 w 165"/>
                  <a:gd name="T3" fmla="*/ 52 h 178"/>
                  <a:gd name="T4" fmla="*/ 10 w 165"/>
                  <a:gd name="T5" fmla="*/ 144 h 178"/>
                  <a:gd name="T6" fmla="*/ 91 w 165"/>
                  <a:gd name="T7" fmla="*/ 178 h 178"/>
                  <a:gd name="T8" fmla="*/ 165 w 165"/>
                  <a:gd name="T9" fmla="*/ 125 h 178"/>
                  <a:gd name="T10" fmla="*/ 154 w 165"/>
                  <a:gd name="T11" fmla="*/ 36 h 178"/>
                  <a:gd name="T12" fmla="*/ 70 w 165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178">
                    <a:moveTo>
                      <a:pt x="70" y="0"/>
                    </a:moveTo>
                    <a:lnTo>
                      <a:pt x="0" y="52"/>
                    </a:lnTo>
                    <a:lnTo>
                      <a:pt x="10" y="144"/>
                    </a:lnTo>
                    <a:lnTo>
                      <a:pt x="91" y="178"/>
                    </a:lnTo>
                    <a:lnTo>
                      <a:pt x="165" y="125"/>
                    </a:lnTo>
                    <a:lnTo>
                      <a:pt x="154" y="3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5" name="Freeform 753"/>
              <p:cNvSpPr>
                <a:spLocks/>
              </p:cNvSpPr>
              <p:nvPr/>
            </p:nvSpPr>
            <p:spPr bwMode="auto">
              <a:xfrm>
                <a:off x="1628" y="1249"/>
                <a:ext cx="165" cy="178"/>
              </a:xfrm>
              <a:custGeom>
                <a:avLst/>
                <a:gdLst>
                  <a:gd name="T0" fmla="*/ 70 w 165"/>
                  <a:gd name="T1" fmla="*/ 0 h 178"/>
                  <a:gd name="T2" fmla="*/ 0 w 165"/>
                  <a:gd name="T3" fmla="*/ 52 h 178"/>
                  <a:gd name="T4" fmla="*/ 10 w 165"/>
                  <a:gd name="T5" fmla="*/ 144 h 178"/>
                  <a:gd name="T6" fmla="*/ 91 w 165"/>
                  <a:gd name="T7" fmla="*/ 178 h 178"/>
                  <a:gd name="T8" fmla="*/ 165 w 165"/>
                  <a:gd name="T9" fmla="*/ 125 h 178"/>
                  <a:gd name="T10" fmla="*/ 154 w 165"/>
                  <a:gd name="T11" fmla="*/ 36 h 178"/>
                  <a:gd name="T12" fmla="*/ 70 w 165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178">
                    <a:moveTo>
                      <a:pt x="70" y="0"/>
                    </a:moveTo>
                    <a:lnTo>
                      <a:pt x="0" y="52"/>
                    </a:lnTo>
                    <a:lnTo>
                      <a:pt x="10" y="144"/>
                    </a:lnTo>
                    <a:lnTo>
                      <a:pt x="91" y="178"/>
                    </a:lnTo>
                    <a:lnTo>
                      <a:pt x="165" y="125"/>
                    </a:lnTo>
                    <a:lnTo>
                      <a:pt x="154" y="36"/>
                    </a:lnTo>
                    <a:lnTo>
                      <a:pt x="7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6" name="Line 754"/>
              <p:cNvSpPr>
                <a:spLocks noChangeShapeType="1"/>
              </p:cNvSpPr>
              <p:nvPr/>
            </p:nvSpPr>
            <p:spPr bwMode="auto">
              <a:xfrm flipH="1">
                <a:off x="1599" y="1393"/>
                <a:ext cx="39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7" name="Line 755"/>
              <p:cNvSpPr>
                <a:spLocks noChangeShapeType="1"/>
              </p:cNvSpPr>
              <p:nvPr/>
            </p:nvSpPr>
            <p:spPr bwMode="auto">
              <a:xfrm flipH="1">
                <a:off x="1596" y="130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68" name="Text Box 756"/>
              <p:cNvSpPr txBox="1">
                <a:spLocks noChangeArrowheads="1"/>
              </p:cNvSpPr>
              <p:nvPr/>
            </p:nvSpPr>
            <p:spPr bwMode="auto">
              <a:xfrm>
                <a:off x="1620" y="1242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346869" name="Group 757"/>
            <p:cNvGrpSpPr>
              <a:grpSpLocks/>
            </p:cNvGrpSpPr>
            <p:nvPr/>
          </p:nvGrpSpPr>
          <p:grpSpPr bwMode="auto">
            <a:xfrm>
              <a:off x="1135" y="1710"/>
              <a:ext cx="312" cy="255"/>
              <a:chOff x="1135" y="1710"/>
              <a:chExt cx="312" cy="255"/>
            </a:xfrm>
          </p:grpSpPr>
          <p:sp>
            <p:nvSpPr>
              <p:cNvPr id="346870" name="Freeform 758"/>
              <p:cNvSpPr>
                <a:spLocks/>
              </p:cNvSpPr>
              <p:nvPr/>
            </p:nvSpPr>
            <p:spPr bwMode="auto">
              <a:xfrm>
                <a:off x="1135" y="1736"/>
                <a:ext cx="144" cy="136"/>
              </a:xfrm>
              <a:custGeom>
                <a:avLst/>
                <a:gdLst>
                  <a:gd name="T0" fmla="*/ 144 w 144"/>
                  <a:gd name="T1" fmla="*/ 47 h 136"/>
                  <a:gd name="T2" fmla="*/ 71 w 144"/>
                  <a:gd name="T3" fmla="*/ 0 h 136"/>
                  <a:gd name="T4" fmla="*/ 0 w 144"/>
                  <a:gd name="T5" fmla="*/ 52 h 136"/>
                  <a:gd name="T6" fmla="*/ 32 w 144"/>
                  <a:gd name="T7" fmla="*/ 136 h 136"/>
                  <a:gd name="T8" fmla="*/ 118 w 144"/>
                  <a:gd name="T9" fmla="*/ 134 h 136"/>
                  <a:gd name="T10" fmla="*/ 144 w 144"/>
                  <a:gd name="T11" fmla="*/ 4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136">
                    <a:moveTo>
                      <a:pt x="144" y="47"/>
                    </a:moveTo>
                    <a:lnTo>
                      <a:pt x="71" y="0"/>
                    </a:lnTo>
                    <a:lnTo>
                      <a:pt x="0" y="52"/>
                    </a:lnTo>
                    <a:lnTo>
                      <a:pt x="32" y="136"/>
                    </a:lnTo>
                    <a:lnTo>
                      <a:pt x="118" y="134"/>
                    </a:lnTo>
                    <a:lnTo>
                      <a:pt x="144" y="47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1" name="Freeform 759"/>
              <p:cNvSpPr>
                <a:spLocks/>
              </p:cNvSpPr>
              <p:nvPr/>
            </p:nvSpPr>
            <p:spPr bwMode="auto">
              <a:xfrm>
                <a:off x="1135" y="1736"/>
                <a:ext cx="144" cy="136"/>
              </a:xfrm>
              <a:custGeom>
                <a:avLst/>
                <a:gdLst>
                  <a:gd name="T0" fmla="*/ 144 w 144"/>
                  <a:gd name="T1" fmla="*/ 47 h 136"/>
                  <a:gd name="T2" fmla="*/ 71 w 144"/>
                  <a:gd name="T3" fmla="*/ 0 h 136"/>
                  <a:gd name="T4" fmla="*/ 0 w 144"/>
                  <a:gd name="T5" fmla="*/ 52 h 136"/>
                  <a:gd name="T6" fmla="*/ 32 w 144"/>
                  <a:gd name="T7" fmla="*/ 136 h 136"/>
                  <a:gd name="T8" fmla="*/ 118 w 144"/>
                  <a:gd name="T9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36">
                    <a:moveTo>
                      <a:pt x="144" y="47"/>
                    </a:moveTo>
                    <a:lnTo>
                      <a:pt x="71" y="0"/>
                    </a:lnTo>
                    <a:lnTo>
                      <a:pt x="0" y="52"/>
                    </a:lnTo>
                    <a:lnTo>
                      <a:pt x="32" y="136"/>
                    </a:lnTo>
                    <a:lnTo>
                      <a:pt x="118" y="1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2" name="Freeform 760"/>
              <p:cNvSpPr>
                <a:spLocks/>
              </p:cNvSpPr>
              <p:nvPr/>
            </p:nvSpPr>
            <p:spPr bwMode="auto">
              <a:xfrm>
                <a:off x="1253" y="1762"/>
                <a:ext cx="178" cy="173"/>
              </a:xfrm>
              <a:custGeom>
                <a:avLst/>
                <a:gdLst>
                  <a:gd name="T0" fmla="*/ 63 w 178"/>
                  <a:gd name="T1" fmla="*/ 173 h 173"/>
                  <a:gd name="T2" fmla="*/ 152 w 178"/>
                  <a:gd name="T3" fmla="*/ 155 h 173"/>
                  <a:gd name="T4" fmla="*/ 178 w 178"/>
                  <a:gd name="T5" fmla="*/ 66 h 173"/>
                  <a:gd name="T6" fmla="*/ 115 w 178"/>
                  <a:gd name="T7" fmla="*/ 0 h 173"/>
                  <a:gd name="T8" fmla="*/ 26 w 178"/>
                  <a:gd name="T9" fmla="*/ 21 h 173"/>
                  <a:gd name="T10" fmla="*/ 0 w 178"/>
                  <a:gd name="T11" fmla="*/ 108 h 173"/>
                  <a:gd name="T12" fmla="*/ 63 w 178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73">
                    <a:moveTo>
                      <a:pt x="63" y="173"/>
                    </a:moveTo>
                    <a:lnTo>
                      <a:pt x="152" y="155"/>
                    </a:lnTo>
                    <a:lnTo>
                      <a:pt x="178" y="66"/>
                    </a:lnTo>
                    <a:lnTo>
                      <a:pt x="115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3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3" name="Freeform 761"/>
              <p:cNvSpPr>
                <a:spLocks/>
              </p:cNvSpPr>
              <p:nvPr/>
            </p:nvSpPr>
            <p:spPr bwMode="auto">
              <a:xfrm>
                <a:off x="1253" y="1762"/>
                <a:ext cx="178" cy="173"/>
              </a:xfrm>
              <a:custGeom>
                <a:avLst/>
                <a:gdLst>
                  <a:gd name="T0" fmla="*/ 63 w 178"/>
                  <a:gd name="T1" fmla="*/ 173 h 173"/>
                  <a:gd name="T2" fmla="*/ 152 w 178"/>
                  <a:gd name="T3" fmla="*/ 155 h 173"/>
                  <a:gd name="T4" fmla="*/ 178 w 178"/>
                  <a:gd name="T5" fmla="*/ 66 h 173"/>
                  <a:gd name="T6" fmla="*/ 115 w 178"/>
                  <a:gd name="T7" fmla="*/ 0 h 173"/>
                  <a:gd name="T8" fmla="*/ 26 w 178"/>
                  <a:gd name="T9" fmla="*/ 21 h 173"/>
                  <a:gd name="T10" fmla="*/ 0 w 178"/>
                  <a:gd name="T11" fmla="*/ 108 h 173"/>
                  <a:gd name="T12" fmla="*/ 63 w 178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73">
                    <a:moveTo>
                      <a:pt x="63" y="173"/>
                    </a:moveTo>
                    <a:lnTo>
                      <a:pt x="152" y="155"/>
                    </a:lnTo>
                    <a:lnTo>
                      <a:pt x="178" y="66"/>
                    </a:lnTo>
                    <a:lnTo>
                      <a:pt x="115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3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4" name="Line 762"/>
              <p:cNvSpPr>
                <a:spLocks noChangeShapeType="1"/>
              </p:cNvSpPr>
              <p:nvPr/>
            </p:nvSpPr>
            <p:spPr bwMode="auto">
              <a:xfrm flipV="1">
                <a:off x="1371" y="1710"/>
                <a:ext cx="44" cy="5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5" name="Line 763"/>
              <p:cNvSpPr>
                <a:spLocks noChangeShapeType="1"/>
              </p:cNvSpPr>
              <p:nvPr/>
            </p:nvSpPr>
            <p:spPr bwMode="auto">
              <a:xfrm>
                <a:off x="1431" y="1828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6" name="Text Box 764"/>
              <p:cNvSpPr txBox="1">
                <a:spLocks noChangeArrowheads="1"/>
              </p:cNvSpPr>
              <p:nvPr/>
            </p:nvSpPr>
            <p:spPr bwMode="auto">
              <a:xfrm>
                <a:off x="1248" y="1752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346877" name="Group 765"/>
            <p:cNvGrpSpPr>
              <a:grpSpLocks/>
            </p:cNvGrpSpPr>
            <p:nvPr/>
          </p:nvGrpSpPr>
          <p:grpSpPr bwMode="auto">
            <a:xfrm>
              <a:off x="1591" y="1699"/>
              <a:ext cx="199" cy="239"/>
              <a:chOff x="1591" y="1699"/>
              <a:chExt cx="199" cy="239"/>
            </a:xfrm>
          </p:grpSpPr>
          <p:sp>
            <p:nvSpPr>
              <p:cNvPr id="346878" name="Freeform 766"/>
              <p:cNvSpPr>
                <a:spLocks/>
              </p:cNvSpPr>
              <p:nvPr/>
            </p:nvSpPr>
            <p:spPr bwMode="auto">
              <a:xfrm>
                <a:off x="1609" y="1741"/>
                <a:ext cx="181" cy="160"/>
              </a:xfrm>
              <a:custGeom>
                <a:avLst/>
                <a:gdLst>
                  <a:gd name="T0" fmla="*/ 47 w 181"/>
                  <a:gd name="T1" fmla="*/ 0 h 160"/>
                  <a:gd name="T2" fmla="*/ 0 w 181"/>
                  <a:gd name="T3" fmla="*/ 76 h 160"/>
                  <a:gd name="T4" fmla="*/ 42 w 181"/>
                  <a:gd name="T5" fmla="*/ 155 h 160"/>
                  <a:gd name="T6" fmla="*/ 134 w 181"/>
                  <a:gd name="T7" fmla="*/ 160 h 160"/>
                  <a:gd name="T8" fmla="*/ 181 w 181"/>
                  <a:gd name="T9" fmla="*/ 82 h 160"/>
                  <a:gd name="T10" fmla="*/ 139 w 181"/>
                  <a:gd name="T11" fmla="*/ 3 h 160"/>
                  <a:gd name="T12" fmla="*/ 47 w 181"/>
                  <a:gd name="T13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0">
                    <a:moveTo>
                      <a:pt x="47" y="0"/>
                    </a:moveTo>
                    <a:lnTo>
                      <a:pt x="0" y="76"/>
                    </a:lnTo>
                    <a:lnTo>
                      <a:pt x="42" y="155"/>
                    </a:lnTo>
                    <a:lnTo>
                      <a:pt x="134" y="160"/>
                    </a:lnTo>
                    <a:lnTo>
                      <a:pt x="181" y="82"/>
                    </a:lnTo>
                    <a:lnTo>
                      <a:pt x="139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79" name="Freeform 767"/>
              <p:cNvSpPr>
                <a:spLocks/>
              </p:cNvSpPr>
              <p:nvPr/>
            </p:nvSpPr>
            <p:spPr bwMode="auto">
              <a:xfrm>
                <a:off x="1609" y="1741"/>
                <a:ext cx="181" cy="160"/>
              </a:xfrm>
              <a:custGeom>
                <a:avLst/>
                <a:gdLst>
                  <a:gd name="T0" fmla="*/ 47 w 181"/>
                  <a:gd name="T1" fmla="*/ 0 h 160"/>
                  <a:gd name="T2" fmla="*/ 0 w 181"/>
                  <a:gd name="T3" fmla="*/ 76 h 160"/>
                  <a:gd name="T4" fmla="*/ 42 w 181"/>
                  <a:gd name="T5" fmla="*/ 155 h 160"/>
                  <a:gd name="T6" fmla="*/ 134 w 181"/>
                  <a:gd name="T7" fmla="*/ 160 h 160"/>
                  <a:gd name="T8" fmla="*/ 181 w 181"/>
                  <a:gd name="T9" fmla="*/ 82 h 160"/>
                  <a:gd name="T10" fmla="*/ 139 w 181"/>
                  <a:gd name="T11" fmla="*/ 3 h 160"/>
                  <a:gd name="T12" fmla="*/ 47 w 181"/>
                  <a:gd name="T13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0">
                    <a:moveTo>
                      <a:pt x="47" y="0"/>
                    </a:moveTo>
                    <a:lnTo>
                      <a:pt x="0" y="76"/>
                    </a:lnTo>
                    <a:lnTo>
                      <a:pt x="42" y="155"/>
                    </a:lnTo>
                    <a:lnTo>
                      <a:pt x="134" y="160"/>
                    </a:lnTo>
                    <a:lnTo>
                      <a:pt x="181" y="82"/>
                    </a:lnTo>
                    <a:lnTo>
                      <a:pt x="139" y="3"/>
                    </a:lnTo>
                    <a:lnTo>
                      <a:pt x="4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0" name="Line 768"/>
              <p:cNvSpPr>
                <a:spLocks noChangeShapeType="1"/>
              </p:cNvSpPr>
              <p:nvPr/>
            </p:nvSpPr>
            <p:spPr bwMode="auto">
              <a:xfrm flipH="1" flipV="1">
                <a:off x="1609" y="1699"/>
                <a:ext cx="47" cy="4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1" name="Line 769"/>
              <p:cNvSpPr>
                <a:spLocks noChangeShapeType="1"/>
              </p:cNvSpPr>
              <p:nvPr/>
            </p:nvSpPr>
            <p:spPr bwMode="auto">
              <a:xfrm flipH="1">
                <a:off x="1591" y="1815"/>
                <a:ext cx="1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2" name="Text Box 770"/>
              <p:cNvSpPr txBox="1">
                <a:spLocks noChangeArrowheads="1"/>
              </p:cNvSpPr>
              <p:nvPr/>
            </p:nvSpPr>
            <p:spPr bwMode="auto">
              <a:xfrm>
                <a:off x="1608" y="1725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346883" name="Group 771"/>
            <p:cNvGrpSpPr>
              <a:grpSpLocks/>
            </p:cNvGrpSpPr>
            <p:nvPr/>
          </p:nvGrpSpPr>
          <p:grpSpPr bwMode="auto">
            <a:xfrm>
              <a:off x="990" y="2247"/>
              <a:ext cx="205" cy="231"/>
              <a:chOff x="990" y="2247"/>
              <a:chExt cx="205" cy="231"/>
            </a:xfrm>
          </p:grpSpPr>
          <p:sp>
            <p:nvSpPr>
              <p:cNvPr id="346884" name="Freeform 772"/>
              <p:cNvSpPr>
                <a:spLocks/>
              </p:cNvSpPr>
              <p:nvPr/>
            </p:nvSpPr>
            <p:spPr bwMode="auto">
              <a:xfrm>
                <a:off x="1004" y="2252"/>
                <a:ext cx="173" cy="176"/>
              </a:xfrm>
              <a:custGeom>
                <a:avLst/>
                <a:gdLst>
                  <a:gd name="T0" fmla="*/ 173 w 173"/>
                  <a:gd name="T1" fmla="*/ 110 h 176"/>
                  <a:gd name="T2" fmla="*/ 149 w 173"/>
                  <a:gd name="T3" fmla="*/ 24 h 176"/>
                  <a:gd name="T4" fmla="*/ 63 w 173"/>
                  <a:gd name="T5" fmla="*/ 0 h 176"/>
                  <a:gd name="T6" fmla="*/ 0 w 173"/>
                  <a:gd name="T7" fmla="*/ 66 h 176"/>
                  <a:gd name="T8" fmla="*/ 24 w 173"/>
                  <a:gd name="T9" fmla="*/ 152 h 176"/>
                  <a:gd name="T10" fmla="*/ 110 w 173"/>
                  <a:gd name="T11" fmla="*/ 176 h 176"/>
                  <a:gd name="T12" fmla="*/ 173 w 173"/>
                  <a:gd name="T13" fmla="*/ 1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0"/>
                    </a:moveTo>
                    <a:lnTo>
                      <a:pt x="149" y="24"/>
                    </a:lnTo>
                    <a:lnTo>
                      <a:pt x="63" y="0"/>
                    </a:lnTo>
                    <a:lnTo>
                      <a:pt x="0" y="66"/>
                    </a:lnTo>
                    <a:lnTo>
                      <a:pt x="24" y="152"/>
                    </a:lnTo>
                    <a:lnTo>
                      <a:pt x="110" y="176"/>
                    </a:lnTo>
                    <a:lnTo>
                      <a:pt x="173" y="11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5" name="Freeform 773"/>
              <p:cNvSpPr>
                <a:spLocks/>
              </p:cNvSpPr>
              <p:nvPr/>
            </p:nvSpPr>
            <p:spPr bwMode="auto">
              <a:xfrm>
                <a:off x="1004" y="2252"/>
                <a:ext cx="173" cy="176"/>
              </a:xfrm>
              <a:custGeom>
                <a:avLst/>
                <a:gdLst>
                  <a:gd name="T0" fmla="*/ 173 w 173"/>
                  <a:gd name="T1" fmla="*/ 110 h 176"/>
                  <a:gd name="T2" fmla="*/ 149 w 173"/>
                  <a:gd name="T3" fmla="*/ 24 h 176"/>
                  <a:gd name="T4" fmla="*/ 63 w 173"/>
                  <a:gd name="T5" fmla="*/ 0 h 176"/>
                  <a:gd name="T6" fmla="*/ 0 w 173"/>
                  <a:gd name="T7" fmla="*/ 66 h 176"/>
                  <a:gd name="T8" fmla="*/ 24 w 173"/>
                  <a:gd name="T9" fmla="*/ 152 h 176"/>
                  <a:gd name="T10" fmla="*/ 110 w 173"/>
                  <a:gd name="T11" fmla="*/ 176 h 176"/>
                  <a:gd name="T12" fmla="*/ 173 w 173"/>
                  <a:gd name="T13" fmla="*/ 1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0"/>
                    </a:moveTo>
                    <a:lnTo>
                      <a:pt x="149" y="24"/>
                    </a:lnTo>
                    <a:lnTo>
                      <a:pt x="63" y="0"/>
                    </a:lnTo>
                    <a:lnTo>
                      <a:pt x="0" y="66"/>
                    </a:lnTo>
                    <a:lnTo>
                      <a:pt x="24" y="152"/>
                    </a:lnTo>
                    <a:lnTo>
                      <a:pt x="110" y="176"/>
                    </a:lnTo>
                    <a:lnTo>
                      <a:pt x="173" y="1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6" name="Line 774"/>
              <p:cNvSpPr>
                <a:spLocks noChangeShapeType="1"/>
              </p:cNvSpPr>
              <p:nvPr/>
            </p:nvSpPr>
            <p:spPr bwMode="auto">
              <a:xfrm flipV="1">
                <a:off x="1156" y="2247"/>
                <a:ext cx="39" cy="2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7" name="Line 775"/>
              <p:cNvSpPr>
                <a:spLocks noChangeShapeType="1"/>
              </p:cNvSpPr>
              <p:nvPr/>
            </p:nvSpPr>
            <p:spPr bwMode="auto">
              <a:xfrm>
                <a:off x="1117" y="2425"/>
                <a:ext cx="36" cy="5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8" name="Line 776"/>
              <p:cNvSpPr>
                <a:spLocks noChangeShapeType="1"/>
              </p:cNvSpPr>
              <p:nvPr/>
            </p:nvSpPr>
            <p:spPr bwMode="auto">
              <a:xfrm>
                <a:off x="1177" y="2362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89" name="Text Box 777"/>
              <p:cNvSpPr txBox="1">
                <a:spLocks noChangeArrowheads="1"/>
              </p:cNvSpPr>
              <p:nvPr/>
            </p:nvSpPr>
            <p:spPr bwMode="auto">
              <a:xfrm>
                <a:off x="990" y="2247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C</a:t>
                </a:r>
              </a:p>
            </p:txBody>
          </p:sp>
        </p:grpSp>
        <p:grpSp>
          <p:nvGrpSpPr>
            <p:cNvPr id="346890" name="Group 778"/>
            <p:cNvGrpSpPr>
              <a:grpSpLocks/>
            </p:cNvGrpSpPr>
            <p:nvPr/>
          </p:nvGrpSpPr>
          <p:grpSpPr bwMode="auto">
            <a:xfrm>
              <a:off x="1342" y="2244"/>
              <a:ext cx="320" cy="258"/>
              <a:chOff x="1342" y="2244"/>
              <a:chExt cx="320" cy="258"/>
            </a:xfrm>
          </p:grpSpPr>
          <p:sp>
            <p:nvSpPr>
              <p:cNvPr id="346891" name="Freeform 779"/>
              <p:cNvSpPr>
                <a:spLocks/>
              </p:cNvSpPr>
              <p:nvPr/>
            </p:nvSpPr>
            <p:spPr bwMode="auto">
              <a:xfrm>
                <a:off x="1523" y="2294"/>
                <a:ext cx="139" cy="142"/>
              </a:xfrm>
              <a:custGeom>
                <a:avLst/>
                <a:gdLst>
                  <a:gd name="T0" fmla="*/ 8 w 139"/>
                  <a:gd name="T1" fmla="*/ 126 h 142"/>
                  <a:gd name="T2" fmla="*/ 97 w 139"/>
                  <a:gd name="T3" fmla="*/ 142 h 142"/>
                  <a:gd name="T4" fmla="*/ 139 w 139"/>
                  <a:gd name="T5" fmla="*/ 66 h 142"/>
                  <a:gd name="T6" fmla="*/ 78 w 139"/>
                  <a:gd name="T7" fmla="*/ 0 h 142"/>
                  <a:gd name="T8" fmla="*/ 0 w 139"/>
                  <a:gd name="T9" fmla="*/ 37 h 142"/>
                  <a:gd name="T10" fmla="*/ 8 w 139"/>
                  <a:gd name="T11" fmla="*/ 12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142">
                    <a:moveTo>
                      <a:pt x="8" y="126"/>
                    </a:moveTo>
                    <a:lnTo>
                      <a:pt x="97" y="142"/>
                    </a:lnTo>
                    <a:lnTo>
                      <a:pt x="139" y="66"/>
                    </a:lnTo>
                    <a:lnTo>
                      <a:pt x="78" y="0"/>
                    </a:lnTo>
                    <a:lnTo>
                      <a:pt x="0" y="37"/>
                    </a:lnTo>
                    <a:lnTo>
                      <a:pt x="8" y="126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2" name="Freeform 780"/>
              <p:cNvSpPr>
                <a:spLocks/>
              </p:cNvSpPr>
              <p:nvPr/>
            </p:nvSpPr>
            <p:spPr bwMode="auto">
              <a:xfrm>
                <a:off x="1523" y="2294"/>
                <a:ext cx="139" cy="142"/>
              </a:xfrm>
              <a:custGeom>
                <a:avLst/>
                <a:gdLst>
                  <a:gd name="T0" fmla="*/ 8 w 139"/>
                  <a:gd name="T1" fmla="*/ 126 h 142"/>
                  <a:gd name="T2" fmla="*/ 97 w 139"/>
                  <a:gd name="T3" fmla="*/ 142 h 142"/>
                  <a:gd name="T4" fmla="*/ 139 w 139"/>
                  <a:gd name="T5" fmla="*/ 66 h 142"/>
                  <a:gd name="T6" fmla="*/ 78 w 139"/>
                  <a:gd name="T7" fmla="*/ 0 h 142"/>
                  <a:gd name="T8" fmla="*/ 0 w 139"/>
                  <a:gd name="T9" fmla="*/ 3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42">
                    <a:moveTo>
                      <a:pt x="8" y="126"/>
                    </a:moveTo>
                    <a:lnTo>
                      <a:pt x="97" y="142"/>
                    </a:lnTo>
                    <a:lnTo>
                      <a:pt x="139" y="66"/>
                    </a:lnTo>
                    <a:lnTo>
                      <a:pt x="78" y="0"/>
                    </a:lnTo>
                    <a:lnTo>
                      <a:pt x="0" y="3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3" name="Freeform 781"/>
              <p:cNvSpPr>
                <a:spLocks/>
              </p:cNvSpPr>
              <p:nvPr/>
            </p:nvSpPr>
            <p:spPr bwMode="auto">
              <a:xfrm>
                <a:off x="1366" y="2294"/>
                <a:ext cx="165" cy="178"/>
              </a:xfrm>
              <a:custGeom>
                <a:avLst/>
                <a:gdLst>
                  <a:gd name="T0" fmla="*/ 73 w 165"/>
                  <a:gd name="T1" fmla="*/ 0 h 178"/>
                  <a:gd name="T2" fmla="*/ 0 w 165"/>
                  <a:gd name="T3" fmla="*/ 53 h 178"/>
                  <a:gd name="T4" fmla="*/ 10 w 165"/>
                  <a:gd name="T5" fmla="*/ 142 h 178"/>
                  <a:gd name="T6" fmla="*/ 94 w 165"/>
                  <a:gd name="T7" fmla="*/ 178 h 178"/>
                  <a:gd name="T8" fmla="*/ 165 w 165"/>
                  <a:gd name="T9" fmla="*/ 126 h 178"/>
                  <a:gd name="T10" fmla="*/ 157 w 165"/>
                  <a:gd name="T11" fmla="*/ 37 h 178"/>
                  <a:gd name="T12" fmla="*/ 73 w 165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178">
                    <a:moveTo>
                      <a:pt x="73" y="0"/>
                    </a:moveTo>
                    <a:lnTo>
                      <a:pt x="0" y="53"/>
                    </a:lnTo>
                    <a:lnTo>
                      <a:pt x="10" y="142"/>
                    </a:lnTo>
                    <a:lnTo>
                      <a:pt x="94" y="178"/>
                    </a:lnTo>
                    <a:lnTo>
                      <a:pt x="165" y="126"/>
                    </a:lnTo>
                    <a:lnTo>
                      <a:pt x="157" y="3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4" name="Freeform 782"/>
              <p:cNvSpPr>
                <a:spLocks/>
              </p:cNvSpPr>
              <p:nvPr/>
            </p:nvSpPr>
            <p:spPr bwMode="auto">
              <a:xfrm>
                <a:off x="1366" y="2294"/>
                <a:ext cx="165" cy="178"/>
              </a:xfrm>
              <a:custGeom>
                <a:avLst/>
                <a:gdLst>
                  <a:gd name="T0" fmla="*/ 73 w 165"/>
                  <a:gd name="T1" fmla="*/ 0 h 178"/>
                  <a:gd name="T2" fmla="*/ 0 w 165"/>
                  <a:gd name="T3" fmla="*/ 53 h 178"/>
                  <a:gd name="T4" fmla="*/ 10 w 165"/>
                  <a:gd name="T5" fmla="*/ 142 h 178"/>
                  <a:gd name="T6" fmla="*/ 94 w 165"/>
                  <a:gd name="T7" fmla="*/ 178 h 178"/>
                  <a:gd name="T8" fmla="*/ 165 w 165"/>
                  <a:gd name="T9" fmla="*/ 126 h 178"/>
                  <a:gd name="T10" fmla="*/ 157 w 165"/>
                  <a:gd name="T11" fmla="*/ 37 h 178"/>
                  <a:gd name="T12" fmla="*/ 73 w 165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178">
                    <a:moveTo>
                      <a:pt x="73" y="0"/>
                    </a:moveTo>
                    <a:lnTo>
                      <a:pt x="0" y="53"/>
                    </a:lnTo>
                    <a:lnTo>
                      <a:pt x="10" y="142"/>
                    </a:lnTo>
                    <a:lnTo>
                      <a:pt x="94" y="178"/>
                    </a:lnTo>
                    <a:lnTo>
                      <a:pt x="165" y="126"/>
                    </a:lnTo>
                    <a:lnTo>
                      <a:pt x="157" y="37"/>
                    </a:lnTo>
                    <a:lnTo>
                      <a:pt x="7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5" name="Line 783"/>
              <p:cNvSpPr>
                <a:spLocks noChangeShapeType="1"/>
              </p:cNvSpPr>
              <p:nvPr/>
            </p:nvSpPr>
            <p:spPr bwMode="auto">
              <a:xfrm flipH="1" flipV="1">
                <a:off x="1394" y="2244"/>
                <a:ext cx="42" cy="5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6" name="Line 784"/>
              <p:cNvSpPr>
                <a:spLocks noChangeShapeType="1"/>
              </p:cNvSpPr>
              <p:nvPr/>
            </p:nvSpPr>
            <p:spPr bwMode="auto">
              <a:xfrm flipH="1">
                <a:off x="1342" y="2438"/>
                <a:ext cx="34" cy="2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7" name="Line 785"/>
              <p:cNvSpPr>
                <a:spLocks noChangeShapeType="1"/>
              </p:cNvSpPr>
              <p:nvPr/>
            </p:nvSpPr>
            <p:spPr bwMode="auto">
              <a:xfrm flipH="1">
                <a:off x="1347" y="2347"/>
                <a:ext cx="2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898" name="Text Box 786"/>
              <p:cNvSpPr txBox="1">
                <a:spLocks noChangeArrowheads="1"/>
              </p:cNvSpPr>
              <p:nvPr/>
            </p:nvSpPr>
            <p:spPr bwMode="auto">
              <a:xfrm>
                <a:off x="1350" y="2289"/>
                <a:ext cx="19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G</a:t>
                </a:r>
              </a:p>
            </p:txBody>
          </p:sp>
        </p:grpSp>
        <p:grpSp>
          <p:nvGrpSpPr>
            <p:cNvPr id="346899" name="Group 787"/>
            <p:cNvGrpSpPr>
              <a:grpSpLocks/>
            </p:cNvGrpSpPr>
            <p:nvPr/>
          </p:nvGrpSpPr>
          <p:grpSpPr bwMode="auto">
            <a:xfrm>
              <a:off x="894" y="2711"/>
              <a:ext cx="309" cy="271"/>
              <a:chOff x="894" y="2711"/>
              <a:chExt cx="309" cy="271"/>
            </a:xfrm>
          </p:grpSpPr>
          <p:sp>
            <p:nvSpPr>
              <p:cNvPr id="346900" name="Freeform 788"/>
              <p:cNvSpPr>
                <a:spLocks/>
              </p:cNvSpPr>
              <p:nvPr/>
            </p:nvSpPr>
            <p:spPr bwMode="auto">
              <a:xfrm>
                <a:off x="894" y="2747"/>
                <a:ext cx="147" cy="137"/>
              </a:xfrm>
              <a:custGeom>
                <a:avLst/>
                <a:gdLst>
                  <a:gd name="T0" fmla="*/ 147 w 147"/>
                  <a:gd name="T1" fmla="*/ 50 h 137"/>
                  <a:gd name="T2" fmla="*/ 71 w 147"/>
                  <a:gd name="T3" fmla="*/ 0 h 137"/>
                  <a:gd name="T4" fmla="*/ 0 w 147"/>
                  <a:gd name="T5" fmla="*/ 55 h 137"/>
                  <a:gd name="T6" fmla="*/ 31 w 147"/>
                  <a:gd name="T7" fmla="*/ 137 h 137"/>
                  <a:gd name="T8" fmla="*/ 121 w 147"/>
                  <a:gd name="T9" fmla="*/ 134 h 137"/>
                  <a:gd name="T10" fmla="*/ 147 w 147"/>
                  <a:gd name="T11" fmla="*/ 5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7">
                    <a:moveTo>
                      <a:pt x="147" y="50"/>
                    </a:moveTo>
                    <a:lnTo>
                      <a:pt x="71" y="0"/>
                    </a:lnTo>
                    <a:lnTo>
                      <a:pt x="0" y="55"/>
                    </a:lnTo>
                    <a:lnTo>
                      <a:pt x="31" y="137"/>
                    </a:lnTo>
                    <a:lnTo>
                      <a:pt x="121" y="134"/>
                    </a:lnTo>
                    <a:lnTo>
                      <a:pt x="147" y="5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1" name="Freeform 789"/>
              <p:cNvSpPr>
                <a:spLocks/>
              </p:cNvSpPr>
              <p:nvPr/>
            </p:nvSpPr>
            <p:spPr bwMode="auto">
              <a:xfrm>
                <a:off x="894" y="2747"/>
                <a:ext cx="147" cy="137"/>
              </a:xfrm>
              <a:custGeom>
                <a:avLst/>
                <a:gdLst>
                  <a:gd name="T0" fmla="*/ 147 w 147"/>
                  <a:gd name="T1" fmla="*/ 50 h 137"/>
                  <a:gd name="T2" fmla="*/ 71 w 147"/>
                  <a:gd name="T3" fmla="*/ 0 h 137"/>
                  <a:gd name="T4" fmla="*/ 0 w 147"/>
                  <a:gd name="T5" fmla="*/ 55 h 137"/>
                  <a:gd name="T6" fmla="*/ 31 w 147"/>
                  <a:gd name="T7" fmla="*/ 137 h 137"/>
                  <a:gd name="T8" fmla="*/ 121 w 147"/>
                  <a:gd name="T9" fmla="*/ 13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37">
                    <a:moveTo>
                      <a:pt x="147" y="50"/>
                    </a:moveTo>
                    <a:lnTo>
                      <a:pt x="71" y="0"/>
                    </a:lnTo>
                    <a:lnTo>
                      <a:pt x="0" y="55"/>
                    </a:lnTo>
                    <a:lnTo>
                      <a:pt x="31" y="137"/>
                    </a:lnTo>
                    <a:lnTo>
                      <a:pt x="121" y="1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2" name="Freeform 790"/>
              <p:cNvSpPr>
                <a:spLocks/>
              </p:cNvSpPr>
              <p:nvPr/>
            </p:nvSpPr>
            <p:spPr bwMode="auto">
              <a:xfrm>
                <a:off x="1015" y="2776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2 h 173"/>
                  <a:gd name="T4" fmla="*/ 175 w 175"/>
                  <a:gd name="T5" fmla="*/ 66 h 173"/>
                  <a:gd name="T6" fmla="*/ 112 w 175"/>
                  <a:gd name="T7" fmla="*/ 0 h 173"/>
                  <a:gd name="T8" fmla="*/ 26 w 175"/>
                  <a:gd name="T9" fmla="*/ 21 h 173"/>
                  <a:gd name="T10" fmla="*/ 0 w 175"/>
                  <a:gd name="T11" fmla="*/ 108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5" y="66"/>
                    </a:lnTo>
                    <a:lnTo>
                      <a:pt x="112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0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3" name="Freeform 791"/>
              <p:cNvSpPr>
                <a:spLocks/>
              </p:cNvSpPr>
              <p:nvPr/>
            </p:nvSpPr>
            <p:spPr bwMode="auto">
              <a:xfrm>
                <a:off x="1015" y="2776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2 h 173"/>
                  <a:gd name="T4" fmla="*/ 175 w 175"/>
                  <a:gd name="T5" fmla="*/ 66 h 173"/>
                  <a:gd name="T6" fmla="*/ 112 w 175"/>
                  <a:gd name="T7" fmla="*/ 0 h 173"/>
                  <a:gd name="T8" fmla="*/ 26 w 175"/>
                  <a:gd name="T9" fmla="*/ 21 h 173"/>
                  <a:gd name="T10" fmla="*/ 0 w 175"/>
                  <a:gd name="T11" fmla="*/ 108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5" y="66"/>
                    </a:lnTo>
                    <a:lnTo>
                      <a:pt x="112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0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4" name="Line 792"/>
              <p:cNvSpPr>
                <a:spLocks noChangeShapeType="1"/>
              </p:cNvSpPr>
              <p:nvPr/>
            </p:nvSpPr>
            <p:spPr bwMode="auto">
              <a:xfrm flipV="1">
                <a:off x="1130" y="2711"/>
                <a:ext cx="52" cy="6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5" name="Text Box 793"/>
              <p:cNvSpPr txBox="1">
                <a:spLocks noChangeArrowheads="1"/>
              </p:cNvSpPr>
              <p:nvPr/>
            </p:nvSpPr>
            <p:spPr bwMode="auto">
              <a:xfrm>
                <a:off x="1008" y="2769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346906" name="Group 794"/>
            <p:cNvGrpSpPr>
              <a:grpSpLocks/>
            </p:cNvGrpSpPr>
            <p:nvPr/>
          </p:nvGrpSpPr>
          <p:grpSpPr bwMode="auto">
            <a:xfrm>
              <a:off x="776" y="3229"/>
              <a:ext cx="316" cy="269"/>
              <a:chOff x="776" y="3229"/>
              <a:chExt cx="316" cy="269"/>
            </a:xfrm>
          </p:grpSpPr>
          <p:sp>
            <p:nvSpPr>
              <p:cNvPr id="346907" name="Freeform 795"/>
              <p:cNvSpPr>
                <a:spLocks/>
              </p:cNvSpPr>
              <p:nvPr/>
            </p:nvSpPr>
            <p:spPr bwMode="auto">
              <a:xfrm>
                <a:off x="776" y="3269"/>
                <a:ext cx="144" cy="139"/>
              </a:xfrm>
              <a:custGeom>
                <a:avLst/>
                <a:gdLst>
                  <a:gd name="T0" fmla="*/ 144 w 144"/>
                  <a:gd name="T1" fmla="*/ 50 h 139"/>
                  <a:gd name="T2" fmla="*/ 68 w 144"/>
                  <a:gd name="T3" fmla="*/ 0 h 139"/>
                  <a:gd name="T4" fmla="*/ 0 w 144"/>
                  <a:gd name="T5" fmla="*/ 55 h 139"/>
                  <a:gd name="T6" fmla="*/ 29 w 144"/>
                  <a:gd name="T7" fmla="*/ 139 h 139"/>
                  <a:gd name="T8" fmla="*/ 118 w 144"/>
                  <a:gd name="T9" fmla="*/ 136 h 139"/>
                  <a:gd name="T10" fmla="*/ 144 w 144"/>
                  <a:gd name="T11" fmla="*/ 5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139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9" y="139"/>
                    </a:lnTo>
                    <a:lnTo>
                      <a:pt x="118" y="136"/>
                    </a:lnTo>
                    <a:lnTo>
                      <a:pt x="144" y="5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8" name="Freeform 796"/>
              <p:cNvSpPr>
                <a:spLocks/>
              </p:cNvSpPr>
              <p:nvPr/>
            </p:nvSpPr>
            <p:spPr bwMode="auto">
              <a:xfrm>
                <a:off x="776" y="3269"/>
                <a:ext cx="144" cy="139"/>
              </a:xfrm>
              <a:custGeom>
                <a:avLst/>
                <a:gdLst>
                  <a:gd name="T0" fmla="*/ 144 w 144"/>
                  <a:gd name="T1" fmla="*/ 50 h 139"/>
                  <a:gd name="T2" fmla="*/ 68 w 144"/>
                  <a:gd name="T3" fmla="*/ 0 h 139"/>
                  <a:gd name="T4" fmla="*/ 0 w 144"/>
                  <a:gd name="T5" fmla="*/ 55 h 139"/>
                  <a:gd name="T6" fmla="*/ 29 w 144"/>
                  <a:gd name="T7" fmla="*/ 139 h 139"/>
                  <a:gd name="T8" fmla="*/ 118 w 144"/>
                  <a:gd name="T9" fmla="*/ 13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39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9" y="139"/>
                    </a:lnTo>
                    <a:lnTo>
                      <a:pt x="118" y="1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09" name="Freeform 797"/>
              <p:cNvSpPr>
                <a:spLocks/>
              </p:cNvSpPr>
              <p:nvPr/>
            </p:nvSpPr>
            <p:spPr bwMode="auto">
              <a:xfrm>
                <a:off x="894" y="3298"/>
                <a:ext cx="176" cy="173"/>
              </a:xfrm>
              <a:custGeom>
                <a:avLst/>
                <a:gdLst>
                  <a:gd name="T0" fmla="*/ 60 w 176"/>
                  <a:gd name="T1" fmla="*/ 173 h 173"/>
                  <a:gd name="T2" fmla="*/ 149 w 176"/>
                  <a:gd name="T3" fmla="*/ 152 h 173"/>
                  <a:gd name="T4" fmla="*/ 176 w 176"/>
                  <a:gd name="T5" fmla="*/ 65 h 173"/>
                  <a:gd name="T6" fmla="*/ 113 w 176"/>
                  <a:gd name="T7" fmla="*/ 0 h 173"/>
                  <a:gd name="T8" fmla="*/ 26 w 176"/>
                  <a:gd name="T9" fmla="*/ 21 h 173"/>
                  <a:gd name="T10" fmla="*/ 0 w 176"/>
                  <a:gd name="T11" fmla="*/ 107 h 173"/>
                  <a:gd name="T12" fmla="*/ 60 w 176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6" y="65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7"/>
                    </a:lnTo>
                    <a:lnTo>
                      <a:pt x="60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0" name="Freeform 798"/>
              <p:cNvSpPr>
                <a:spLocks/>
              </p:cNvSpPr>
              <p:nvPr/>
            </p:nvSpPr>
            <p:spPr bwMode="auto">
              <a:xfrm>
                <a:off x="894" y="3298"/>
                <a:ext cx="176" cy="173"/>
              </a:xfrm>
              <a:custGeom>
                <a:avLst/>
                <a:gdLst>
                  <a:gd name="T0" fmla="*/ 60 w 176"/>
                  <a:gd name="T1" fmla="*/ 173 h 173"/>
                  <a:gd name="T2" fmla="*/ 149 w 176"/>
                  <a:gd name="T3" fmla="*/ 152 h 173"/>
                  <a:gd name="T4" fmla="*/ 176 w 176"/>
                  <a:gd name="T5" fmla="*/ 65 h 173"/>
                  <a:gd name="T6" fmla="*/ 113 w 176"/>
                  <a:gd name="T7" fmla="*/ 0 h 173"/>
                  <a:gd name="T8" fmla="*/ 26 w 176"/>
                  <a:gd name="T9" fmla="*/ 21 h 173"/>
                  <a:gd name="T10" fmla="*/ 0 w 176"/>
                  <a:gd name="T11" fmla="*/ 107 h 173"/>
                  <a:gd name="T12" fmla="*/ 60 w 176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6" y="65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7"/>
                    </a:lnTo>
                    <a:lnTo>
                      <a:pt x="60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1" name="Line 799"/>
              <p:cNvSpPr>
                <a:spLocks noChangeShapeType="1"/>
              </p:cNvSpPr>
              <p:nvPr/>
            </p:nvSpPr>
            <p:spPr bwMode="auto">
              <a:xfrm flipV="1">
                <a:off x="1009" y="3229"/>
                <a:ext cx="53" cy="6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2" name="Text Box 800"/>
              <p:cNvSpPr txBox="1">
                <a:spLocks noChangeArrowheads="1"/>
              </p:cNvSpPr>
              <p:nvPr/>
            </p:nvSpPr>
            <p:spPr bwMode="auto">
              <a:xfrm>
                <a:off x="897" y="3285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sp>
          <p:nvSpPr>
            <p:cNvPr id="346913" name="Text Box 801"/>
            <p:cNvSpPr txBox="1">
              <a:spLocks noChangeArrowheads="1"/>
            </p:cNvSpPr>
            <p:nvPr/>
          </p:nvSpPr>
          <p:spPr bwMode="auto">
            <a:xfrm>
              <a:off x="808" y="570"/>
              <a:ext cx="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HO</a:t>
              </a:r>
            </a:p>
          </p:txBody>
        </p:sp>
        <p:sp>
          <p:nvSpPr>
            <p:cNvPr id="346914" name="Text Box 802"/>
            <p:cNvSpPr txBox="1">
              <a:spLocks noChangeArrowheads="1"/>
            </p:cNvSpPr>
            <p:nvPr/>
          </p:nvSpPr>
          <p:spPr bwMode="auto">
            <a:xfrm>
              <a:off x="1036" y="574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3’</a:t>
              </a:r>
            </a:p>
          </p:txBody>
        </p:sp>
        <p:grpSp>
          <p:nvGrpSpPr>
            <p:cNvPr id="346915" name="Group 803"/>
            <p:cNvGrpSpPr>
              <a:grpSpLocks/>
            </p:cNvGrpSpPr>
            <p:nvPr/>
          </p:nvGrpSpPr>
          <p:grpSpPr bwMode="auto">
            <a:xfrm>
              <a:off x="965" y="806"/>
              <a:ext cx="285" cy="323"/>
              <a:chOff x="965" y="806"/>
              <a:chExt cx="285" cy="323"/>
            </a:xfrm>
          </p:grpSpPr>
          <p:sp>
            <p:nvSpPr>
              <p:cNvPr id="346916" name="Freeform 804"/>
              <p:cNvSpPr>
                <a:spLocks/>
              </p:cNvSpPr>
              <p:nvPr/>
            </p:nvSpPr>
            <p:spPr bwMode="auto">
              <a:xfrm>
                <a:off x="965" y="824"/>
                <a:ext cx="285" cy="171"/>
              </a:xfrm>
              <a:custGeom>
                <a:avLst/>
                <a:gdLst>
                  <a:gd name="T0" fmla="*/ 285 w 285"/>
                  <a:gd name="T1" fmla="*/ 89 h 171"/>
                  <a:gd name="T2" fmla="*/ 220 w 285"/>
                  <a:gd name="T3" fmla="*/ 3 h 171"/>
                  <a:gd name="T4" fmla="*/ 68 w 285"/>
                  <a:gd name="T5" fmla="*/ 0 h 171"/>
                  <a:gd name="T6" fmla="*/ 0 w 285"/>
                  <a:gd name="T7" fmla="*/ 84 h 171"/>
                  <a:gd name="T8" fmla="*/ 141 w 285"/>
                  <a:gd name="T9" fmla="*/ 171 h 171"/>
                  <a:gd name="T10" fmla="*/ 285 w 285"/>
                  <a:gd name="T11" fmla="*/ 8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1">
                    <a:moveTo>
                      <a:pt x="285" y="89"/>
                    </a:moveTo>
                    <a:lnTo>
                      <a:pt x="220" y="3"/>
                    </a:lnTo>
                    <a:lnTo>
                      <a:pt x="68" y="0"/>
                    </a:lnTo>
                    <a:lnTo>
                      <a:pt x="0" y="84"/>
                    </a:lnTo>
                    <a:lnTo>
                      <a:pt x="141" y="171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7" name="Freeform 805"/>
              <p:cNvSpPr>
                <a:spLocks/>
              </p:cNvSpPr>
              <p:nvPr/>
            </p:nvSpPr>
            <p:spPr bwMode="auto">
              <a:xfrm>
                <a:off x="965" y="824"/>
                <a:ext cx="285" cy="155"/>
              </a:xfrm>
              <a:custGeom>
                <a:avLst/>
                <a:gdLst>
                  <a:gd name="T0" fmla="*/ 173 w 285"/>
                  <a:gd name="T1" fmla="*/ 152 h 155"/>
                  <a:gd name="T2" fmla="*/ 285 w 285"/>
                  <a:gd name="T3" fmla="*/ 89 h 155"/>
                  <a:gd name="T4" fmla="*/ 220 w 285"/>
                  <a:gd name="T5" fmla="*/ 3 h 155"/>
                  <a:gd name="T6" fmla="*/ 68 w 285"/>
                  <a:gd name="T7" fmla="*/ 0 h 155"/>
                  <a:gd name="T8" fmla="*/ 0 w 285"/>
                  <a:gd name="T9" fmla="*/ 84 h 155"/>
                  <a:gd name="T10" fmla="*/ 112 w 285"/>
                  <a:gd name="T1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5">
                    <a:moveTo>
                      <a:pt x="173" y="152"/>
                    </a:moveTo>
                    <a:lnTo>
                      <a:pt x="285" y="89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84"/>
                    </a:lnTo>
                    <a:lnTo>
                      <a:pt x="112" y="15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8" name="Freeform 806"/>
              <p:cNvSpPr>
                <a:spLocks/>
              </p:cNvSpPr>
              <p:nvPr/>
            </p:nvSpPr>
            <p:spPr bwMode="auto">
              <a:xfrm>
                <a:off x="965" y="806"/>
                <a:ext cx="285" cy="107"/>
              </a:xfrm>
              <a:custGeom>
                <a:avLst/>
                <a:gdLst>
                  <a:gd name="T0" fmla="*/ 0 w 285"/>
                  <a:gd name="T1" fmla="*/ 102 h 107"/>
                  <a:gd name="T2" fmla="*/ 68 w 285"/>
                  <a:gd name="T3" fmla="*/ 18 h 107"/>
                  <a:gd name="T4" fmla="*/ 220 w 285"/>
                  <a:gd name="T5" fmla="*/ 21 h 107"/>
                  <a:gd name="T6" fmla="*/ 285 w 285"/>
                  <a:gd name="T7" fmla="*/ 107 h 107"/>
                  <a:gd name="T8" fmla="*/ 220 w 285"/>
                  <a:gd name="T9" fmla="*/ 3 h 107"/>
                  <a:gd name="T10" fmla="*/ 68 w 285"/>
                  <a:gd name="T11" fmla="*/ 0 h 107"/>
                  <a:gd name="T12" fmla="*/ 0 w 285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7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21"/>
                    </a:lnTo>
                    <a:lnTo>
                      <a:pt x="285" y="107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19" name="Freeform 807"/>
              <p:cNvSpPr>
                <a:spLocks/>
              </p:cNvSpPr>
              <p:nvPr/>
            </p:nvSpPr>
            <p:spPr bwMode="auto">
              <a:xfrm>
                <a:off x="965" y="806"/>
                <a:ext cx="285" cy="107"/>
              </a:xfrm>
              <a:custGeom>
                <a:avLst/>
                <a:gdLst>
                  <a:gd name="T0" fmla="*/ 0 w 285"/>
                  <a:gd name="T1" fmla="*/ 102 h 107"/>
                  <a:gd name="T2" fmla="*/ 68 w 285"/>
                  <a:gd name="T3" fmla="*/ 18 h 107"/>
                  <a:gd name="T4" fmla="*/ 220 w 285"/>
                  <a:gd name="T5" fmla="*/ 21 h 107"/>
                  <a:gd name="T6" fmla="*/ 285 w 285"/>
                  <a:gd name="T7" fmla="*/ 107 h 107"/>
                  <a:gd name="T8" fmla="*/ 220 w 285"/>
                  <a:gd name="T9" fmla="*/ 3 h 107"/>
                  <a:gd name="T10" fmla="*/ 68 w 285"/>
                  <a:gd name="T11" fmla="*/ 0 h 107"/>
                  <a:gd name="T12" fmla="*/ 0 w 285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7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21"/>
                    </a:lnTo>
                    <a:lnTo>
                      <a:pt x="285" y="107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0" name="Text Box 808"/>
              <p:cNvSpPr txBox="1">
                <a:spLocks noChangeArrowheads="1"/>
              </p:cNvSpPr>
              <p:nvPr/>
            </p:nvSpPr>
            <p:spPr bwMode="auto">
              <a:xfrm>
                <a:off x="1012" y="916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21" name="Group 809"/>
            <p:cNvGrpSpPr>
              <a:grpSpLocks/>
            </p:cNvGrpSpPr>
            <p:nvPr/>
          </p:nvGrpSpPr>
          <p:grpSpPr bwMode="auto">
            <a:xfrm>
              <a:off x="834" y="1351"/>
              <a:ext cx="285" cy="310"/>
              <a:chOff x="834" y="1351"/>
              <a:chExt cx="285" cy="310"/>
            </a:xfrm>
          </p:grpSpPr>
          <p:sp>
            <p:nvSpPr>
              <p:cNvPr id="346922" name="Freeform 810"/>
              <p:cNvSpPr>
                <a:spLocks/>
              </p:cNvSpPr>
              <p:nvPr/>
            </p:nvSpPr>
            <p:spPr bwMode="auto">
              <a:xfrm>
                <a:off x="834" y="1367"/>
                <a:ext cx="285" cy="173"/>
              </a:xfrm>
              <a:custGeom>
                <a:avLst/>
                <a:gdLst>
                  <a:gd name="T0" fmla="*/ 285 w 285"/>
                  <a:gd name="T1" fmla="*/ 89 h 173"/>
                  <a:gd name="T2" fmla="*/ 220 w 285"/>
                  <a:gd name="T3" fmla="*/ 2 h 173"/>
                  <a:gd name="T4" fmla="*/ 68 w 285"/>
                  <a:gd name="T5" fmla="*/ 0 h 173"/>
                  <a:gd name="T6" fmla="*/ 0 w 285"/>
                  <a:gd name="T7" fmla="*/ 86 h 173"/>
                  <a:gd name="T8" fmla="*/ 141 w 285"/>
                  <a:gd name="T9" fmla="*/ 173 h 173"/>
                  <a:gd name="T10" fmla="*/ 285 w 285"/>
                  <a:gd name="T11" fmla="*/ 8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3">
                    <a:moveTo>
                      <a:pt x="285" y="89"/>
                    </a:moveTo>
                    <a:lnTo>
                      <a:pt x="220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41" y="173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3" name="Freeform 811"/>
              <p:cNvSpPr>
                <a:spLocks/>
              </p:cNvSpPr>
              <p:nvPr/>
            </p:nvSpPr>
            <p:spPr bwMode="auto">
              <a:xfrm>
                <a:off x="834" y="1367"/>
                <a:ext cx="285" cy="152"/>
              </a:xfrm>
              <a:custGeom>
                <a:avLst/>
                <a:gdLst>
                  <a:gd name="T0" fmla="*/ 175 w 285"/>
                  <a:gd name="T1" fmla="*/ 152 h 152"/>
                  <a:gd name="T2" fmla="*/ 285 w 285"/>
                  <a:gd name="T3" fmla="*/ 89 h 152"/>
                  <a:gd name="T4" fmla="*/ 220 w 285"/>
                  <a:gd name="T5" fmla="*/ 2 h 152"/>
                  <a:gd name="T6" fmla="*/ 68 w 285"/>
                  <a:gd name="T7" fmla="*/ 0 h 152"/>
                  <a:gd name="T8" fmla="*/ 0 w 285"/>
                  <a:gd name="T9" fmla="*/ 86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5" y="152"/>
                    </a:moveTo>
                    <a:lnTo>
                      <a:pt x="285" y="89"/>
                    </a:lnTo>
                    <a:lnTo>
                      <a:pt x="220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10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4" name="Freeform 812"/>
              <p:cNvSpPr>
                <a:spLocks/>
              </p:cNvSpPr>
              <p:nvPr/>
            </p:nvSpPr>
            <p:spPr bwMode="auto">
              <a:xfrm>
                <a:off x="834" y="1367"/>
                <a:ext cx="285" cy="152"/>
              </a:xfrm>
              <a:custGeom>
                <a:avLst/>
                <a:gdLst>
                  <a:gd name="T0" fmla="*/ 175 w 285"/>
                  <a:gd name="T1" fmla="*/ 152 h 152"/>
                  <a:gd name="T2" fmla="*/ 285 w 285"/>
                  <a:gd name="T3" fmla="*/ 89 h 152"/>
                  <a:gd name="T4" fmla="*/ 220 w 285"/>
                  <a:gd name="T5" fmla="*/ 2 h 152"/>
                  <a:gd name="T6" fmla="*/ 68 w 285"/>
                  <a:gd name="T7" fmla="*/ 0 h 152"/>
                  <a:gd name="T8" fmla="*/ 0 w 285"/>
                  <a:gd name="T9" fmla="*/ 86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5" y="152"/>
                    </a:moveTo>
                    <a:lnTo>
                      <a:pt x="285" y="89"/>
                    </a:lnTo>
                    <a:lnTo>
                      <a:pt x="220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10" y="15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5" name="Freeform 813"/>
              <p:cNvSpPr>
                <a:spLocks/>
              </p:cNvSpPr>
              <p:nvPr/>
            </p:nvSpPr>
            <p:spPr bwMode="auto">
              <a:xfrm>
                <a:off x="834" y="1351"/>
                <a:ext cx="285" cy="105"/>
              </a:xfrm>
              <a:custGeom>
                <a:avLst/>
                <a:gdLst>
                  <a:gd name="T0" fmla="*/ 0 w 285"/>
                  <a:gd name="T1" fmla="*/ 102 h 105"/>
                  <a:gd name="T2" fmla="*/ 68 w 285"/>
                  <a:gd name="T3" fmla="*/ 18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3 h 105"/>
                  <a:gd name="T10" fmla="*/ 68 w 285"/>
                  <a:gd name="T11" fmla="*/ 0 h 105"/>
                  <a:gd name="T12" fmla="*/ 0 w 285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6" name="Freeform 814"/>
              <p:cNvSpPr>
                <a:spLocks/>
              </p:cNvSpPr>
              <p:nvPr/>
            </p:nvSpPr>
            <p:spPr bwMode="auto">
              <a:xfrm>
                <a:off x="834" y="1351"/>
                <a:ext cx="285" cy="105"/>
              </a:xfrm>
              <a:custGeom>
                <a:avLst/>
                <a:gdLst>
                  <a:gd name="T0" fmla="*/ 0 w 285"/>
                  <a:gd name="T1" fmla="*/ 102 h 105"/>
                  <a:gd name="T2" fmla="*/ 68 w 285"/>
                  <a:gd name="T3" fmla="*/ 18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3 h 105"/>
                  <a:gd name="T10" fmla="*/ 68 w 285"/>
                  <a:gd name="T11" fmla="*/ 0 h 105"/>
                  <a:gd name="T12" fmla="*/ 0 w 285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27" name="Text Box 815"/>
              <p:cNvSpPr txBox="1">
                <a:spLocks noChangeArrowheads="1"/>
              </p:cNvSpPr>
              <p:nvPr/>
            </p:nvSpPr>
            <p:spPr bwMode="auto">
              <a:xfrm>
                <a:off x="880" y="1448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28" name="Group 816"/>
            <p:cNvGrpSpPr>
              <a:grpSpLocks/>
            </p:cNvGrpSpPr>
            <p:nvPr/>
          </p:nvGrpSpPr>
          <p:grpSpPr bwMode="auto">
            <a:xfrm>
              <a:off x="698" y="1896"/>
              <a:ext cx="285" cy="317"/>
              <a:chOff x="698" y="1896"/>
              <a:chExt cx="285" cy="317"/>
            </a:xfrm>
          </p:grpSpPr>
          <p:sp>
            <p:nvSpPr>
              <p:cNvPr id="346929" name="Freeform 817"/>
              <p:cNvSpPr>
                <a:spLocks/>
              </p:cNvSpPr>
              <p:nvPr/>
            </p:nvSpPr>
            <p:spPr bwMode="auto">
              <a:xfrm>
                <a:off x="698" y="1912"/>
                <a:ext cx="285" cy="170"/>
              </a:xfrm>
              <a:custGeom>
                <a:avLst/>
                <a:gdLst>
                  <a:gd name="T0" fmla="*/ 285 w 285"/>
                  <a:gd name="T1" fmla="*/ 89 h 170"/>
                  <a:gd name="T2" fmla="*/ 220 w 285"/>
                  <a:gd name="T3" fmla="*/ 2 h 170"/>
                  <a:gd name="T4" fmla="*/ 68 w 285"/>
                  <a:gd name="T5" fmla="*/ 0 h 170"/>
                  <a:gd name="T6" fmla="*/ 0 w 285"/>
                  <a:gd name="T7" fmla="*/ 83 h 170"/>
                  <a:gd name="T8" fmla="*/ 141 w 285"/>
                  <a:gd name="T9" fmla="*/ 170 h 170"/>
                  <a:gd name="T10" fmla="*/ 285 w 285"/>
                  <a:gd name="T11" fmla="*/ 8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0">
                    <a:moveTo>
                      <a:pt x="285" y="89"/>
                    </a:moveTo>
                    <a:lnTo>
                      <a:pt x="220" y="2"/>
                    </a:lnTo>
                    <a:lnTo>
                      <a:pt x="68" y="0"/>
                    </a:lnTo>
                    <a:lnTo>
                      <a:pt x="0" y="83"/>
                    </a:lnTo>
                    <a:lnTo>
                      <a:pt x="141" y="170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0" name="Freeform 818"/>
              <p:cNvSpPr>
                <a:spLocks/>
              </p:cNvSpPr>
              <p:nvPr/>
            </p:nvSpPr>
            <p:spPr bwMode="auto">
              <a:xfrm>
                <a:off x="698" y="1912"/>
                <a:ext cx="285" cy="152"/>
              </a:xfrm>
              <a:custGeom>
                <a:avLst/>
                <a:gdLst>
                  <a:gd name="T0" fmla="*/ 175 w 285"/>
                  <a:gd name="T1" fmla="*/ 152 h 152"/>
                  <a:gd name="T2" fmla="*/ 285 w 285"/>
                  <a:gd name="T3" fmla="*/ 89 h 152"/>
                  <a:gd name="T4" fmla="*/ 220 w 285"/>
                  <a:gd name="T5" fmla="*/ 2 h 152"/>
                  <a:gd name="T6" fmla="*/ 68 w 285"/>
                  <a:gd name="T7" fmla="*/ 0 h 152"/>
                  <a:gd name="T8" fmla="*/ 0 w 285"/>
                  <a:gd name="T9" fmla="*/ 83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5" y="152"/>
                    </a:moveTo>
                    <a:lnTo>
                      <a:pt x="285" y="89"/>
                    </a:lnTo>
                    <a:lnTo>
                      <a:pt x="220" y="2"/>
                    </a:lnTo>
                    <a:lnTo>
                      <a:pt x="68" y="0"/>
                    </a:lnTo>
                    <a:lnTo>
                      <a:pt x="0" y="83"/>
                    </a:lnTo>
                    <a:lnTo>
                      <a:pt x="110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1" name="Freeform 819"/>
              <p:cNvSpPr>
                <a:spLocks/>
              </p:cNvSpPr>
              <p:nvPr/>
            </p:nvSpPr>
            <p:spPr bwMode="auto">
              <a:xfrm>
                <a:off x="698" y="1896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68 w 285"/>
                  <a:gd name="T3" fmla="*/ 16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68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68" y="16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68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2" name="Freeform 820"/>
              <p:cNvSpPr>
                <a:spLocks/>
              </p:cNvSpPr>
              <p:nvPr/>
            </p:nvSpPr>
            <p:spPr bwMode="auto">
              <a:xfrm>
                <a:off x="698" y="1896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68 w 285"/>
                  <a:gd name="T3" fmla="*/ 16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68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68" y="16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68" y="0"/>
                    </a:lnTo>
                    <a:lnTo>
                      <a:pt x="0" y="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3" name="Text Box 821"/>
              <p:cNvSpPr txBox="1">
                <a:spLocks noChangeArrowheads="1"/>
              </p:cNvSpPr>
              <p:nvPr/>
            </p:nvSpPr>
            <p:spPr bwMode="auto">
              <a:xfrm>
                <a:off x="748" y="2000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34" name="Group 822"/>
            <p:cNvGrpSpPr>
              <a:grpSpLocks/>
            </p:cNvGrpSpPr>
            <p:nvPr/>
          </p:nvGrpSpPr>
          <p:grpSpPr bwMode="auto">
            <a:xfrm>
              <a:off x="572" y="2399"/>
              <a:ext cx="288" cy="314"/>
              <a:chOff x="572" y="2399"/>
              <a:chExt cx="288" cy="314"/>
            </a:xfrm>
          </p:grpSpPr>
          <p:sp>
            <p:nvSpPr>
              <p:cNvPr id="346935" name="Freeform 823"/>
              <p:cNvSpPr>
                <a:spLocks/>
              </p:cNvSpPr>
              <p:nvPr/>
            </p:nvSpPr>
            <p:spPr bwMode="auto">
              <a:xfrm>
                <a:off x="572" y="2415"/>
                <a:ext cx="288" cy="170"/>
              </a:xfrm>
              <a:custGeom>
                <a:avLst/>
                <a:gdLst>
                  <a:gd name="T0" fmla="*/ 288 w 288"/>
                  <a:gd name="T1" fmla="*/ 89 h 170"/>
                  <a:gd name="T2" fmla="*/ 220 w 288"/>
                  <a:gd name="T3" fmla="*/ 2 h 170"/>
                  <a:gd name="T4" fmla="*/ 71 w 288"/>
                  <a:gd name="T5" fmla="*/ 0 h 170"/>
                  <a:gd name="T6" fmla="*/ 0 w 288"/>
                  <a:gd name="T7" fmla="*/ 83 h 170"/>
                  <a:gd name="T8" fmla="*/ 141 w 288"/>
                  <a:gd name="T9" fmla="*/ 170 h 170"/>
                  <a:gd name="T10" fmla="*/ 288 w 288"/>
                  <a:gd name="T11" fmla="*/ 8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70">
                    <a:moveTo>
                      <a:pt x="288" y="89"/>
                    </a:moveTo>
                    <a:lnTo>
                      <a:pt x="220" y="2"/>
                    </a:lnTo>
                    <a:lnTo>
                      <a:pt x="71" y="0"/>
                    </a:lnTo>
                    <a:lnTo>
                      <a:pt x="0" y="83"/>
                    </a:lnTo>
                    <a:lnTo>
                      <a:pt x="141" y="170"/>
                    </a:lnTo>
                    <a:lnTo>
                      <a:pt x="288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6" name="Freeform 824"/>
              <p:cNvSpPr>
                <a:spLocks/>
              </p:cNvSpPr>
              <p:nvPr/>
            </p:nvSpPr>
            <p:spPr bwMode="auto">
              <a:xfrm>
                <a:off x="574" y="2417"/>
                <a:ext cx="286" cy="150"/>
              </a:xfrm>
              <a:custGeom>
                <a:avLst/>
                <a:gdLst>
                  <a:gd name="T0" fmla="*/ 173 w 286"/>
                  <a:gd name="T1" fmla="*/ 150 h 150"/>
                  <a:gd name="T2" fmla="*/ 286 w 286"/>
                  <a:gd name="T3" fmla="*/ 89 h 150"/>
                  <a:gd name="T4" fmla="*/ 220 w 286"/>
                  <a:gd name="T5" fmla="*/ 3 h 150"/>
                  <a:gd name="T6" fmla="*/ 71 w 286"/>
                  <a:gd name="T7" fmla="*/ 0 h 150"/>
                  <a:gd name="T8" fmla="*/ 0 w 286"/>
                  <a:gd name="T9" fmla="*/ 84 h 150"/>
                  <a:gd name="T10" fmla="*/ 110 w 286"/>
                  <a:gd name="T1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0">
                    <a:moveTo>
                      <a:pt x="173" y="150"/>
                    </a:moveTo>
                    <a:lnTo>
                      <a:pt x="286" y="89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84"/>
                    </a:lnTo>
                    <a:lnTo>
                      <a:pt x="110" y="1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7" name="Freeform 825"/>
              <p:cNvSpPr>
                <a:spLocks/>
              </p:cNvSpPr>
              <p:nvPr/>
            </p:nvSpPr>
            <p:spPr bwMode="auto">
              <a:xfrm>
                <a:off x="574" y="2399"/>
                <a:ext cx="286" cy="107"/>
              </a:xfrm>
              <a:custGeom>
                <a:avLst/>
                <a:gdLst>
                  <a:gd name="T0" fmla="*/ 0 w 286"/>
                  <a:gd name="T1" fmla="*/ 102 h 107"/>
                  <a:gd name="T2" fmla="*/ 71 w 286"/>
                  <a:gd name="T3" fmla="*/ 18 h 107"/>
                  <a:gd name="T4" fmla="*/ 220 w 286"/>
                  <a:gd name="T5" fmla="*/ 21 h 107"/>
                  <a:gd name="T6" fmla="*/ 286 w 286"/>
                  <a:gd name="T7" fmla="*/ 107 h 107"/>
                  <a:gd name="T8" fmla="*/ 220 w 286"/>
                  <a:gd name="T9" fmla="*/ 3 h 107"/>
                  <a:gd name="T10" fmla="*/ 71 w 286"/>
                  <a:gd name="T11" fmla="*/ 0 h 107"/>
                  <a:gd name="T12" fmla="*/ 0 w 286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7">
                    <a:moveTo>
                      <a:pt x="0" y="102"/>
                    </a:moveTo>
                    <a:lnTo>
                      <a:pt x="71" y="18"/>
                    </a:lnTo>
                    <a:lnTo>
                      <a:pt x="220" y="21"/>
                    </a:lnTo>
                    <a:lnTo>
                      <a:pt x="286" y="107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8" name="Freeform 826"/>
              <p:cNvSpPr>
                <a:spLocks/>
              </p:cNvSpPr>
              <p:nvPr/>
            </p:nvSpPr>
            <p:spPr bwMode="auto">
              <a:xfrm>
                <a:off x="574" y="2399"/>
                <a:ext cx="286" cy="107"/>
              </a:xfrm>
              <a:custGeom>
                <a:avLst/>
                <a:gdLst>
                  <a:gd name="T0" fmla="*/ 0 w 286"/>
                  <a:gd name="T1" fmla="*/ 102 h 107"/>
                  <a:gd name="T2" fmla="*/ 71 w 286"/>
                  <a:gd name="T3" fmla="*/ 18 h 107"/>
                  <a:gd name="T4" fmla="*/ 220 w 286"/>
                  <a:gd name="T5" fmla="*/ 21 h 107"/>
                  <a:gd name="T6" fmla="*/ 286 w 286"/>
                  <a:gd name="T7" fmla="*/ 107 h 107"/>
                  <a:gd name="T8" fmla="*/ 220 w 286"/>
                  <a:gd name="T9" fmla="*/ 3 h 107"/>
                  <a:gd name="T10" fmla="*/ 71 w 286"/>
                  <a:gd name="T11" fmla="*/ 0 h 107"/>
                  <a:gd name="T12" fmla="*/ 0 w 286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7">
                    <a:moveTo>
                      <a:pt x="0" y="102"/>
                    </a:moveTo>
                    <a:lnTo>
                      <a:pt x="71" y="18"/>
                    </a:lnTo>
                    <a:lnTo>
                      <a:pt x="220" y="21"/>
                    </a:lnTo>
                    <a:lnTo>
                      <a:pt x="286" y="107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39" name="Text Box 827"/>
              <p:cNvSpPr txBox="1">
                <a:spLocks noChangeArrowheads="1"/>
              </p:cNvSpPr>
              <p:nvPr/>
            </p:nvSpPr>
            <p:spPr bwMode="auto">
              <a:xfrm>
                <a:off x="620" y="2500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40" name="Group 828"/>
            <p:cNvGrpSpPr>
              <a:grpSpLocks/>
            </p:cNvGrpSpPr>
            <p:nvPr/>
          </p:nvGrpSpPr>
          <p:grpSpPr bwMode="auto">
            <a:xfrm>
              <a:off x="441" y="2918"/>
              <a:ext cx="285" cy="307"/>
              <a:chOff x="441" y="2918"/>
              <a:chExt cx="285" cy="307"/>
            </a:xfrm>
          </p:grpSpPr>
          <p:sp>
            <p:nvSpPr>
              <p:cNvPr id="346941" name="Freeform 829"/>
              <p:cNvSpPr>
                <a:spLocks/>
              </p:cNvSpPr>
              <p:nvPr/>
            </p:nvSpPr>
            <p:spPr bwMode="auto">
              <a:xfrm>
                <a:off x="441" y="2931"/>
                <a:ext cx="285" cy="173"/>
              </a:xfrm>
              <a:custGeom>
                <a:avLst/>
                <a:gdLst>
                  <a:gd name="T0" fmla="*/ 285 w 285"/>
                  <a:gd name="T1" fmla="*/ 92 h 173"/>
                  <a:gd name="T2" fmla="*/ 217 w 285"/>
                  <a:gd name="T3" fmla="*/ 2 h 173"/>
                  <a:gd name="T4" fmla="*/ 68 w 285"/>
                  <a:gd name="T5" fmla="*/ 0 h 173"/>
                  <a:gd name="T6" fmla="*/ 0 w 285"/>
                  <a:gd name="T7" fmla="*/ 86 h 173"/>
                  <a:gd name="T8" fmla="*/ 141 w 285"/>
                  <a:gd name="T9" fmla="*/ 173 h 173"/>
                  <a:gd name="T10" fmla="*/ 283 w 285"/>
                  <a:gd name="T11" fmla="*/ 92 h 173"/>
                  <a:gd name="T12" fmla="*/ 285 w 285"/>
                  <a:gd name="T13" fmla="*/ 9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73">
                    <a:moveTo>
                      <a:pt x="285" y="92"/>
                    </a:moveTo>
                    <a:lnTo>
                      <a:pt x="217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41" y="173"/>
                    </a:lnTo>
                    <a:lnTo>
                      <a:pt x="283" y="92"/>
                    </a:lnTo>
                    <a:lnTo>
                      <a:pt x="285" y="92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2" name="Freeform 830"/>
              <p:cNvSpPr>
                <a:spLocks/>
              </p:cNvSpPr>
              <p:nvPr/>
            </p:nvSpPr>
            <p:spPr bwMode="auto">
              <a:xfrm>
                <a:off x="441" y="2933"/>
                <a:ext cx="285" cy="152"/>
              </a:xfrm>
              <a:custGeom>
                <a:avLst/>
                <a:gdLst>
                  <a:gd name="T0" fmla="*/ 173 w 285"/>
                  <a:gd name="T1" fmla="*/ 152 h 152"/>
                  <a:gd name="T2" fmla="*/ 285 w 285"/>
                  <a:gd name="T3" fmla="*/ 90 h 152"/>
                  <a:gd name="T4" fmla="*/ 220 w 285"/>
                  <a:gd name="T5" fmla="*/ 3 h 152"/>
                  <a:gd name="T6" fmla="*/ 71 w 285"/>
                  <a:gd name="T7" fmla="*/ 0 h 152"/>
                  <a:gd name="T8" fmla="*/ 0 w 285"/>
                  <a:gd name="T9" fmla="*/ 84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3" y="152"/>
                    </a:moveTo>
                    <a:lnTo>
                      <a:pt x="285" y="90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84"/>
                    </a:lnTo>
                    <a:lnTo>
                      <a:pt x="110" y="15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3" name="Freeform 831"/>
              <p:cNvSpPr>
                <a:spLocks/>
              </p:cNvSpPr>
              <p:nvPr/>
            </p:nvSpPr>
            <p:spPr bwMode="auto">
              <a:xfrm>
                <a:off x="441" y="2918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71 w 285"/>
                  <a:gd name="T3" fmla="*/ 15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71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71" y="15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71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4" name="Freeform 832"/>
              <p:cNvSpPr>
                <a:spLocks/>
              </p:cNvSpPr>
              <p:nvPr/>
            </p:nvSpPr>
            <p:spPr bwMode="auto">
              <a:xfrm>
                <a:off x="441" y="2918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71 w 285"/>
                  <a:gd name="T3" fmla="*/ 15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71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71" y="15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71" y="0"/>
                    </a:lnTo>
                    <a:lnTo>
                      <a:pt x="0" y="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5" name="Text Box 833"/>
              <p:cNvSpPr txBox="1">
                <a:spLocks noChangeArrowheads="1"/>
              </p:cNvSpPr>
              <p:nvPr/>
            </p:nvSpPr>
            <p:spPr bwMode="auto">
              <a:xfrm>
                <a:off x="484" y="3012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46" name="Group 834"/>
            <p:cNvGrpSpPr>
              <a:grpSpLocks/>
            </p:cNvGrpSpPr>
            <p:nvPr/>
          </p:nvGrpSpPr>
          <p:grpSpPr bwMode="auto">
            <a:xfrm>
              <a:off x="318" y="3442"/>
              <a:ext cx="285" cy="311"/>
              <a:chOff x="318" y="3442"/>
              <a:chExt cx="285" cy="311"/>
            </a:xfrm>
          </p:grpSpPr>
          <p:sp>
            <p:nvSpPr>
              <p:cNvPr id="346947" name="Freeform 835"/>
              <p:cNvSpPr>
                <a:spLocks/>
              </p:cNvSpPr>
              <p:nvPr/>
            </p:nvSpPr>
            <p:spPr bwMode="auto">
              <a:xfrm>
                <a:off x="318" y="3457"/>
                <a:ext cx="285" cy="173"/>
              </a:xfrm>
              <a:custGeom>
                <a:avLst/>
                <a:gdLst>
                  <a:gd name="T0" fmla="*/ 285 w 285"/>
                  <a:gd name="T1" fmla="*/ 90 h 173"/>
                  <a:gd name="T2" fmla="*/ 217 w 285"/>
                  <a:gd name="T3" fmla="*/ 3 h 173"/>
                  <a:gd name="T4" fmla="*/ 68 w 285"/>
                  <a:gd name="T5" fmla="*/ 0 h 173"/>
                  <a:gd name="T6" fmla="*/ 0 w 285"/>
                  <a:gd name="T7" fmla="*/ 87 h 173"/>
                  <a:gd name="T8" fmla="*/ 141 w 285"/>
                  <a:gd name="T9" fmla="*/ 173 h 173"/>
                  <a:gd name="T10" fmla="*/ 285 w 285"/>
                  <a:gd name="T11" fmla="*/ 9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3">
                    <a:moveTo>
                      <a:pt x="285" y="90"/>
                    </a:moveTo>
                    <a:lnTo>
                      <a:pt x="217" y="3"/>
                    </a:lnTo>
                    <a:lnTo>
                      <a:pt x="68" y="0"/>
                    </a:lnTo>
                    <a:lnTo>
                      <a:pt x="0" y="87"/>
                    </a:lnTo>
                    <a:lnTo>
                      <a:pt x="141" y="173"/>
                    </a:lnTo>
                    <a:lnTo>
                      <a:pt x="285" y="90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8" name="Freeform 836"/>
              <p:cNvSpPr>
                <a:spLocks/>
              </p:cNvSpPr>
              <p:nvPr/>
            </p:nvSpPr>
            <p:spPr bwMode="auto">
              <a:xfrm>
                <a:off x="318" y="3460"/>
                <a:ext cx="285" cy="152"/>
              </a:xfrm>
              <a:custGeom>
                <a:avLst/>
                <a:gdLst>
                  <a:gd name="T0" fmla="*/ 173 w 285"/>
                  <a:gd name="T1" fmla="*/ 152 h 152"/>
                  <a:gd name="T2" fmla="*/ 285 w 285"/>
                  <a:gd name="T3" fmla="*/ 87 h 152"/>
                  <a:gd name="T4" fmla="*/ 217 w 285"/>
                  <a:gd name="T5" fmla="*/ 0 h 152"/>
                  <a:gd name="T6" fmla="*/ 68 w 285"/>
                  <a:gd name="T7" fmla="*/ 0 h 152"/>
                  <a:gd name="T8" fmla="*/ 0 w 285"/>
                  <a:gd name="T9" fmla="*/ 84 h 152"/>
                  <a:gd name="T10" fmla="*/ 107 w 285"/>
                  <a:gd name="T11" fmla="*/ 14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3" y="152"/>
                    </a:moveTo>
                    <a:lnTo>
                      <a:pt x="285" y="87"/>
                    </a:lnTo>
                    <a:lnTo>
                      <a:pt x="217" y="0"/>
                    </a:lnTo>
                    <a:lnTo>
                      <a:pt x="68" y="0"/>
                    </a:lnTo>
                    <a:lnTo>
                      <a:pt x="0" y="84"/>
                    </a:lnTo>
                    <a:lnTo>
                      <a:pt x="107" y="14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49" name="Freeform 837"/>
              <p:cNvSpPr>
                <a:spLocks/>
              </p:cNvSpPr>
              <p:nvPr/>
            </p:nvSpPr>
            <p:spPr bwMode="auto">
              <a:xfrm>
                <a:off x="318" y="3442"/>
                <a:ext cx="285" cy="105"/>
              </a:xfrm>
              <a:custGeom>
                <a:avLst/>
                <a:gdLst>
                  <a:gd name="T0" fmla="*/ 0 w 285"/>
                  <a:gd name="T1" fmla="*/ 102 h 105"/>
                  <a:gd name="T2" fmla="*/ 68 w 285"/>
                  <a:gd name="T3" fmla="*/ 18 h 105"/>
                  <a:gd name="T4" fmla="*/ 217 w 285"/>
                  <a:gd name="T5" fmla="*/ 21 h 105"/>
                  <a:gd name="T6" fmla="*/ 285 w 285"/>
                  <a:gd name="T7" fmla="*/ 105 h 105"/>
                  <a:gd name="T8" fmla="*/ 217 w 285"/>
                  <a:gd name="T9" fmla="*/ 2 h 105"/>
                  <a:gd name="T10" fmla="*/ 68 w 285"/>
                  <a:gd name="T11" fmla="*/ 0 h 105"/>
                  <a:gd name="T12" fmla="*/ 0 w 285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17" y="21"/>
                    </a:lnTo>
                    <a:lnTo>
                      <a:pt x="285" y="105"/>
                    </a:lnTo>
                    <a:lnTo>
                      <a:pt x="217" y="2"/>
                    </a:lnTo>
                    <a:lnTo>
                      <a:pt x="68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0" name="Freeform 838"/>
              <p:cNvSpPr>
                <a:spLocks/>
              </p:cNvSpPr>
              <p:nvPr/>
            </p:nvSpPr>
            <p:spPr bwMode="auto">
              <a:xfrm>
                <a:off x="318" y="3442"/>
                <a:ext cx="285" cy="105"/>
              </a:xfrm>
              <a:custGeom>
                <a:avLst/>
                <a:gdLst>
                  <a:gd name="T0" fmla="*/ 0 w 285"/>
                  <a:gd name="T1" fmla="*/ 102 h 105"/>
                  <a:gd name="T2" fmla="*/ 68 w 285"/>
                  <a:gd name="T3" fmla="*/ 18 h 105"/>
                  <a:gd name="T4" fmla="*/ 217 w 285"/>
                  <a:gd name="T5" fmla="*/ 21 h 105"/>
                  <a:gd name="T6" fmla="*/ 285 w 285"/>
                  <a:gd name="T7" fmla="*/ 105 h 105"/>
                  <a:gd name="T8" fmla="*/ 217 w 285"/>
                  <a:gd name="T9" fmla="*/ 2 h 105"/>
                  <a:gd name="T10" fmla="*/ 68 w 285"/>
                  <a:gd name="T11" fmla="*/ 0 h 105"/>
                  <a:gd name="T12" fmla="*/ 0 w 285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17" y="21"/>
                    </a:lnTo>
                    <a:lnTo>
                      <a:pt x="285" y="105"/>
                    </a:lnTo>
                    <a:lnTo>
                      <a:pt x="217" y="2"/>
                    </a:lnTo>
                    <a:lnTo>
                      <a:pt x="68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1" name="Text Box 839"/>
              <p:cNvSpPr txBox="1">
                <a:spLocks noChangeArrowheads="1"/>
              </p:cNvSpPr>
              <p:nvPr/>
            </p:nvSpPr>
            <p:spPr bwMode="auto">
              <a:xfrm>
                <a:off x="364" y="3540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52" name="Group 840"/>
            <p:cNvGrpSpPr>
              <a:grpSpLocks/>
            </p:cNvGrpSpPr>
            <p:nvPr/>
          </p:nvGrpSpPr>
          <p:grpSpPr bwMode="auto">
            <a:xfrm>
              <a:off x="1725" y="2448"/>
              <a:ext cx="288" cy="278"/>
              <a:chOff x="1725" y="2448"/>
              <a:chExt cx="288" cy="278"/>
            </a:xfrm>
          </p:grpSpPr>
          <p:sp>
            <p:nvSpPr>
              <p:cNvPr id="346953" name="Freeform 841"/>
              <p:cNvSpPr>
                <a:spLocks/>
              </p:cNvSpPr>
              <p:nvPr/>
            </p:nvSpPr>
            <p:spPr bwMode="auto">
              <a:xfrm>
                <a:off x="1725" y="2540"/>
                <a:ext cx="288" cy="168"/>
              </a:xfrm>
              <a:custGeom>
                <a:avLst/>
                <a:gdLst>
                  <a:gd name="T0" fmla="*/ 0 w 288"/>
                  <a:gd name="T1" fmla="*/ 84 h 168"/>
                  <a:gd name="T2" fmla="*/ 68 w 288"/>
                  <a:gd name="T3" fmla="*/ 168 h 168"/>
                  <a:gd name="T4" fmla="*/ 220 w 288"/>
                  <a:gd name="T5" fmla="*/ 168 h 168"/>
                  <a:gd name="T6" fmla="*/ 288 w 288"/>
                  <a:gd name="T7" fmla="*/ 84 h 168"/>
                  <a:gd name="T8" fmla="*/ 144 w 288"/>
                  <a:gd name="T9" fmla="*/ 0 h 168"/>
                  <a:gd name="T10" fmla="*/ 0 w 288"/>
                  <a:gd name="T11" fmla="*/ 8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68">
                    <a:moveTo>
                      <a:pt x="0" y="84"/>
                    </a:moveTo>
                    <a:lnTo>
                      <a:pt x="68" y="168"/>
                    </a:lnTo>
                    <a:lnTo>
                      <a:pt x="220" y="168"/>
                    </a:lnTo>
                    <a:lnTo>
                      <a:pt x="288" y="84"/>
                    </a:lnTo>
                    <a:lnTo>
                      <a:pt x="144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4" name="Freeform 842"/>
              <p:cNvSpPr>
                <a:spLocks/>
              </p:cNvSpPr>
              <p:nvPr/>
            </p:nvSpPr>
            <p:spPr bwMode="auto">
              <a:xfrm>
                <a:off x="1725" y="2559"/>
                <a:ext cx="288" cy="149"/>
              </a:xfrm>
              <a:custGeom>
                <a:avLst/>
                <a:gdLst>
                  <a:gd name="T0" fmla="*/ 112 w 288"/>
                  <a:gd name="T1" fmla="*/ 0 h 149"/>
                  <a:gd name="T2" fmla="*/ 0 w 288"/>
                  <a:gd name="T3" fmla="*/ 65 h 149"/>
                  <a:gd name="T4" fmla="*/ 68 w 288"/>
                  <a:gd name="T5" fmla="*/ 149 h 149"/>
                  <a:gd name="T6" fmla="*/ 220 w 288"/>
                  <a:gd name="T7" fmla="*/ 149 h 149"/>
                  <a:gd name="T8" fmla="*/ 288 w 288"/>
                  <a:gd name="T9" fmla="*/ 65 h 149"/>
                  <a:gd name="T10" fmla="*/ 175 w 288"/>
                  <a:gd name="T1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49">
                    <a:moveTo>
                      <a:pt x="112" y="0"/>
                    </a:moveTo>
                    <a:lnTo>
                      <a:pt x="0" y="65"/>
                    </a:lnTo>
                    <a:lnTo>
                      <a:pt x="68" y="149"/>
                    </a:lnTo>
                    <a:lnTo>
                      <a:pt x="220" y="149"/>
                    </a:lnTo>
                    <a:lnTo>
                      <a:pt x="288" y="65"/>
                    </a:lnTo>
                    <a:lnTo>
                      <a:pt x="17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5" name="Freeform 843"/>
              <p:cNvSpPr>
                <a:spLocks/>
              </p:cNvSpPr>
              <p:nvPr/>
            </p:nvSpPr>
            <p:spPr bwMode="auto">
              <a:xfrm>
                <a:off x="1727" y="2624"/>
                <a:ext cx="283" cy="102"/>
              </a:xfrm>
              <a:custGeom>
                <a:avLst/>
                <a:gdLst>
                  <a:gd name="T0" fmla="*/ 283 w 283"/>
                  <a:gd name="T1" fmla="*/ 0 h 102"/>
                  <a:gd name="T2" fmla="*/ 218 w 283"/>
                  <a:gd name="T3" fmla="*/ 84 h 102"/>
                  <a:gd name="T4" fmla="*/ 66 w 283"/>
                  <a:gd name="T5" fmla="*/ 84 h 102"/>
                  <a:gd name="T6" fmla="*/ 0 w 283"/>
                  <a:gd name="T7" fmla="*/ 0 h 102"/>
                  <a:gd name="T8" fmla="*/ 66 w 283"/>
                  <a:gd name="T9" fmla="*/ 102 h 102"/>
                  <a:gd name="T10" fmla="*/ 218 w 283"/>
                  <a:gd name="T11" fmla="*/ 102 h 102"/>
                  <a:gd name="T12" fmla="*/ 283 w 283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2">
                    <a:moveTo>
                      <a:pt x="283" y="0"/>
                    </a:moveTo>
                    <a:lnTo>
                      <a:pt x="218" y="84"/>
                    </a:lnTo>
                    <a:lnTo>
                      <a:pt x="66" y="84"/>
                    </a:lnTo>
                    <a:lnTo>
                      <a:pt x="0" y="0"/>
                    </a:lnTo>
                    <a:lnTo>
                      <a:pt x="66" y="102"/>
                    </a:lnTo>
                    <a:lnTo>
                      <a:pt x="218" y="102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6" name="Freeform 844"/>
              <p:cNvSpPr>
                <a:spLocks/>
              </p:cNvSpPr>
              <p:nvPr/>
            </p:nvSpPr>
            <p:spPr bwMode="auto">
              <a:xfrm>
                <a:off x="1727" y="2624"/>
                <a:ext cx="283" cy="102"/>
              </a:xfrm>
              <a:custGeom>
                <a:avLst/>
                <a:gdLst>
                  <a:gd name="T0" fmla="*/ 283 w 283"/>
                  <a:gd name="T1" fmla="*/ 0 h 102"/>
                  <a:gd name="T2" fmla="*/ 218 w 283"/>
                  <a:gd name="T3" fmla="*/ 84 h 102"/>
                  <a:gd name="T4" fmla="*/ 66 w 283"/>
                  <a:gd name="T5" fmla="*/ 84 h 102"/>
                  <a:gd name="T6" fmla="*/ 0 w 283"/>
                  <a:gd name="T7" fmla="*/ 0 h 102"/>
                  <a:gd name="T8" fmla="*/ 66 w 283"/>
                  <a:gd name="T9" fmla="*/ 102 h 102"/>
                  <a:gd name="T10" fmla="*/ 218 w 283"/>
                  <a:gd name="T11" fmla="*/ 102 h 102"/>
                  <a:gd name="T12" fmla="*/ 283 w 283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2">
                    <a:moveTo>
                      <a:pt x="283" y="0"/>
                    </a:moveTo>
                    <a:lnTo>
                      <a:pt x="218" y="84"/>
                    </a:lnTo>
                    <a:lnTo>
                      <a:pt x="66" y="84"/>
                    </a:lnTo>
                    <a:lnTo>
                      <a:pt x="0" y="0"/>
                    </a:lnTo>
                    <a:lnTo>
                      <a:pt x="66" y="102"/>
                    </a:lnTo>
                    <a:lnTo>
                      <a:pt x="218" y="102"/>
                    </a:lnTo>
                    <a:lnTo>
                      <a:pt x="28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57" name="Text Box 845"/>
              <p:cNvSpPr txBox="1">
                <a:spLocks noChangeArrowheads="1"/>
              </p:cNvSpPr>
              <p:nvPr/>
            </p:nvSpPr>
            <p:spPr bwMode="auto">
              <a:xfrm>
                <a:off x="1772" y="2448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58" name="Group 846"/>
            <p:cNvGrpSpPr>
              <a:grpSpLocks/>
            </p:cNvGrpSpPr>
            <p:nvPr/>
          </p:nvGrpSpPr>
          <p:grpSpPr bwMode="auto">
            <a:xfrm>
              <a:off x="1848" y="1884"/>
              <a:ext cx="288" cy="271"/>
              <a:chOff x="1848" y="1884"/>
              <a:chExt cx="288" cy="271"/>
            </a:xfrm>
          </p:grpSpPr>
          <p:sp>
            <p:nvSpPr>
              <p:cNvPr id="346959" name="Freeform 847"/>
              <p:cNvSpPr>
                <a:spLocks/>
              </p:cNvSpPr>
              <p:nvPr/>
            </p:nvSpPr>
            <p:spPr bwMode="auto">
              <a:xfrm>
                <a:off x="1848" y="1967"/>
                <a:ext cx="288" cy="170"/>
              </a:xfrm>
              <a:custGeom>
                <a:avLst/>
                <a:gdLst>
                  <a:gd name="T0" fmla="*/ 0 w 288"/>
                  <a:gd name="T1" fmla="*/ 86 h 170"/>
                  <a:gd name="T2" fmla="*/ 68 w 288"/>
                  <a:gd name="T3" fmla="*/ 170 h 170"/>
                  <a:gd name="T4" fmla="*/ 220 w 288"/>
                  <a:gd name="T5" fmla="*/ 170 h 170"/>
                  <a:gd name="T6" fmla="*/ 288 w 288"/>
                  <a:gd name="T7" fmla="*/ 86 h 170"/>
                  <a:gd name="T8" fmla="*/ 144 w 288"/>
                  <a:gd name="T9" fmla="*/ 0 h 170"/>
                  <a:gd name="T10" fmla="*/ 0 w 288"/>
                  <a:gd name="T11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70">
                    <a:moveTo>
                      <a:pt x="0" y="86"/>
                    </a:moveTo>
                    <a:lnTo>
                      <a:pt x="68" y="170"/>
                    </a:lnTo>
                    <a:lnTo>
                      <a:pt x="220" y="170"/>
                    </a:lnTo>
                    <a:lnTo>
                      <a:pt x="288" y="86"/>
                    </a:lnTo>
                    <a:lnTo>
                      <a:pt x="144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0" name="Freeform 848"/>
              <p:cNvSpPr>
                <a:spLocks/>
              </p:cNvSpPr>
              <p:nvPr/>
            </p:nvSpPr>
            <p:spPr bwMode="auto">
              <a:xfrm>
                <a:off x="1848" y="1985"/>
                <a:ext cx="288" cy="152"/>
              </a:xfrm>
              <a:custGeom>
                <a:avLst/>
                <a:gdLst>
                  <a:gd name="T0" fmla="*/ 112 w 288"/>
                  <a:gd name="T1" fmla="*/ 0 h 152"/>
                  <a:gd name="T2" fmla="*/ 0 w 288"/>
                  <a:gd name="T3" fmla="*/ 68 h 152"/>
                  <a:gd name="T4" fmla="*/ 68 w 288"/>
                  <a:gd name="T5" fmla="*/ 152 h 152"/>
                  <a:gd name="T6" fmla="*/ 220 w 288"/>
                  <a:gd name="T7" fmla="*/ 152 h 152"/>
                  <a:gd name="T8" fmla="*/ 288 w 288"/>
                  <a:gd name="T9" fmla="*/ 68 h 152"/>
                  <a:gd name="T10" fmla="*/ 175 w 288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52">
                    <a:moveTo>
                      <a:pt x="112" y="0"/>
                    </a:moveTo>
                    <a:lnTo>
                      <a:pt x="0" y="68"/>
                    </a:lnTo>
                    <a:lnTo>
                      <a:pt x="68" y="152"/>
                    </a:lnTo>
                    <a:lnTo>
                      <a:pt x="220" y="152"/>
                    </a:lnTo>
                    <a:lnTo>
                      <a:pt x="288" y="68"/>
                    </a:lnTo>
                    <a:lnTo>
                      <a:pt x="17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1" name="Freeform 849"/>
              <p:cNvSpPr>
                <a:spLocks/>
              </p:cNvSpPr>
              <p:nvPr/>
            </p:nvSpPr>
            <p:spPr bwMode="auto">
              <a:xfrm>
                <a:off x="1850" y="2050"/>
                <a:ext cx="283" cy="105"/>
              </a:xfrm>
              <a:custGeom>
                <a:avLst/>
                <a:gdLst>
                  <a:gd name="T0" fmla="*/ 283 w 283"/>
                  <a:gd name="T1" fmla="*/ 0 h 105"/>
                  <a:gd name="T2" fmla="*/ 218 w 283"/>
                  <a:gd name="T3" fmla="*/ 87 h 105"/>
                  <a:gd name="T4" fmla="*/ 66 w 283"/>
                  <a:gd name="T5" fmla="*/ 87 h 105"/>
                  <a:gd name="T6" fmla="*/ 0 w 283"/>
                  <a:gd name="T7" fmla="*/ 0 h 105"/>
                  <a:gd name="T8" fmla="*/ 66 w 283"/>
                  <a:gd name="T9" fmla="*/ 105 h 105"/>
                  <a:gd name="T10" fmla="*/ 218 w 283"/>
                  <a:gd name="T11" fmla="*/ 105 h 105"/>
                  <a:gd name="T12" fmla="*/ 283 w 283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5">
                    <a:moveTo>
                      <a:pt x="283" y="0"/>
                    </a:moveTo>
                    <a:lnTo>
                      <a:pt x="218" y="87"/>
                    </a:lnTo>
                    <a:lnTo>
                      <a:pt x="66" y="87"/>
                    </a:lnTo>
                    <a:lnTo>
                      <a:pt x="0" y="0"/>
                    </a:lnTo>
                    <a:lnTo>
                      <a:pt x="66" y="105"/>
                    </a:lnTo>
                    <a:lnTo>
                      <a:pt x="218" y="10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2" name="Freeform 850"/>
              <p:cNvSpPr>
                <a:spLocks/>
              </p:cNvSpPr>
              <p:nvPr/>
            </p:nvSpPr>
            <p:spPr bwMode="auto">
              <a:xfrm>
                <a:off x="1850" y="2050"/>
                <a:ext cx="283" cy="105"/>
              </a:xfrm>
              <a:custGeom>
                <a:avLst/>
                <a:gdLst>
                  <a:gd name="T0" fmla="*/ 283 w 283"/>
                  <a:gd name="T1" fmla="*/ 0 h 105"/>
                  <a:gd name="T2" fmla="*/ 218 w 283"/>
                  <a:gd name="T3" fmla="*/ 87 h 105"/>
                  <a:gd name="T4" fmla="*/ 66 w 283"/>
                  <a:gd name="T5" fmla="*/ 87 h 105"/>
                  <a:gd name="T6" fmla="*/ 0 w 283"/>
                  <a:gd name="T7" fmla="*/ 0 h 105"/>
                  <a:gd name="T8" fmla="*/ 66 w 283"/>
                  <a:gd name="T9" fmla="*/ 105 h 105"/>
                  <a:gd name="T10" fmla="*/ 218 w 283"/>
                  <a:gd name="T11" fmla="*/ 105 h 105"/>
                  <a:gd name="T12" fmla="*/ 283 w 283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5">
                    <a:moveTo>
                      <a:pt x="283" y="0"/>
                    </a:moveTo>
                    <a:lnTo>
                      <a:pt x="218" y="87"/>
                    </a:lnTo>
                    <a:lnTo>
                      <a:pt x="66" y="87"/>
                    </a:lnTo>
                    <a:lnTo>
                      <a:pt x="0" y="0"/>
                    </a:lnTo>
                    <a:lnTo>
                      <a:pt x="66" y="105"/>
                    </a:lnTo>
                    <a:lnTo>
                      <a:pt x="218" y="105"/>
                    </a:lnTo>
                    <a:lnTo>
                      <a:pt x="28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3" name="Text Box 851"/>
              <p:cNvSpPr txBox="1">
                <a:spLocks noChangeArrowheads="1"/>
              </p:cNvSpPr>
              <p:nvPr/>
            </p:nvSpPr>
            <p:spPr bwMode="auto">
              <a:xfrm>
                <a:off x="1900" y="1884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64" name="Group 852"/>
            <p:cNvGrpSpPr>
              <a:grpSpLocks/>
            </p:cNvGrpSpPr>
            <p:nvPr/>
          </p:nvGrpSpPr>
          <p:grpSpPr bwMode="auto">
            <a:xfrm>
              <a:off x="1979" y="1372"/>
              <a:ext cx="285" cy="262"/>
              <a:chOff x="1979" y="1372"/>
              <a:chExt cx="285" cy="262"/>
            </a:xfrm>
          </p:grpSpPr>
          <p:sp>
            <p:nvSpPr>
              <p:cNvPr id="346965" name="Freeform 853"/>
              <p:cNvSpPr>
                <a:spLocks/>
              </p:cNvSpPr>
              <p:nvPr/>
            </p:nvSpPr>
            <p:spPr bwMode="auto">
              <a:xfrm>
                <a:off x="1979" y="1448"/>
                <a:ext cx="285" cy="170"/>
              </a:xfrm>
              <a:custGeom>
                <a:avLst/>
                <a:gdLst>
                  <a:gd name="T0" fmla="*/ 0 w 285"/>
                  <a:gd name="T1" fmla="*/ 84 h 170"/>
                  <a:gd name="T2" fmla="*/ 65 w 285"/>
                  <a:gd name="T3" fmla="*/ 170 h 170"/>
                  <a:gd name="T4" fmla="*/ 217 w 285"/>
                  <a:gd name="T5" fmla="*/ 170 h 170"/>
                  <a:gd name="T6" fmla="*/ 285 w 285"/>
                  <a:gd name="T7" fmla="*/ 84 h 170"/>
                  <a:gd name="T8" fmla="*/ 141 w 285"/>
                  <a:gd name="T9" fmla="*/ 0 h 170"/>
                  <a:gd name="T10" fmla="*/ 0 w 285"/>
                  <a:gd name="T11" fmla="*/ 8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0">
                    <a:moveTo>
                      <a:pt x="0" y="84"/>
                    </a:moveTo>
                    <a:lnTo>
                      <a:pt x="65" y="170"/>
                    </a:lnTo>
                    <a:lnTo>
                      <a:pt x="217" y="170"/>
                    </a:lnTo>
                    <a:lnTo>
                      <a:pt x="285" y="84"/>
                    </a:lnTo>
                    <a:lnTo>
                      <a:pt x="141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6" name="Freeform 854"/>
              <p:cNvSpPr>
                <a:spLocks/>
              </p:cNvSpPr>
              <p:nvPr/>
            </p:nvSpPr>
            <p:spPr bwMode="auto">
              <a:xfrm>
                <a:off x="1979" y="1466"/>
                <a:ext cx="285" cy="152"/>
              </a:xfrm>
              <a:custGeom>
                <a:avLst/>
                <a:gdLst>
                  <a:gd name="T0" fmla="*/ 112 w 285"/>
                  <a:gd name="T1" fmla="*/ 0 h 152"/>
                  <a:gd name="T2" fmla="*/ 0 w 285"/>
                  <a:gd name="T3" fmla="*/ 66 h 152"/>
                  <a:gd name="T4" fmla="*/ 65 w 285"/>
                  <a:gd name="T5" fmla="*/ 152 h 152"/>
                  <a:gd name="T6" fmla="*/ 217 w 285"/>
                  <a:gd name="T7" fmla="*/ 152 h 152"/>
                  <a:gd name="T8" fmla="*/ 285 w 285"/>
                  <a:gd name="T9" fmla="*/ 66 h 152"/>
                  <a:gd name="T10" fmla="*/ 175 w 285"/>
                  <a:gd name="T11" fmla="*/ 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12" y="0"/>
                    </a:moveTo>
                    <a:lnTo>
                      <a:pt x="0" y="66"/>
                    </a:lnTo>
                    <a:lnTo>
                      <a:pt x="65" y="152"/>
                    </a:lnTo>
                    <a:lnTo>
                      <a:pt x="217" y="152"/>
                    </a:lnTo>
                    <a:lnTo>
                      <a:pt x="285" y="66"/>
                    </a:lnTo>
                    <a:lnTo>
                      <a:pt x="175" y="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7" name="Freeform 855"/>
              <p:cNvSpPr>
                <a:spLocks/>
              </p:cNvSpPr>
              <p:nvPr/>
            </p:nvSpPr>
            <p:spPr bwMode="auto">
              <a:xfrm>
                <a:off x="1979" y="1532"/>
                <a:ext cx="285" cy="102"/>
              </a:xfrm>
              <a:custGeom>
                <a:avLst/>
                <a:gdLst>
                  <a:gd name="T0" fmla="*/ 285 w 285"/>
                  <a:gd name="T1" fmla="*/ 0 h 102"/>
                  <a:gd name="T2" fmla="*/ 217 w 285"/>
                  <a:gd name="T3" fmla="*/ 86 h 102"/>
                  <a:gd name="T4" fmla="*/ 65 w 285"/>
                  <a:gd name="T5" fmla="*/ 86 h 102"/>
                  <a:gd name="T6" fmla="*/ 0 w 285"/>
                  <a:gd name="T7" fmla="*/ 0 h 102"/>
                  <a:gd name="T8" fmla="*/ 65 w 285"/>
                  <a:gd name="T9" fmla="*/ 102 h 102"/>
                  <a:gd name="T10" fmla="*/ 217 w 285"/>
                  <a:gd name="T11" fmla="*/ 102 h 102"/>
                  <a:gd name="T12" fmla="*/ 285 w 285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2">
                    <a:moveTo>
                      <a:pt x="285" y="0"/>
                    </a:moveTo>
                    <a:lnTo>
                      <a:pt x="217" y="86"/>
                    </a:lnTo>
                    <a:lnTo>
                      <a:pt x="65" y="86"/>
                    </a:lnTo>
                    <a:lnTo>
                      <a:pt x="0" y="0"/>
                    </a:lnTo>
                    <a:lnTo>
                      <a:pt x="65" y="102"/>
                    </a:lnTo>
                    <a:lnTo>
                      <a:pt x="217" y="102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8" name="Freeform 856"/>
              <p:cNvSpPr>
                <a:spLocks/>
              </p:cNvSpPr>
              <p:nvPr/>
            </p:nvSpPr>
            <p:spPr bwMode="auto">
              <a:xfrm>
                <a:off x="1979" y="1532"/>
                <a:ext cx="285" cy="102"/>
              </a:xfrm>
              <a:custGeom>
                <a:avLst/>
                <a:gdLst>
                  <a:gd name="T0" fmla="*/ 285 w 285"/>
                  <a:gd name="T1" fmla="*/ 0 h 102"/>
                  <a:gd name="T2" fmla="*/ 217 w 285"/>
                  <a:gd name="T3" fmla="*/ 86 h 102"/>
                  <a:gd name="T4" fmla="*/ 65 w 285"/>
                  <a:gd name="T5" fmla="*/ 86 h 102"/>
                  <a:gd name="T6" fmla="*/ 0 w 285"/>
                  <a:gd name="T7" fmla="*/ 0 h 102"/>
                  <a:gd name="T8" fmla="*/ 65 w 285"/>
                  <a:gd name="T9" fmla="*/ 102 h 102"/>
                  <a:gd name="T10" fmla="*/ 217 w 285"/>
                  <a:gd name="T11" fmla="*/ 102 h 102"/>
                  <a:gd name="T12" fmla="*/ 285 w 285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2">
                    <a:moveTo>
                      <a:pt x="285" y="0"/>
                    </a:moveTo>
                    <a:lnTo>
                      <a:pt x="217" y="86"/>
                    </a:lnTo>
                    <a:lnTo>
                      <a:pt x="65" y="86"/>
                    </a:lnTo>
                    <a:lnTo>
                      <a:pt x="0" y="0"/>
                    </a:lnTo>
                    <a:lnTo>
                      <a:pt x="65" y="102"/>
                    </a:lnTo>
                    <a:lnTo>
                      <a:pt x="217" y="102"/>
                    </a:lnTo>
                    <a:lnTo>
                      <a:pt x="28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69" name="Text Box 857"/>
              <p:cNvSpPr txBox="1">
                <a:spLocks noChangeArrowheads="1"/>
              </p:cNvSpPr>
              <p:nvPr/>
            </p:nvSpPr>
            <p:spPr bwMode="auto">
              <a:xfrm>
                <a:off x="2028" y="1372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346970" name="Group 858"/>
            <p:cNvGrpSpPr>
              <a:grpSpLocks/>
            </p:cNvGrpSpPr>
            <p:nvPr/>
          </p:nvGrpSpPr>
          <p:grpSpPr bwMode="auto">
            <a:xfrm>
              <a:off x="2094" y="852"/>
              <a:ext cx="288" cy="276"/>
              <a:chOff x="2094" y="852"/>
              <a:chExt cx="288" cy="276"/>
            </a:xfrm>
          </p:grpSpPr>
          <p:sp>
            <p:nvSpPr>
              <p:cNvPr id="346971" name="Freeform 859"/>
              <p:cNvSpPr>
                <a:spLocks/>
              </p:cNvSpPr>
              <p:nvPr/>
            </p:nvSpPr>
            <p:spPr bwMode="auto">
              <a:xfrm>
                <a:off x="2097" y="940"/>
                <a:ext cx="285" cy="167"/>
              </a:xfrm>
              <a:custGeom>
                <a:avLst/>
                <a:gdLst>
                  <a:gd name="T0" fmla="*/ 0 w 285"/>
                  <a:gd name="T1" fmla="*/ 83 h 167"/>
                  <a:gd name="T2" fmla="*/ 65 w 285"/>
                  <a:gd name="T3" fmla="*/ 167 h 167"/>
                  <a:gd name="T4" fmla="*/ 217 w 285"/>
                  <a:gd name="T5" fmla="*/ 167 h 167"/>
                  <a:gd name="T6" fmla="*/ 285 w 285"/>
                  <a:gd name="T7" fmla="*/ 83 h 167"/>
                  <a:gd name="T8" fmla="*/ 141 w 285"/>
                  <a:gd name="T9" fmla="*/ 0 h 167"/>
                  <a:gd name="T10" fmla="*/ 0 w 285"/>
                  <a:gd name="T11" fmla="*/ 8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67">
                    <a:moveTo>
                      <a:pt x="0" y="83"/>
                    </a:moveTo>
                    <a:lnTo>
                      <a:pt x="65" y="167"/>
                    </a:lnTo>
                    <a:lnTo>
                      <a:pt x="217" y="167"/>
                    </a:lnTo>
                    <a:lnTo>
                      <a:pt x="285" y="83"/>
                    </a:lnTo>
                    <a:lnTo>
                      <a:pt x="141" y="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72" name="Freeform 860"/>
              <p:cNvSpPr>
                <a:spLocks/>
              </p:cNvSpPr>
              <p:nvPr/>
            </p:nvSpPr>
            <p:spPr bwMode="auto">
              <a:xfrm>
                <a:off x="2097" y="958"/>
                <a:ext cx="285" cy="149"/>
              </a:xfrm>
              <a:custGeom>
                <a:avLst/>
                <a:gdLst>
                  <a:gd name="T0" fmla="*/ 107 w 285"/>
                  <a:gd name="T1" fmla="*/ 2 h 149"/>
                  <a:gd name="T2" fmla="*/ 0 w 285"/>
                  <a:gd name="T3" fmla="*/ 65 h 149"/>
                  <a:gd name="T4" fmla="*/ 65 w 285"/>
                  <a:gd name="T5" fmla="*/ 149 h 149"/>
                  <a:gd name="T6" fmla="*/ 217 w 285"/>
                  <a:gd name="T7" fmla="*/ 149 h 149"/>
                  <a:gd name="T8" fmla="*/ 285 w 285"/>
                  <a:gd name="T9" fmla="*/ 65 h 149"/>
                  <a:gd name="T10" fmla="*/ 173 w 285"/>
                  <a:gd name="T1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49">
                    <a:moveTo>
                      <a:pt x="107" y="2"/>
                    </a:moveTo>
                    <a:lnTo>
                      <a:pt x="0" y="65"/>
                    </a:lnTo>
                    <a:lnTo>
                      <a:pt x="65" y="149"/>
                    </a:lnTo>
                    <a:lnTo>
                      <a:pt x="217" y="149"/>
                    </a:lnTo>
                    <a:lnTo>
                      <a:pt x="285" y="65"/>
                    </a:lnTo>
                    <a:lnTo>
                      <a:pt x="17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73" name="Freeform 861"/>
              <p:cNvSpPr>
                <a:spLocks/>
              </p:cNvSpPr>
              <p:nvPr/>
            </p:nvSpPr>
            <p:spPr bwMode="auto">
              <a:xfrm>
                <a:off x="2094" y="1026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7 w 286"/>
                  <a:gd name="T3" fmla="*/ 84 h 102"/>
                  <a:gd name="T4" fmla="*/ 66 w 286"/>
                  <a:gd name="T5" fmla="*/ 84 h 102"/>
                  <a:gd name="T6" fmla="*/ 0 w 286"/>
                  <a:gd name="T7" fmla="*/ 0 h 102"/>
                  <a:gd name="T8" fmla="*/ 66 w 286"/>
                  <a:gd name="T9" fmla="*/ 102 h 102"/>
                  <a:gd name="T10" fmla="*/ 217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7" y="84"/>
                    </a:lnTo>
                    <a:lnTo>
                      <a:pt x="66" y="84"/>
                    </a:lnTo>
                    <a:lnTo>
                      <a:pt x="0" y="0"/>
                    </a:lnTo>
                    <a:lnTo>
                      <a:pt x="66" y="102"/>
                    </a:lnTo>
                    <a:lnTo>
                      <a:pt x="217" y="102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74" name="Freeform 862"/>
              <p:cNvSpPr>
                <a:spLocks/>
              </p:cNvSpPr>
              <p:nvPr/>
            </p:nvSpPr>
            <p:spPr bwMode="auto">
              <a:xfrm>
                <a:off x="2094" y="1026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7 w 286"/>
                  <a:gd name="T3" fmla="*/ 84 h 102"/>
                  <a:gd name="T4" fmla="*/ 66 w 286"/>
                  <a:gd name="T5" fmla="*/ 84 h 102"/>
                  <a:gd name="T6" fmla="*/ 0 w 286"/>
                  <a:gd name="T7" fmla="*/ 0 h 102"/>
                  <a:gd name="T8" fmla="*/ 66 w 286"/>
                  <a:gd name="T9" fmla="*/ 102 h 102"/>
                  <a:gd name="T10" fmla="*/ 217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7" y="84"/>
                    </a:lnTo>
                    <a:lnTo>
                      <a:pt x="66" y="84"/>
                    </a:lnTo>
                    <a:lnTo>
                      <a:pt x="0" y="0"/>
                    </a:lnTo>
                    <a:lnTo>
                      <a:pt x="66" y="102"/>
                    </a:lnTo>
                    <a:lnTo>
                      <a:pt x="217" y="102"/>
                    </a:lnTo>
                    <a:lnTo>
                      <a:pt x="28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75" name="Text Box 863"/>
              <p:cNvSpPr txBox="1">
                <a:spLocks noChangeArrowheads="1"/>
              </p:cNvSpPr>
              <p:nvPr/>
            </p:nvSpPr>
            <p:spPr bwMode="auto">
              <a:xfrm>
                <a:off x="2144" y="852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sp>
          <p:nvSpPr>
            <p:cNvPr id="346976" name="Text Box 864"/>
            <p:cNvSpPr txBox="1">
              <a:spLocks noChangeArrowheads="1"/>
            </p:cNvSpPr>
            <p:nvPr/>
          </p:nvSpPr>
          <p:spPr bwMode="auto">
            <a:xfrm>
              <a:off x="2280" y="584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5’</a:t>
              </a:r>
            </a:p>
          </p:txBody>
        </p:sp>
        <p:sp>
          <p:nvSpPr>
            <p:cNvPr id="346977" name="Text Box 865"/>
            <p:cNvSpPr txBox="1">
              <a:spLocks noChangeArrowheads="1"/>
            </p:cNvSpPr>
            <p:nvPr/>
          </p:nvSpPr>
          <p:spPr bwMode="auto">
            <a:xfrm>
              <a:off x="1704" y="2784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3’</a:t>
              </a:r>
            </a:p>
          </p:txBody>
        </p:sp>
        <p:sp>
          <p:nvSpPr>
            <p:cNvPr id="346978" name="Text Box 866"/>
            <p:cNvSpPr txBox="1">
              <a:spLocks noChangeArrowheads="1"/>
            </p:cNvSpPr>
            <p:nvPr/>
          </p:nvSpPr>
          <p:spPr bwMode="auto">
            <a:xfrm>
              <a:off x="1900" y="2788"/>
              <a:ext cx="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OH</a:t>
              </a:r>
            </a:p>
          </p:txBody>
        </p:sp>
        <p:sp>
          <p:nvSpPr>
            <p:cNvPr id="346979" name="Text Box 867"/>
            <p:cNvSpPr txBox="1">
              <a:spLocks noChangeArrowheads="1"/>
            </p:cNvSpPr>
            <p:nvPr/>
          </p:nvSpPr>
          <p:spPr bwMode="auto">
            <a:xfrm>
              <a:off x="248" y="3760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5’</a:t>
              </a:r>
            </a:p>
          </p:txBody>
        </p:sp>
        <p:grpSp>
          <p:nvGrpSpPr>
            <p:cNvPr id="346980" name="Group 868"/>
            <p:cNvGrpSpPr>
              <a:grpSpLocks/>
            </p:cNvGrpSpPr>
            <p:nvPr/>
          </p:nvGrpSpPr>
          <p:grpSpPr bwMode="auto">
            <a:xfrm>
              <a:off x="758" y="1016"/>
              <a:ext cx="185" cy="213"/>
              <a:chOff x="758" y="1016"/>
              <a:chExt cx="185" cy="213"/>
            </a:xfrm>
          </p:grpSpPr>
          <p:grpSp>
            <p:nvGrpSpPr>
              <p:cNvPr id="346981" name="Group 869"/>
              <p:cNvGrpSpPr>
                <a:grpSpLocks/>
              </p:cNvGrpSpPr>
              <p:nvPr/>
            </p:nvGrpSpPr>
            <p:grpSpPr bwMode="auto">
              <a:xfrm>
                <a:off x="805" y="1060"/>
                <a:ext cx="86" cy="87"/>
                <a:chOff x="805" y="1060"/>
                <a:chExt cx="86" cy="87"/>
              </a:xfrm>
            </p:grpSpPr>
            <p:sp>
              <p:nvSpPr>
                <p:cNvPr id="346982" name="Freeform 870"/>
                <p:cNvSpPr>
                  <a:spLocks/>
                </p:cNvSpPr>
                <p:nvPr/>
              </p:nvSpPr>
              <p:spPr bwMode="auto">
                <a:xfrm>
                  <a:off x="805" y="1060"/>
                  <a:ext cx="86" cy="87"/>
                </a:xfrm>
                <a:custGeom>
                  <a:avLst/>
                  <a:gdLst>
                    <a:gd name="T0" fmla="*/ 10 w 86"/>
                    <a:gd name="T1" fmla="*/ 71 h 87"/>
                    <a:gd name="T2" fmla="*/ 29 w 86"/>
                    <a:gd name="T3" fmla="*/ 84 h 87"/>
                    <a:gd name="T4" fmla="*/ 52 w 86"/>
                    <a:gd name="T5" fmla="*/ 87 h 87"/>
                    <a:gd name="T6" fmla="*/ 73 w 86"/>
                    <a:gd name="T7" fmla="*/ 76 h 87"/>
                    <a:gd name="T8" fmla="*/ 86 w 86"/>
                    <a:gd name="T9" fmla="*/ 58 h 87"/>
                    <a:gd name="T10" fmla="*/ 86 w 86"/>
                    <a:gd name="T11" fmla="*/ 34 h 87"/>
                    <a:gd name="T12" fmla="*/ 76 w 86"/>
                    <a:gd name="T13" fmla="*/ 13 h 87"/>
                    <a:gd name="T14" fmla="*/ 58 w 86"/>
                    <a:gd name="T15" fmla="*/ 0 h 87"/>
                    <a:gd name="T16" fmla="*/ 37 w 86"/>
                    <a:gd name="T17" fmla="*/ 0 h 87"/>
                    <a:gd name="T18" fmla="*/ 16 w 86"/>
                    <a:gd name="T19" fmla="*/ 8 h 87"/>
                    <a:gd name="T20" fmla="*/ 3 w 86"/>
                    <a:gd name="T21" fmla="*/ 29 h 87"/>
                    <a:gd name="T22" fmla="*/ 0 w 86"/>
                    <a:gd name="T23" fmla="*/ 50 h 87"/>
                    <a:gd name="T24" fmla="*/ 10 w 86"/>
                    <a:gd name="T25" fmla="*/ 7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6" h="87">
                      <a:moveTo>
                        <a:pt x="10" y="71"/>
                      </a:moveTo>
                      <a:lnTo>
                        <a:pt x="29" y="84"/>
                      </a:lnTo>
                      <a:lnTo>
                        <a:pt x="52" y="87"/>
                      </a:lnTo>
                      <a:lnTo>
                        <a:pt x="73" y="76"/>
                      </a:lnTo>
                      <a:lnTo>
                        <a:pt x="86" y="58"/>
                      </a:lnTo>
                      <a:lnTo>
                        <a:pt x="86" y="34"/>
                      </a:lnTo>
                      <a:lnTo>
                        <a:pt x="76" y="13"/>
                      </a:lnTo>
                      <a:lnTo>
                        <a:pt x="58" y="0"/>
                      </a:lnTo>
                      <a:lnTo>
                        <a:pt x="37" y="0"/>
                      </a:lnTo>
                      <a:lnTo>
                        <a:pt x="16" y="8"/>
                      </a:lnTo>
                      <a:lnTo>
                        <a:pt x="3" y="29"/>
                      </a:lnTo>
                      <a:lnTo>
                        <a:pt x="0" y="50"/>
                      </a:lnTo>
                      <a:lnTo>
                        <a:pt x="10" y="71"/>
                      </a:lnTo>
                      <a:close/>
                    </a:path>
                  </a:pathLst>
                </a:custGeom>
                <a:solidFill>
                  <a:srgbClr val="F8E37A"/>
                </a:solidFill>
                <a:ln w="0">
                  <a:solidFill>
                    <a:srgbClr val="F8E37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346983" name="Freeform 871"/>
                <p:cNvSpPr>
                  <a:spLocks/>
                </p:cNvSpPr>
                <p:nvPr/>
              </p:nvSpPr>
              <p:spPr bwMode="auto">
                <a:xfrm>
                  <a:off x="805" y="1060"/>
                  <a:ext cx="86" cy="87"/>
                </a:xfrm>
                <a:custGeom>
                  <a:avLst/>
                  <a:gdLst>
                    <a:gd name="T0" fmla="*/ 10 w 86"/>
                    <a:gd name="T1" fmla="*/ 71 h 87"/>
                    <a:gd name="T2" fmla="*/ 29 w 86"/>
                    <a:gd name="T3" fmla="*/ 84 h 87"/>
                    <a:gd name="T4" fmla="*/ 52 w 86"/>
                    <a:gd name="T5" fmla="*/ 87 h 87"/>
                    <a:gd name="T6" fmla="*/ 73 w 86"/>
                    <a:gd name="T7" fmla="*/ 76 h 87"/>
                    <a:gd name="T8" fmla="*/ 86 w 86"/>
                    <a:gd name="T9" fmla="*/ 58 h 87"/>
                    <a:gd name="T10" fmla="*/ 86 w 86"/>
                    <a:gd name="T11" fmla="*/ 34 h 87"/>
                    <a:gd name="T12" fmla="*/ 76 w 86"/>
                    <a:gd name="T13" fmla="*/ 13 h 87"/>
                    <a:gd name="T14" fmla="*/ 58 w 86"/>
                    <a:gd name="T15" fmla="*/ 0 h 87"/>
                    <a:gd name="T16" fmla="*/ 37 w 86"/>
                    <a:gd name="T17" fmla="*/ 0 h 87"/>
                    <a:gd name="T18" fmla="*/ 16 w 86"/>
                    <a:gd name="T19" fmla="*/ 8 h 87"/>
                    <a:gd name="T20" fmla="*/ 3 w 86"/>
                    <a:gd name="T21" fmla="*/ 29 h 87"/>
                    <a:gd name="T22" fmla="*/ 0 w 86"/>
                    <a:gd name="T23" fmla="*/ 50 h 87"/>
                    <a:gd name="T24" fmla="*/ 10 w 86"/>
                    <a:gd name="T25" fmla="*/ 7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6" h="87">
                      <a:moveTo>
                        <a:pt x="10" y="71"/>
                      </a:moveTo>
                      <a:lnTo>
                        <a:pt x="29" y="84"/>
                      </a:lnTo>
                      <a:lnTo>
                        <a:pt x="52" y="87"/>
                      </a:lnTo>
                      <a:lnTo>
                        <a:pt x="73" y="76"/>
                      </a:lnTo>
                      <a:lnTo>
                        <a:pt x="86" y="58"/>
                      </a:lnTo>
                      <a:lnTo>
                        <a:pt x="86" y="34"/>
                      </a:lnTo>
                      <a:lnTo>
                        <a:pt x="76" y="13"/>
                      </a:lnTo>
                      <a:lnTo>
                        <a:pt x="58" y="0"/>
                      </a:lnTo>
                      <a:lnTo>
                        <a:pt x="37" y="0"/>
                      </a:lnTo>
                      <a:lnTo>
                        <a:pt x="16" y="8"/>
                      </a:lnTo>
                      <a:lnTo>
                        <a:pt x="3" y="29"/>
                      </a:lnTo>
                      <a:lnTo>
                        <a:pt x="0" y="50"/>
                      </a:lnTo>
                      <a:lnTo>
                        <a:pt x="10" y="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  <p:sp>
            <p:nvSpPr>
              <p:cNvPr id="346984" name="Text Box 872"/>
              <p:cNvSpPr txBox="1">
                <a:spLocks noChangeArrowheads="1"/>
              </p:cNvSpPr>
              <p:nvPr/>
            </p:nvSpPr>
            <p:spPr bwMode="auto">
              <a:xfrm>
                <a:off x="758" y="10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6985" name="Group 873"/>
            <p:cNvGrpSpPr>
              <a:grpSpLocks/>
            </p:cNvGrpSpPr>
            <p:nvPr/>
          </p:nvGrpSpPr>
          <p:grpSpPr bwMode="auto">
            <a:xfrm>
              <a:off x="622" y="1576"/>
              <a:ext cx="185" cy="213"/>
              <a:chOff x="622" y="1576"/>
              <a:chExt cx="185" cy="213"/>
            </a:xfrm>
          </p:grpSpPr>
          <p:sp>
            <p:nvSpPr>
              <p:cNvPr id="346986" name="Freeform 874"/>
              <p:cNvSpPr>
                <a:spLocks/>
              </p:cNvSpPr>
              <p:nvPr/>
            </p:nvSpPr>
            <p:spPr bwMode="auto">
              <a:xfrm>
                <a:off x="666" y="1616"/>
                <a:ext cx="87" cy="86"/>
              </a:xfrm>
              <a:custGeom>
                <a:avLst/>
                <a:gdLst>
                  <a:gd name="T0" fmla="*/ 0 w 87"/>
                  <a:gd name="T1" fmla="*/ 55 h 86"/>
                  <a:gd name="T2" fmla="*/ 11 w 87"/>
                  <a:gd name="T3" fmla="*/ 73 h 86"/>
                  <a:gd name="T4" fmla="*/ 29 w 87"/>
                  <a:gd name="T5" fmla="*/ 86 h 86"/>
                  <a:gd name="T6" fmla="*/ 53 w 87"/>
                  <a:gd name="T7" fmla="*/ 86 h 86"/>
                  <a:gd name="T8" fmla="*/ 73 w 87"/>
                  <a:gd name="T9" fmla="*/ 76 h 86"/>
                  <a:gd name="T10" fmla="*/ 84 w 87"/>
                  <a:gd name="T11" fmla="*/ 57 h 86"/>
                  <a:gd name="T12" fmla="*/ 87 w 87"/>
                  <a:gd name="T13" fmla="*/ 34 h 86"/>
                  <a:gd name="T14" fmla="*/ 76 w 87"/>
                  <a:gd name="T15" fmla="*/ 13 h 86"/>
                  <a:gd name="T16" fmla="*/ 55 w 87"/>
                  <a:gd name="T17" fmla="*/ 2 h 86"/>
                  <a:gd name="T18" fmla="*/ 34 w 87"/>
                  <a:gd name="T19" fmla="*/ 0 h 86"/>
                  <a:gd name="T20" fmla="*/ 13 w 87"/>
                  <a:gd name="T21" fmla="*/ 13 h 86"/>
                  <a:gd name="T22" fmla="*/ 0 w 87"/>
                  <a:gd name="T23" fmla="*/ 31 h 86"/>
                  <a:gd name="T24" fmla="*/ 0 w 87"/>
                  <a:gd name="T25" fmla="*/ 5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0" y="55"/>
                    </a:moveTo>
                    <a:lnTo>
                      <a:pt x="11" y="73"/>
                    </a:lnTo>
                    <a:lnTo>
                      <a:pt x="29" y="86"/>
                    </a:lnTo>
                    <a:lnTo>
                      <a:pt x="53" y="86"/>
                    </a:lnTo>
                    <a:lnTo>
                      <a:pt x="73" y="76"/>
                    </a:lnTo>
                    <a:lnTo>
                      <a:pt x="84" y="57"/>
                    </a:lnTo>
                    <a:lnTo>
                      <a:pt x="87" y="34"/>
                    </a:lnTo>
                    <a:lnTo>
                      <a:pt x="76" y="13"/>
                    </a:lnTo>
                    <a:lnTo>
                      <a:pt x="55" y="2"/>
                    </a:lnTo>
                    <a:lnTo>
                      <a:pt x="34" y="0"/>
                    </a:lnTo>
                    <a:lnTo>
                      <a:pt x="13" y="13"/>
                    </a:lnTo>
                    <a:lnTo>
                      <a:pt x="0" y="3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87" name="Freeform 875"/>
              <p:cNvSpPr>
                <a:spLocks/>
              </p:cNvSpPr>
              <p:nvPr/>
            </p:nvSpPr>
            <p:spPr bwMode="auto">
              <a:xfrm>
                <a:off x="666" y="1616"/>
                <a:ext cx="87" cy="86"/>
              </a:xfrm>
              <a:custGeom>
                <a:avLst/>
                <a:gdLst>
                  <a:gd name="T0" fmla="*/ 0 w 87"/>
                  <a:gd name="T1" fmla="*/ 55 h 86"/>
                  <a:gd name="T2" fmla="*/ 11 w 87"/>
                  <a:gd name="T3" fmla="*/ 73 h 86"/>
                  <a:gd name="T4" fmla="*/ 29 w 87"/>
                  <a:gd name="T5" fmla="*/ 86 h 86"/>
                  <a:gd name="T6" fmla="*/ 53 w 87"/>
                  <a:gd name="T7" fmla="*/ 86 h 86"/>
                  <a:gd name="T8" fmla="*/ 73 w 87"/>
                  <a:gd name="T9" fmla="*/ 76 h 86"/>
                  <a:gd name="T10" fmla="*/ 84 w 87"/>
                  <a:gd name="T11" fmla="*/ 57 h 86"/>
                  <a:gd name="T12" fmla="*/ 87 w 87"/>
                  <a:gd name="T13" fmla="*/ 34 h 86"/>
                  <a:gd name="T14" fmla="*/ 76 w 87"/>
                  <a:gd name="T15" fmla="*/ 13 h 86"/>
                  <a:gd name="T16" fmla="*/ 55 w 87"/>
                  <a:gd name="T17" fmla="*/ 2 h 86"/>
                  <a:gd name="T18" fmla="*/ 34 w 87"/>
                  <a:gd name="T19" fmla="*/ 0 h 86"/>
                  <a:gd name="T20" fmla="*/ 13 w 87"/>
                  <a:gd name="T21" fmla="*/ 13 h 86"/>
                  <a:gd name="T22" fmla="*/ 0 w 87"/>
                  <a:gd name="T23" fmla="*/ 31 h 86"/>
                  <a:gd name="T24" fmla="*/ 0 w 87"/>
                  <a:gd name="T25" fmla="*/ 5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0" y="55"/>
                    </a:moveTo>
                    <a:lnTo>
                      <a:pt x="11" y="73"/>
                    </a:lnTo>
                    <a:lnTo>
                      <a:pt x="29" y="86"/>
                    </a:lnTo>
                    <a:lnTo>
                      <a:pt x="53" y="86"/>
                    </a:lnTo>
                    <a:lnTo>
                      <a:pt x="73" y="76"/>
                    </a:lnTo>
                    <a:lnTo>
                      <a:pt x="84" y="57"/>
                    </a:lnTo>
                    <a:lnTo>
                      <a:pt x="87" y="34"/>
                    </a:lnTo>
                    <a:lnTo>
                      <a:pt x="76" y="13"/>
                    </a:lnTo>
                    <a:lnTo>
                      <a:pt x="55" y="2"/>
                    </a:lnTo>
                    <a:lnTo>
                      <a:pt x="34" y="0"/>
                    </a:lnTo>
                    <a:lnTo>
                      <a:pt x="13" y="13"/>
                    </a:lnTo>
                    <a:lnTo>
                      <a:pt x="0" y="31"/>
                    </a:lnTo>
                    <a:lnTo>
                      <a:pt x="0" y="5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88" name="Text Box 876"/>
              <p:cNvSpPr txBox="1">
                <a:spLocks noChangeArrowheads="1"/>
              </p:cNvSpPr>
              <p:nvPr/>
            </p:nvSpPr>
            <p:spPr bwMode="auto">
              <a:xfrm>
                <a:off x="622" y="157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6989" name="Group 877"/>
            <p:cNvGrpSpPr>
              <a:grpSpLocks/>
            </p:cNvGrpSpPr>
            <p:nvPr/>
          </p:nvGrpSpPr>
          <p:grpSpPr bwMode="auto">
            <a:xfrm>
              <a:off x="484" y="2092"/>
              <a:ext cx="185" cy="213"/>
              <a:chOff x="484" y="2092"/>
              <a:chExt cx="185" cy="213"/>
            </a:xfrm>
          </p:grpSpPr>
          <p:sp>
            <p:nvSpPr>
              <p:cNvPr id="346990" name="Freeform 878"/>
              <p:cNvSpPr>
                <a:spLocks/>
              </p:cNvSpPr>
              <p:nvPr/>
            </p:nvSpPr>
            <p:spPr bwMode="auto">
              <a:xfrm>
                <a:off x="527" y="2134"/>
                <a:ext cx="89" cy="87"/>
              </a:xfrm>
              <a:custGeom>
                <a:avLst/>
                <a:gdLst>
                  <a:gd name="T0" fmla="*/ 0 w 89"/>
                  <a:gd name="T1" fmla="*/ 47 h 87"/>
                  <a:gd name="T2" fmla="*/ 8 w 89"/>
                  <a:gd name="T3" fmla="*/ 68 h 87"/>
                  <a:gd name="T4" fmla="*/ 26 w 89"/>
                  <a:gd name="T5" fmla="*/ 84 h 87"/>
                  <a:gd name="T6" fmla="*/ 47 w 89"/>
                  <a:gd name="T7" fmla="*/ 87 h 87"/>
                  <a:gd name="T8" fmla="*/ 68 w 89"/>
                  <a:gd name="T9" fmla="*/ 82 h 87"/>
                  <a:gd name="T10" fmla="*/ 84 w 89"/>
                  <a:gd name="T11" fmla="*/ 63 h 87"/>
                  <a:gd name="T12" fmla="*/ 89 w 89"/>
                  <a:gd name="T13" fmla="*/ 42 h 87"/>
                  <a:gd name="T14" fmla="*/ 81 w 89"/>
                  <a:gd name="T15" fmla="*/ 19 h 87"/>
                  <a:gd name="T16" fmla="*/ 66 w 89"/>
                  <a:gd name="T17" fmla="*/ 6 h 87"/>
                  <a:gd name="T18" fmla="*/ 42 w 89"/>
                  <a:gd name="T19" fmla="*/ 0 h 87"/>
                  <a:gd name="T20" fmla="*/ 21 w 89"/>
                  <a:gd name="T21" fmla="*/ 8 h 87"/>
                  <a:gd name="T22" fmla="*/ 5 w 89"/>
                  <a:gd name="T23" fmla="*/ 24 h 87"/>
                  <a:gd name="T24" fmla="*/ 0 w 89"/>
                  <a:gd name="T25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7">
                    <a:moveTo>
                      <a:pt x="0" y="47"/>
                    </a:moveTo>
                    <a:lnTo>
                      <a:pt x="8" y="68"/>
                    </a:lnTo>
                    <a:lnTo>
                      <a:pt x="26" y="84"/>
                    </a:lnTo>
                    <a:lnTo>
                      <a:pt x="47" y="87"/>
                    </a:lnTo>
                    <a:lnTo>
                      <a:pt x="68" y="82"/>
                    </a:lnTo>
                    <a:lnTo>
                      <a:pt x="84" y="63"/>
                    </a:lnTo>
                    <a:lnTo>
                      <a:pt x="89" y="42"/>
                    </a:lnTo>
                    <a:lnTo>
                      <a:pt x="81" y="19"/>
                    </a:lnTo>
                    <a:lnTo>
                      <a:pt x="66" y="6"/>
                    </a:lnTo>
                    <a:lnTo>
                      <a:pt x="42" y="0"/>
                    </a:lnTo>
                    <a:lnTo>
                      <a:pt x="21" y="8"/>
                    </a:lnTo>
                    <a:lnTo>
                      <a:pt x="5" y="2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91" name="Freeform 879"/>
              <p:cNvSpPr>
                <a:spLocks/>
              </p:cNvSpPr>
              <p:nvPr/>
            </p:nvSpPr>
            <p:spPr bwMode="auto">
              <a:xfrm>
                <a:off x="527" y="2134"/>
                <a:ext cx="89" cy="87"/>
              </a:xfrm>
              <a:custGeom>
                <a:avLst/>
                <a:gdLst>
                  <a:gd name="T0" fmla="*/ 0 w 89"/>
                  <a:gd name="T1" fmla="*/ 47 h 87"/>
                  <a:gd name="T2" fmla="*/ 8 w 89"/>
                  <a:gd name="T3" fmla="*/ 68 h 87"/>
                  <a:gd name="T4" fmla="*/ 26 w 89"/>
                  <a:gd name="T5" fmla="*/ 84 h 87"/>
                  <a:gd name="T6" fmla="*/ 47 w 89"/>
                  <a:gd name="T7" fmla="*/ 87 h 87"/>
                  <a:gd name="T8" fmla="*/ 68 w 89"/>
                  <a:gd name="T9" fmla="*/ 82 h 87"/>
                  <a:gd name="T10" fmla="*/ 84 w 89"/>
                  <a:gd name="T11" fmla="*/ 63 h 87"/>
                  <a:gd name="T12" fmla="*/ 89 w 89"/>
                  <a:gd name="T13" fmla="*/ 42 h 87"/>
                  <a:gd name="T14" fmla="*/ 81 w 89"/>
                  <a:gd name="T15" fmla="*/ 19 h 87"/>
                  <a:gd name="T16" fmla="*/ 66 w 89"/>
                  <a:gd name="T17" fmla="*/ 6 h 87"/>
                  <a:gd name="T18" fmla="*/ 42 w 89"/>
                  <a:gd name="T19" fmla="*/ 0 h 87"/>
                  <a:gd name="T20" fmla="*/ 21 w 89"/>
                  <a:gd name="T21" fmla="*/ 8 h 87"/>
                  <a:gd name="T22" fmla="*/ 5 w 89"/>
                  <a:gd name="T23" fmla="*/ 24 h 87"/>
                  <a:gd name="T24" fmla="*/ 0 w 89"/>
                  <a:gd name="T25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7">
                    <a:moveTo>
                      <a:pt x="0" y="47"/>
                    </a:moveTo>
                    <a:lnTo>
                      <a:pt x="8" y="68"/>
                    </a:lnTo>
                    <a:lnTo>
                      <a:pt x="26" y="84"/>
                    </a:lnTo>
                    <a:lnTo>
                      <a:pt x="47" y="87"/>
                    </a:lnTo>
                    <a:lnTo>
                      <a:pt x="68" y="82"/>
                    </a:lnTo>
                    <a:lnTo>
                      <a:pt x="84" y="63"/>
                    </a:lnTo>
                    <a:lnTo>
                      <a:pt x="89" y="42"/>
                    </a:lnTo>
                    <a:lnTo>
                      <a:pt x="81" y="19"/>
                    </a:lnTo>
                    <a:lnTo>
                      <a:pt x="66" y="6"/>
                    </a:lnTo>
                    <a:lnTo>
                      <a:pt x="42" y="0"/>
                    </a:lnTo>
                    <a:lnTo>
                      <a:pt x="21" y="8"/>
                    </a:lnTo>
                    <a:lnTo>
                      <a:pt x="5" y="24"/>
                    </a:lnTo>
                    <a:lnTo>
                      <a:pt x="0" y="4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92" name="Text Box 880"/>
              <p:cNvSpPr txBox="1">
                <a:spLocks noChangeArrowheads="1"/>
              </p:cNvSpPr>
              <p:nvPr/>
            </p:nvSpPr>
            <p:spPr bwMode="auto">
              <a:xfrm>
                <a:off x="484" y="209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6993" name="Group 881"/>
            <p:cNvGrpSpPr>
              <a:grpSpLocks/>
            </p:cNvGrpSpPr>
            <p:nvPr/>
          </p:nvGrpSpPr>
          <p:grpSpPr bwMode="auto">
            <a:xfrm>
              <a:off x="362" y="2598"/>
              <a:ext cx="185" cy="213"/>
              <a:chOff x="362" y="2598"/>
              <a:chExt cx="185" cy="213"/>
            </a:xfrm>
          </p:grpSpPr>
          <p:sp>
            <p:nvSpPr>
              <p:cNvPr id="346994" name="Freeform 882"/>
              <p:cNvSpPr>
                <a:spLocks/>
              </p:cNvSpPr>
              <p:nvPr/>
            </p:nvSpPr>
            <p:spPr bwMode="auto">
              <a:xfrm>
                <a:off x="407" y="2637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5 w 89"/>
                  <a:gd name="T3" fmla="*/ 66 h 89"/>
                  <a:gd name="T4" fmla="*/ 21 w 89"/>
                  <a:gd name="T5" fmla="*/ 82 h 89"/>
                  <a:gd name="T6" fmla="*/ 44 w 89"/>
                  <a:gd name="T7" fmla="*/ 89 h 89"/>
                  <a:gd name="T8" fmla="*/ 65 w 89"/>
                  <a:gd name="T9" fmla="*/ 84 h 89"/>
                  <a:gd name="T10" fmla="*/ 81 w 89"/>
                  <a:gd name="T11" fmla="*/ 68 h 89"/>
                  <a:gd name="T12" fmla="*/ 89 w 89"/>
                  <a:gd name="T13" fmla="*/ 45 h 89"/>
                  <a:gd name="T14" fmla="*/ 81 w 89"/>
                  <a:gd name="T15" fmla="*/ 24 h 89"/>
                  <a:gd name="T16" fmla="*/ 65 w 89"/>
                  <a:gd name="T17" fmla="*/ 8 h 89"/>
                  <a:gd name="T18" fmla="*/ 44 w 89"/>
                  <a:gd name="T19" fmla="*/ 0 h 89"/>
                  <a:gd name="T20" fmla="*/ 23 w 89"/>
                  <a:gd name="T21" fmla="*/ 6 h 89"/>
                  <a:gd name="T22" fmla="*/ 5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2"/>
                    </a:lnTo>
                    <a:lnTo>
                      <a:pt x="44" y="89"/>
                    </a:lnTo>
                    <a:lnTo>
                      <a:pt x="65" y="84"/>
                    </a:lnTo>
                    <a:lnTo>
                      <a:pt x="81" y="68"/>
                    </a:lnTo>
                    <a:lnTo>
                      <a:pt x="89" y="45"/>
                    </a:lnTo>
                    <a:lnTo>
                      <a:pt x="81" y="24"/>
                    </a:lnTo>
                    <a:lnTo>
                      <a:pt x="65" y="8"/>
                    </a:lnTo>
                    <a:lnTo>
                      <a:pt x="44" y="0"/>
                    </a:lnTo>
                    <a:lnTo>
                      <a:pt x="23" y="6"/>
                    </a:lnTo>
                    <a:lnTo>
                      <a:pt x="5" y="2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95" name="Freeform 883"/>
              <p:cNvSpPr>
                <a:spLocks/>
              </p:cNvSpPr>
              <p:nvPr/>
            </p:nvSpPr>
            <p:spPr bwMode="auto">
              <a:xfrm>
                <a:off x="407" y="2637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5 w 89"/>
                  <a:gd name="T3" fmla="*/ 66 h 89"/>
                  <a:gd name="T4" fmla="*/ 21 w 89"/>
                  <a:gd name="T5" fmla="*/ 82 h 89"/>
                  <a:gd name="T6" fmla="*/ 44 w 89"/>
                  <a:gd name="T7" fmla="*/ 89 h 89"/>
                  <a:gd name="T8" fmla="*/ 65 w 89"/>
                  <a:gd name="T9" fmla="*/ 84 h 89"/>
                  <a:gd name="T10" fmla="*/ 81 w 89"/>
                  <a:gd name="T11" fmla="*/ 68 h 89"/>
                  <a:gd name="T12" fmla="*/ 89 w 89"/>
                  <a:gd name="T13" fmla="*/ 45 h 89"/>
                  <a:gd name="T14" fmla="*/ 81 w 89"/>
                  <a:gd name="T15" fmla="*/ 24 h 89"/>
                  <a:gd name="T16" fmla="*/ 65 w 89"/>
                  <a:gd name="T17" fmla="*/ 8 h 89"/>
                  <a:gd name="T18" fmla="*/ 44 w 89"/>
                  <a:gd name="T19" fmla="*/ 0 h 89"/>
                  <a:gd name="T20" fmla="*/ 23 w 89"/>
                  <a:gd name="T21" fmla="*/ 6 h 89"/>
                  <a:gd name="T22" fmla="*/ 5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2"/>
                    </a:lnTo>
                    <a:lnTo>
                      <a:pt x="44" y="89"/>
                    </a:lnTo>
                    <a:lnTo>
                      <a:pt x="65" y="84"/>
                    </a:lnTo>
                    <a:lnTo>
                      <a:pt x="81" y="68"/>
                    </a:lnTo>
                    <a:lnTo>
                      <a:pt x="89" y="45"/>
                    </a:lnTo>
                    <a:lnTo>
                      <a:pt x="81" y="24"/>
                    </a:lnTo>
                    <a:lnTo>
                      <a:pt x="65" y="8"/>
                    </a:lnTo>
                    <a:lnTo>
                      <a:pt x="44" y="0"/>
                    </a:lnTo>
                    <a:lnTo>
                      <a:pt x="23" y="6"/>
                    </a:lnTo>
                    <a:lnTo>
                      <a:pt x="5" y="21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96" name="Text Box 884"/>
              <p:cNvSpPr txBox="1">
                <a:spLocks noChangeArrowheads="1"/>
              </p:cNvSpPr>
              <p:nvPr/>
            </p:nvSpPr>
            <p:spPr bwMode="auto">
              <a:xfrm>
                <a:off x="362" y="2598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6997" name="Group 885"/>
            <p:cNvGrpSpPr>
              <a:grpSpLocks/>
            </p:cNvGrpSpPr>
            <p:nvPr/>
          </p:nvGrpSpPr>
          <p:grpSpPr bwMode="auto">
            <a:xfrm>
              <a:off x="230" y="3116"/>
              <a:ext cx="185" cy="213"/>
              <a:chOff x="230" y="3116"/>
              <a:chExt cx="185" cy="213"/>
            </a:xfrm>
          </p:grpSpPr>
          <p:sp>
            <p:nvSpPr>
              <p:cNvPr id="346998" name="Freeform 886"/>
              <p:cNvSpPr>
                <a:spLocks/>
              </p:cNvSpPr>
              <p:nvPr/>
            </p:nvSpPr>
            <p:spPr bwMode="auto">
              <a:xfrm>
                <a:off x="273" y="3154"/>
                <a:ext cx="89" cy="89"/>
              </a:xfrm>
              <a:custGeom>
                <a:avLst/>
                <a:gdLst>
                  <a:gd name="T0" fmla="*/ 0 w 89"/>
                  <a:gd name="T1" fmla="*/ 44 h 89"/>
                  <a:gd name="T2" fmla="*/ 5 w 89"/>
                  <a:gd name="T3" fmla="*/ 65 h 89"/>
                  <a:gd name="T4" fmla="*/ 21 w 89"/>
                  <a:gd name="T5" fmla="*/ 83 h 89"/>
                  <a:gd name="T6" fmla="*/ 45 w 89"/>
                  <a:gd name="T7" fmla="*/ 89 h 89"/>
                  <a:gd name="T8" fmla="*/ 66 w 89"/>
                  <a:gd name="T9" fmla="*/ 83 h 89"/>
                  <a:gd name="T10" fmla="*/ 81 w 89"/>
                  <a:gd name="T11" fmla="*/ 68 h 89"/>
                  <a:gd name="T12" fmla="*/ 89 w 89"/>
                  <a:gd name="T13" fmla="*/ 44 h 89"/>
                  <a:gd name="T14" fmla="*/ 81 w 89"/>
                  <a:gd name="T15" fmla="*/ 23 h 89"/>
                  <a:gd name="T16" fmla="*/ 66 w 89"/>
                  <a:gd name="T17" fmla="*/ 7 h 89"/>
                  <a:gd name="T18" fmla="*/ 45 w 89"/>
                  <a:gd name="T19" fmla="*/ 0 h 89"/>
                  <a:gd name="T20" fmla="*/ 24 w 89"/>
                  <a:gd name="T21" fmla="*/ 7 h 89"/>
                  <a:gd name="T22" fmla="*/ 5 w 89"/>
                  <a:gd name="T23" fmla="*/ 20 h 89"/>
                  <a:gd name="T24" fmla="*/ 0 w 89"/>
                  <a:gd name="T25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4"/>
                    </a:moveTo>
                    <a:lnTo>
                      <a:pt x="5" y="65"/>
                    </a:lnTo>
                    <a:lnTo>
                      <a:pt x="21" y="83"/>
                    </a:lnTo>
                    <a:lnTo>
                      <a:pt x="45" y="89"/>
                    </a:lnTo>
                    <a:lnTo>
                      <a:pt x="66" y="83"/>
                    </a:lnTo>
                    <a:lnTo>
                      <a:pt x="81" y="68"/>
                    </a:lnTo>
                    <a:lnTo>
                      <a:pt x="89" y="44"/>
                    </a:lnTo>
                    <a:lnTo>
                      <a:pt x="81" y="23"/>
                    </a:lnTo>
                    <a:lnTo>
                      <a:pt x="66" y="7"/>
                    </a:lnTo>
                    <a:lnTo>
                      <a:pt x="45" y="0"/>
                    </a:lnTo>
                    <a:lnTo>
                      <a:pt x="24" y="7"/>
                    </a:lnTo>
                    <a:lnTo>
                      <a:pt x="5" y="2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6999" name="Freeform 887"/>
              <p:cNvSpPr>
                <a:spLocks/>
              </p:cNvSpPr>
              <p:nvPr/>
            </p:nvSpPr>
            <p:spPr bwMode="auto">
              <a:xfrm>
                <a:off x="273" y="3154"/>
                <a:ext cx="89" cy="89"/>
              </a:xfrm>
              <a:custGeom>
                <a:avLst/>
                <a:gdLst>
                  <a:gd name="T0" fmla="*/ 0 w 89"/>
                  <a:gd name="T1" fmla="*/ 44 h 89"/>
                  <a:gd name="T2" fmla="*/ 5 w 89"/>
                  <a:gd name="T3" fmla="*/ 65 h 89"/>
                  <a:gd name="T4" fmla="*/ 21 w 89"/>
                  <a:gd name="T5" fmla="*/ 83 h 89"/>
                  <a:gd name="T6" fmla="*/ 45 w 89"/>
                  <a:gd name="T7" fmla="*/ 89 h 89"/>
                  <a:gd name="T8" fmla="*/ 66 w 89"/>
                  <a:gd name="T9" fmla="*/ 83 h 89"/>
                  <a:gd name="T10" fmla="*/ 81 w 89"/>
                  <a:gd name="T11" fmla="*/ 68 h 89"/>
                  <a:gd name="T12" fmla="*/ 89 w 89"/>
                  <a:gd name="T13" fmla="*/ 44 h 89"/>
                  <a:gd name="T14" fmla="*/ 81 w 89"/>
                  <a:gd name="T15" fmla="*/ 23 h 89"/>
                  <a:gd name="T16" fmla="*/ 66 w 89"/>
                  <a:gd name="T17" fmla="*/ 7 h 89"/>
                  <a:gd name="T18" fmla="*/ 45 w 89"/>
                  <a:gd name="T19" fmla="*/ 0 h 89"/>
                  <a:gd name="T20" fmla="*/ 24 w 89"/>
                  <a:gd name="T21" fmla="*/ 7 h 89"/>
                  <a:gd name="T22" fmla="*/ 5 w 89"/>
                  <a:gd name="T23" fmla="*/ 20 h 89"/>
                  <a:gd name="T24" fmla="*/ 0 w 89"/>
                  <a:gd name="T25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4"/>
                    </a:moveTo>
                    <a:lnTo>
                      <a:pt x="5" y="65"/>
                    </a:lnTo>
                    <a:lnTo>
                      <a:pt x="21" y="83"/>
                    </a:lnTo>
                    <a:lnTo>
                      <a:pt x="45" y="89"/>
                    </a:lnTo>
                    <a:lnTo>
                      <a:pt x="66" y="83"/>
                    </a:lnTo>
                    <a:lnTo>
                      <a:pt x="81" y="68"/>
                    </a:lnTo>
                    <a:lnTo>
                      <a:pt x="89" y="44"/>
                    </a:lnTo>
                    <a:lnTo>
                      <a:pt x="81" y="23"/>
                    </a:lnTo>
                    <a:lnTo>
                      <a:pt x="66" y="7"/>
                    </a:lnTo>
                    <a:lnTo>
                      <a:pt x="45" y="0"/>
                    </a:lnTo>
                    <a:lnTo>
                      <a:pt x="24" y="7"/>
                    </a:lnTo>
                    <a:lnTo>
                      <a:pt x="5" y="20"/>
                    </a:lnTo>
                    <a:lnTo>
                      <a:pt x="0" y="4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00" name="Text Box 888"/>
              <p:cNvSpPr txBox="1">
                <a:spLocks noChangeArrowheads="1"/>
              </p:cNvSpPr>
              <p:nvPr/>
            </p:nvSpPr>
            <p:spPr bwMode="auto">
              <a:xfrm>
                <a:off x="230" y="31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01" name="Group 889"/>
            <p:cNvGrpSpPr>
              <a:grpSpLocks/>
            </p:cNvGrpSpPr>
            <p:nvPr/>
          </p:nvGrpSpPr>
          <p:grpSpPr bwMode="auto">
            <a:xfrm>
              <a:off x="104" y="3642"/>
              <a:ext cx="185" cy="213"/>
              <a:chOff x="104" y="3642"/>
              <a:chExt cx="185" cy="213"/>
            </a:xfrm>
          </p:grpSpPr>
          <p:sp>
            <p:nvSpPr>
              <p:cNvPr id="347002" name="Freeform 890"/>
              <p:cNvSpPr>
                <a:spLocks/>
              </p:cNvSpPr>
              <p:nvPr/>
            </p:nvSpPr>
            <p:spPr bwMode="auto">
              <a:xfrm>
                <a:off x="147" y="3680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8 w 89"/>
                  <a:gd name="T3" fmla="*/ 66 h 89"/>
                  <a:gd name="T4" fmla="*/ 21 w 89"/>
                  <a:gd name="T5" fmla="*/ 81 h 89"/>
                  <a:gd name="T6" fmla="*/ 45 w 89"/>
                  <a:gd name="T7" fmla="*/ 89 h 89"/>
                  <a:gd name="T8" fmla="*/ 66 w 89"/>
                  <a:gd name="T9" fmla="*/ 81 h 89"/>
                  <a:gd name="T10" fmla="*/ 84 w 89"/>
                  <a:gd name="T11" fmla="*/ 66 h 89"/>
                  <a:gd name="T12" fmla="*/ 89 w 89"/>
                  <a:gd name="T13" fmla="*/ 45 h 89"/>
                  <a:gd name="T14" fmla="*/ 84 w 89"/>
                  <a:gd name="T15" fmla="*/ 21 h 89"/>
                  <a:gd name="T16" fmla="*/ 68 w 89"/>
                  <a:gd name="T17" fmla="*/ 5 h 89"/>
                  <a:gd name="T18" fmla="*/ 45 w 89"/>
                  <a:gd name="T19" fmla="*/ 0 h 89"/>
                  <a:gd name="T20" fmla="*/ 24 w 89"/>
                  <a:gd name="T21" fmla="*/ 5 h 89"/>
                  <a:gd name="T22" fmla="*/ 8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8" y="66"/>
                    </a:lnTo>
                    <a:lnTo>
                      <a:pt x="21" y="81"/>
                    </a:lnTo>
                    <a:lnTo>
                      <a:pt x="45" y="89"/>
                    </a:lnTo>
                    <a:lnTo>
                      <a:pt x="66" y="81"/>
                    </a:lnTo>
                    <a:lnTo>
                      <a:pt x="84" y="66"/>
                    </a:lnTo>
                    <a:lnTo>
                      <a:pt x="89" y="45"/>
                    </a:lnTo>
                    <a:lnTo>
                      <a:pt x="84" y="21"/>
                    </a:lnTo>
                    <a:lnTo>
                      <a:pt x="68" y="5"/>
                    </a:lnTo>
                    <a:lnTo>
                      <a:pt x="45" y="0"/>
                    </a:lnTo>
                    <a:lnTo>
                      <a:pt x="24" y="5"/>
                    </a:lnTo>
                    <a:lnTo>
                      <a:pt x="8" y="2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03" name="Freeform 891"/>
              <p:cNvSpPr>
                <a:spLocks/>
              </p:cNvSpPr>
              <p:nvPr/>
            </p:nvSpPr>
            <p:spPr bwMode="auto">
              <a:xfrm>
                <a:off x="147" y="3680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8 w 89"/>
                  <a:gd name="T3" fmla="*/ 66 h 89"/>
                  <a:gd name="T4" fmla="*/ 21 w 89"/>
                  <a:gd name="T5" fmla="*/ 81 h 89"/>
                  <a:gd name="T6" fmla="*/ 45 w 89"/>
                  <a:gd name="T7" fmla="*/ 89 h 89"/>
                  <a:gd name="T8" fmla="*/ 66 w 89"/>
                  <a:gd name="T9" fmla="*/ 81 h 89"/>
                  <a:gd name="T10" fmla="*/ 84 w 89"/>
                  <a:gd name="T11" fmla="*/ 66 h 89"/>
                  <a:gd name="T12" fmla="*/ 89 w 89"/>
                  <a:gd name="T13" fmla="*/ 45 h 89"/>
                  <a:gd name="T14" fmla="*/ 84 w 89"/>
                  <a:gd name="T15" fmla="*/ 21 h 89"/>
                  <a:gd name="T16" fmla="*/ 68 w 89"/>
                  <a:gd name="T17" fmla="*/ 5 h 89"/>
                  <a:gd name="T18" fmla="*/ 45 w 89"/>
                  <a:gd name="T19" fmla="*/ 0 h 89"/>
                  <a:gd name="T20" fmla="*/ 24 w 89"/>
                  <a:gd name="T21" fmla="*/ 5 h 89"/>
                  <a:gd name="T22" fmla="*/ 8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8" y="66"/>
                    </a:lnTo>
                    <a:lnTo>
                      <a:pt x="21" y="81"/>
                    </a:lnTo>
                    <a:lnTo>
                      <a:pt x="45" y="89"/>
                    </a:lnTo>
                    <a:lnTo>
                      <a:pt x="66" y="81"/>
                    </a:lnTo>
                    <a:lnTo>
                      <a:pt x="84" y="66"/>
                    </a:lnTo>
                    <a:lnTo>
                      <a:pt x="89" y="45"/>
                    </a:lnTo>
                    <a:lnTo>
                      <a:pt x="84" y="21"/>
                    </a:lnTo>
                    <a:lnTo>
                      <a:pt x="68" y="5"/>
                    </a:lnTo>
                    <a:lnTo>
                      <a:pt x="45" y="0"/>
                    </a:lnTo>
                    <a:lnTo>
                      <a:pt x="24" y="5"/>
                    </a:lnTo>
                    <a:lnTo>
                      <a:pt x="8" y="21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04" name="Text Box 892"/>
              <p:cNvSpPr txBox="1">
                <a:spLocks noChangeArrowheads="1"/>
              </p:cNvSpPr>
              <p:nvPr/>
            </p:nvSpPr>
            <p:spPr bwMode="auto">
              <a:xfrm>
                <a:off x="104" y="364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05" name="Group 893"/>
            <p:cNvGrpSpPr>
              <a:grpSpLocks/>
            </p:cNvGrpSpPr>
            <p:nvPr/>
          </p:nvGrpSpPr>
          <p:grpSpPr bwMode="auto">
            <a:xfrm>
              <a:off x="2036" y="2344"/>
              <a:ext cx="185" cy="213"/>
              <a:chOff x="2036" y="2344"/>
              <a:chExt cx="185" cy="213"/>
            </a:xfrm>
          </p:grpSpPr>
          <p:sp>
            <p:nvSpPr>
              <p:cNvPr id="347006" name="Freeform 894"/>
              <p:cNvSpPr>
                <a:spLocks/>
              </p:cNvSpPr>
              <p:nvPr/>
            </p:nvSpPr>
            <p:spPr bwMode="auto">
              <a:xfrm>
                <a:off x="2081" y="2386"/>
                <a:ext cx="86" cy="86"/>
              </a:xfrm>
              <a:custGeom>
                <a:avLst/>
                <a:gdLst>
                  <a:gd name="T0" fmla="*/ 76 w 86"/>
                  <a:gd name="T1" fmla="*/ 13 h 86"/>
                  <a:gd name="T2" fmla="*/ 58 w 86"/>
                  <a:gd name="T3" fmla="*/ 0 h 86"/>
                  <a:gd name="T4" fmla="*/ 37 w 86"/>
                  <a:gd name="T5" fmla="*/ 0 h 86"/>
                  <a:gd name="T6" fmla="*/ 16 w 86"/>
                  <a:gd name="T7" fmla="*/ 10 h 86"/>
                  <a:gd name="T8" fmla="*/ 3 w 86"/>
                  <a:gd name="T9" fmla="*/ 29 h 86"/>
                  <a:gd name="T10" fmla="*/ 0 w 86"/>
                  <a:gd name="T11" fmla="*/ 50 h 86"/>
                  <a:gd name="T12" fmla="*/ 10 w 86"/>
                  <a:gd name="T13" fmla="*/ 71 h 86"/>
                  <a:gd name="T14" fmla="*/ 31 w 86"/>
                  <a:gd name="T15" fmla="*/ 84 h 86"/>
                  <a:gd name="T16" fmla="*/ 52 w 86"/>
                  <a:gd name="T17" fmla="*/ 86 h 86"/>
                  <a:gd name="T18" fmla="*/ 73 w 86"/>
                  <a:gd name="T19" fmla="*/ 76 h 86"/>
                  <a:gd name="T20" fmla="*/ 86 w 86"/>
                  <a:gd name="T21" fmla="*/ 55 h 86"/>
                  <a:gd name="T22" fmla="*/ 86 w 86"/>
                  <a:gd name="T23" fmla="*/ 34 h 86"/>
                  <a:gd name="T24" fmla="*/ 76 w 86"/>
                  <a:gd name="T25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6">
                    <a:moveTo>
                      <a:pt x="76" y="13"/>
                    </a:moveTo>
                    <a:lnTo>
                      <a:pt x="58" y="0"/>
                    </a:lnTo>
                    <a:lnTo>
                      <a:pt x="37" y="0"/>
                    </a:lnTo>
                    <a:lnTo>
                      <a:pt x="16" y="10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0" y="71"/>
                    </a:lnTo>
                    <a:lnTo>
                      <a:pt x="31" y="84"/>
                    </a:lnTo>
                    <a:lnTo>
                      <a:pt x="52" y="86"/>
                    </a:lnTo>
                    <a:lnTo>
                      <a:pt x="73" y="76"/>
                    </a:lnTo>
                    <a:lnTo>
                      <a:pt x="86" y="55"/>
                    </a:lnTo>
                    <a:lnTo>
                      <a:pt x="86" y="34"/>
                    </a:lnTo>
                    <a:lnTo>
                      <a:pt x="76" y="13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07" name="Freeform 895"/>
              <p:cNvSpPr>
                <a:spLocks/>
              </p:cNvSpPr>
              <p:nvPr/>
            </p:nvSpPr>
            <p:spPr bwMode="auto">
              <a:xfrm>
                <a:off x="2081" y="2386"/>
                <a:ext cx="86" cy="86"/>
              </a:xfrm>
              <a:custGeom>
                <a:avLst/>
                <a:gdLst>
                  <a:gd name="T0" fmla="*/ 76 w 86"/>
                  <a:gd name="T1" fmla="*/ 13 h 86"/>
                  <a:gd name="T2" fmla="*/ 58 w 86"/>
                  <a:gd name="T3" fmla="*/ 0 h 86"/>
                  <a:gd name="T4" fmla="*/ 37 w 86"/>
                  <a:gd name="T5" fmla="*/ 0 h 86"/>
                  <a:gd name="T6" fmla="*/ 16 w 86"/>
                  <a:gd name="T7" fmla="*/ 10 h 86"/>
                  <a:gd name="T8" fmla="*/ 3 w 86"/>
                  <a:gd name="T9" fmla="*/ 29 h 86"/>
                  <a:gd name="T10" fmla="*/ 0 w 86"/>
                  <a:gd name="T11" fmla="*/ 50 h 86"/>
                  <a:gd name="T12" fmla="*/ 10 w 86"/>
                  <a:gd name="T13" fmla="*/ 71 h 86"/>
                  <a:gd name="T14" fmla="*/ 31 w 86"/>
                  <a:gd name="T15" fmla="*/ 84 h 86"/>
                  <a:gd name="T16" fmla="*/ 52 w 86"/>
                  <a:gd name="T17" fmla="*/ 86 h 86"/>
                  <a:gd name="T18" fmla="*/ 73 w 86"/>
                  <a:gd name="T19" fmla="*/ 76 h 86"/>
                  <a:gd name="T20" fmla="*/ 86 w 86"/>
                  <a:gd name="T21" fmla="*/ 55 h 86"/>
                  <a:gd name="T22" fmla="*/ 86 w 86"/>
                  <a:gd name="T23" fmla="*/ 34 h 86"/>
                  <a:gd name="T24" fmla="*/ 76 w 86"/>
                  <a:gd name="T25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6">
                    <a:moveTo>
                      <a:pt x="76" y="13"/>
                    </a:moveTo>
                    <a:lnTo>
                      <a:pt x="58" y="0"/>
                    </a:lnTo>
                    <a:lnTo>
                      <a:pt x="37" y="0"/>
                    </a:lnTo>
                    <a:lnTo>
                      <a:pt x="16" y="10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0" y="71"/>
                    </a:lnTo>
                    <a:lnTo>
                      <a:pt x="31" y="84"/>
                    </a:lnTo>
                    <a:lnTo>
                      <a:pt x="52" y="86"/>
                    </a:lnTo>
                    <a:lnTo>
                      <a:pt x="73" y="76"/>
                    </a:lnTo>
                    <a:lnTo>
                      <a:pt x="86" y="55"/>
                    </a:lnTo>
                    <a:lnTo>
                      <a:pt x="86" y="34"/>
                    </a:lnTo>
                    <a:lnTo>
                      <a:pt x="76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08" name="Text Box 896"/>
              <p:cNvSpPr txBox="1">
                <a:spLocks noChangeArrowheads="1"/>
              </p:cNvSpPr>
              <p:nvPr/>
            </p:nvSpPr>
            <p:spPr bwMode="auto">
              <a:xfrm>
                <a:off x="2036" y="2344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09" name="Group 897"/>
            <p:cNvGrpSpPr>
              <a:grpSpLocks/>
            </p:cNvGrpSpPr>
            <p:nvPr/>
          </p:nvGrpSpPr>
          <p:grpSpPr bwMode="auto">
            <a:xfrm>
              <a:off x="2172" y="1784"/>
              <a:ext cx="185" cy="213"/>
              <a:chOff x="2172" y="1784"/>
              <a:chExt cx="185" cy="213"/>
            </a:xfrm>
          </p:grpSpPr>
          <p:sp>
            <p:nvSpPr>
              <p:cNvPr id="347010" name="Freeform 898"/>
              <p:cNvSpPr>
                <a:spLocks/>
              </p:cNvSpPr>
              <p:nvPr/>
            </p:nvSpPr>
            <p:spPr bwMode="auto">
              <a:xfrm>
                <a:off x="2215" y="1825"/>
                <a:ext cx="83" cy="87"/>
              </a:xfrm>
              <a:custGeom>
                <a:avLst/>
                <a:gdLst>
                  <a:gd name="T0" fmla="*/ 83 w 83"/>
                  <a:gd name="T1" fmla="*/ 34 h 87"/>
                  <a:gd name="T2" fmla="*/ 73 w 83"/>
                  <a:gd name="T3" fmla="*/ 13 h 87"/>
                  <a:gd name="T4" fmla="*/ 55 w 83"/>
                  <a:gd name="T5" fmla="*/ 3 h 87"/>
                  <a:gd name="T6" fmla="*/ 31 w 83"/>
                  <a:gd name="T7" fmla="*/ 0 h 87"/>
                  <a:gd name="T8" fmla="*/ 10 w 83"/>
                  <a:gd name="T9" fmla="*/ 13 h 87"/>
                  <a:gd name="T10" fmla="*/ 0 w 83"/>
                  <a:gd name="T11" fmla="*/ 32 h 87"/>
                  <a:gd name="T12" fmla="*/ 0 w 83"/>
                  <a:gd name="T13" fmla="*/ 55 h 87"/>
                  <a:gd name="T14" fmla="*/ 10 w 83"/>
                  <a:gd name="T15" fmla="*/ 76 h 87"/>
                  <a:gd name="T16" fmla="*/ 28 w 83"/>
                  <a:gd name="T17" fmla="*/ 87 h 87"/>
                  <a:gd name="T18" fmla="*/ 52 w 83"/>
                  <a:gd name="T19" fmla="*/ 87 h 87"/>
                  <a:gd name="T20" fmla="*/ 73 w 83"/>
                  <a:gd name="T21" fmla="*/ 76 h 87"/>
                  <a:gd name="T22" fmla="*/ 83 w 83"/>
                  <a:gd name="T23" fmla="*/ 58 h 87"/>
                  <a:gd name="T24" fmla="*/ 83 w 83"/>
                  <a:gd name="T25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87">
                    <a:moveTo>
                      <a:pt x="83" y="34"/>
                    </a:moveTo>
                    <a:lnTo>
                      <a:pt x="73" y="13"/>
                    </a:lnTo>
                    <a:lnTo>
                      <a:pt x="55" y="3"/>
                    </a:lnTo>
                    <a:lnTo>
                      <a:pt x="31" y="0"/>
                    </a:lnTo>
                    <a:lnTo>
                      <a:pt x="10" y="13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28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3" y="58"/>
                    </a:lnTo>
                    <a:lnTo>
                      <a:pt x="83" y="34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11" name="Freeform 899"/>
              <p:cNvSpPr>
                <a:spLocks/>
              </p:cNvSpPr>
              <p:nvPr/>
            </p:nvSpPr>
            <p:spPr bwMode="auto">
              <a:xfrm>
                <a:off x="2215" y="1825"/>
                <a:ext cx="83" cy="87"/>
              </a:xfrm>
              <a:custGeom>
                <a:avLst/>
                <a:gdLst>
                  <a:gd name="T0" fmla="*/ 83 w 83"/>
                  <a:gd name="T1" fmla="*/ 34 h 87"/>
                  <a:gd name="T2" fmla="*/ 73 w 83"/>
                  <a:gd name="T3" fmla="*/ 13 h 87"/>
                  <a:gd name="T4" fmla="*/ 55 w 83"/>
                  <a:gd name="T5" fmla="*/ 3 h 87"/>
                  <a:gd name="T6" fmla="*/ 31 w 83"/>
                  <a:gd name="T7" fmla="*/ 0 h 87"/>
                  <a:gd name="T8" fmla="*/ 10 w 83"/>
                  <a:gd name="T9" fmla="*/ 13 h 87"/>
                  <a:gd name="T10" fmla="*/ 0 w 83"/>
                  <a:gd name="T11" fmla="*/ 32 h 87"/>
                  <a:gd name="T12" fmla="*/ 0 w 83"/>
                  <a:gd name="T13" fmla="*/ 55 h 87"/>
                  <a:gd name="T14" fmla="*/ 10 w 83"/>
                  <a:gd name="T15" fmla="*/ 76 h 87"/>
                  <a:gd name="T16" fmla="*/ 28 w 83"/>
                  <a:gd name="T17" fmla="*/ 87 h 87"/>
                  <a:gd name="T18" fmla="*/ 52 w 83"/>
                  <a:gd name="T19" fmla="*/ 87 h 87"/>
                  <a:gd name="T20" fmla="*/ 73 w 83"/>
                  <a:gd name="T21" fmla="*/ 76 h 87"/>
                  <a:gd name="T22" fmla="*/ 83 w 83"/>
                  <a:gd name="T23" fmla="*/ 58 h 87"/>
                  <a:gd name="T24" fmla="*/ 83 w 83"/>
                  <a:gd name="T25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87">
                    <a:moveTo>
                      <a:pt x="83" y="34"/>
                    </a:moveTo>
                    <a:lnTo>
                      <a:pt x="73" y="13"/>
                    </a:lnTo>
                    <a:lnTo>
                      <a:pt x="55" y="3"/>
                    </a:lnTo>
                    <a:lnTo>
                      <a:pt x="31" y="0"/>
                    </a:lnTo>
                    <a:lnTo>
                      <a:pt x="10" y="13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28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3" y="58"/>
                    </a:lnTo>
                    <a:lnTo>
                      <a:pt x="83" y="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12" name="Text Box 900"/>
              <p:cNvSpPr txBox="1">
                <a:spLocks noChangeArrowheads="1"/>
              </p:cNvSpPr>
              <p:nvPr/>
            </p:nvSpPr>
            <p:spPr bwMode="auto">
              <a:xfrm>
                <a:off x="2172" y="1784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13" name="Group 901"/>
            <p:cNvGrpSpPr>
              <a:grpSpLocks/>
            </p:cNvGrpSpPr>
            <p:nvPr/>
          </p:nvGrpSpPr>
          <p:grpSpPr bwMode="auto">
            <a:xfrm>
              <a:off x="2300" y="1266"/>
              <a:ext cx="185" cy="213"/>
              <a:chOff x="2300" y="1266"/>
              <a:chExt cx="185" cy="213"/>
            </a:xfrm>
          </p:grpSpPr>
          <p:sp>
            <p:nvSpPr>
              <p:cNvPr id="347014" name="Freeform 902"/>
              <p:cNvSpPr>
                <a:spLocks/>
              </p:cNvSpPr>
              <p:nvPr/>
            </p:nvSpPr>
            <p:spPr bwMode="auto">
              <a:xfrm>
                <a:off x="2343" y="1306"/>
                <a:ext cx="86" cy="87"/>
              </a:xfrm>
              <a:custGeom>
                <a:avLst/>
                <a:gdLst>
                  <a:gd name="T0" fmla="*/ 86 w 86"/>
                  <a:gd name="T1" fmla="*/ 40 h 87"/>
                  <a:gd name="T2" fmla="*/ 79 w 86"/>
                  <a:gd name="T3" fmla="*/ 19 h 87"/>
                  <a:gd name="T4" fmla="*/ 63 w 86"/>
                  <a:gd name="T5" fmla="*/ 3 h 87"/>
                  <a:gd name="T6" fmla="*/ 39 w 86"/>
                  <a:gd name="T7" fmla="*/ 0 h 87"/>
                  <a:gd name="T8" fmla="*/ 18 w 86"/>
                  <a:gd name="T9" fmla="*/ 8 h 87"/>
                  <a:gd name="T10" fmla="*/ 3 w 86"/>
                  <a:gd name="T11" fmla="*/ 24 h 87"/>
                  <a:gd name="T12" fmla="*/ 0 w 86"/>
                  <a:gd name="T13" fmla="*/ 48 h 87"/>
                  <a:gd name="T14" fmla="*/ 8 w 86"/>
                  <a:gd name="T15" fmla="*/ 68 h 87"/>
                  <a:gd name="T16" fmla="*/ 23 w 86"/>
                  <a:gd name="T17" fmla="*/ 84 h 87"/>
                  <a:gd name="T18" fmla="*/ 47 w 86"/>
                  <a:gd name="T19" fmla="*/ 87 h 87"/>
                  <a:gd name="T20" fmla="*/ 68 w 86"/>
                  <a:gd name="T21" fmla="*/ 79 h 87"/>
                  <a:gd name="T22" fmla="*/ 84 w 86"/>
                  <a:gd name="T23" fmla="*/ 63 h 87"/>
                  <a:gd name="T24" fmla="*/ 86 w 86"/>
                  <a:gd name="T25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40"/>
                    </a:moveTo>
                    <a:lnTo>
                      <a:pt x="79" y="19"/>
                    </a:lnTo>
                    <a:lnTo>
                      <a:pt x="63" y="3"/>
                    </a:lnTo>
                    <a:lnTo>
                      <a:pt x="39" y="0"/>
                    </a:lnTo>
                    <a:lnTo>
                      <a:pt x="18" y="8"/>
                    </a:lnTo>
                    <a:lnTo>
                      <a:pt x="3" y="24"/>
                    </a:lnTo>
                    <a:lnTo>
                      <a:pt x="0" y="48"/>
                    </a:lnTo>
                    <a:lnTo>
                      <a:pt x="8" y="68"/>
                    </a:lnTo>
                    <a:lnTo>
                      <a:pt x="23" y="84"/>
                    </a:lnTo>
                    <a:lnTo>
                      <a:pt x="47" y="87"/>
                    </a:lnTo>
                    <a:lnTo>
                      <a:pt x="68" y="79"/>
                    </a:lnTo>
                    <a:lnTo>
                      <a:pt x="84" y="63"/>
                    </a:lnTo>
                    <a:lnTo>
                      <a:pt x="86" y="40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15" name="Freeform 903"/>
              <p:cNvSpPr>
                <a:spLocks/>
              </p:cNvSpPr>
              <p:nvPr/>
            </p:nvSpPr>
            <p:spPr bwMode="auto">
              <a:xfrm>
                <a:off x="2343" y="1306"/>
                <a:ext cx="86" cy="87"/>
              </a:xfrm>
              <a:custGeom>
                <a:avLst/>
                <a:gdLst>
                  <a:gd name="T0" fmla="*/ 86 w 86"/>
                  <a:gd name="T1" fmla="*/ 40 h 87"/>
                  <a:gd name="T2" fmla="*/ 79 w 86"/>
                  <a:gd name="T3" fmla="*/ 19 h 87"/>
                  <a:gd name="T4" fmla="*/ 63 w 86"/>
                  <a:gd name="T5" fmla="*/ 3 h 87"/>
                  <a:gd name="T6" fmla="*/ 39 w 86"/>
                  <a:gd name="T7" fmla="*/ 0 h 87"/>
                  <a:gd name="T8" fmla="*/ 18 w 86"/>
                  <a:gd name="T9" fmla="*/ 8 h 87"/>
                  <a:gd name="T10" fmla="*/ 3 w 86"/>
                  <a:gd name="T11" fmla="*/ 24 h 87"/>
                  <a:gd name="T12" fmla="*/ 0 w 86"/>
                  <a:gd name="T13" fmla="*/ 48 h 87"/>
                  <a:gd name="T14" fmla="*/ 8 w 86"/>
                  <a:gd name="T15" fmla="*/ 68 h 87"/>
                  <a:gd name="T16" fmla="*/ 23 w 86"/>
                  <a:gd name="T17" fmla="*/ 84 h 87"/>
                  <a:gd name="T18" fmla="*/ 47 w 86"/>
                  <a:gd name="T19" fmla="*/ 87 h 87"/>
                  <a:gd name="T20" fmla="*/ 68 w 86"/>
                  <a:gd name="T21" fmla="*/ 79 h 87"/>
                  <a:gd name="T22" fmla="*/ 84 w 86"/>
                  <a:gd name="T23" fmla="*/ 63 h 87"/>
                  <a:gd name="T24" fmla="*/ 86 w 86"/>
                  <a:gd name="T25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40"/>
                    </a:moveTo>
                    <a:lnTo>
                      <a:pt x="79" y="19"/>
                    </a:lnTo>
                    <a:lnTo>
                      <a:pt x="63" y="3"/>
                    </a:lnTo>
                    <a:lnTo>
                      <a:pt x="39" y="0"/>
                    </a:lnTo>
                    <a:lnTo>
                      <a:pt x="18" y="8"/>
                    </a:lnTo>
                    <a:lnTo>
                      <a:pt x="3" y="24"/>
                    </a:lnTo>
                    <a:lnTo>
                      <a:pt x="0" y="48"/>
                    </a:lnTo>
                    <a:lnTo>
                      <a:pt x="8" y="68"/>
                    </a:lnTo>
                    <a:lnTo>
                      <a:pt x="23" y="84"/>
                    </a:lnTo>
                    <a:lnTo>
                      <a:pt x="47" y="87"/>
                    </a:lnTo>
                    <a:lnTo>
                      <a:pt x="68" y="79"/>
                    </a:lnTo>
                    <a:lnTo>
                      <a:pt x="84" y="63"/>
                    </a:lnTo>
                    <a:lnTo>
                      <a:pt x="86" y="4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16" name="Text Box 904"/>
              <p:cNvSpPr txBox="1">
                <a:spLocks noChangeArrowheads="1"/>
              </p:cNvSpPr>
              <p:nvPr/>
            </p:nvSpPr>
            <p:spPr bwMode="auto">
              <a:xfrm>
                <a:off x="2300" y="126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17" name="Group 905"/>
            <p:cNvGrpSpPr>
              <a:grpSpLocks/>
            </p:cNvGrpSpPr>
            <p:nvPr/>
          </p:nvGrpSpPr>
          <p:grpSpPr bwMode="auto">
            <a:xfrm>
              <a:off x="2414" y="716"/>
              <a:ext cx="185" cy="213"/>
              <a:chOff x="2414" y="716"/>
              <a:chExt cx="185" cy="213"/>
            </a:xfrm>
          </p:grpSpPr>
          <p:sp>
            <p:nvSpPr>
              <p:cNvPr id="347018" name="Freeform 906"/>
              <p:cNvSpPr>
                <a:spLocks/>
              </p:cNvSpPr>
              <p:nvPr/>
            </p:nvSpPr>
            <p:spPr bwMode="auto">
              <a:xfrm>
                <a:off x="2456" y="759"/>
                <a:ext cx="89" cy="86"/>
              </a:xfrm>
              <a:custGeom>
                <a:avLst/>
                <a:gdLst>
                  <a:gd name="T0" fmla="*/ 89 w 89"/>
                  <a:gd name="T1" fmla="*/ 42 h 86"/>
                  <a:gd name="T2" fmla="*/ 83 w 89"/>
                  <a:gd name="T3" fmla="*/ 21 h 86"/>
                  <a:gd name="T4" fmla="*/ 68 w 89"/>
                  <a:gd name="T5" fmla="*/ 5 h 86"/>
                  <a:gd name="T6" fmla="*/ 44 w 89"/>
                  <a:gd name="T7" fmla="*/ 0 h 86"/>
                  <a:gd name="T8" fmla="*/ 23 w 89"/>
                  <a:gd name="T9" fmla="*/ 5 h 86"/>
                  <a:gd name="T10" fmla="*/ 7 w 89"/>
                  <a:gd name="T11" fmla="*/ 21 h 86"/>
                  <a:gd name="T12" fmla="*/ 0 w 89"/>
                  <a:gd name="T13" fmla="*/ 42 h 86"/>
                  <a:gd name="T14" fmla="*/ 7 w 89"/>
                  <a:gd name="T15" fmla="*/ 65 h 86"/>
                  <a:gd name="T16" fmla="*/ 23 w 89"/>
                  <a:gd name="T17" fmla="*/ 81 h 86"/>
                  <a:gd name="T18" fmla="*/ 44 w 89"/>
                  <a:gd name="T19" fmla="*/ 86 h 86"/>
                  <a:gd name="T20" fmla="*/ 68 w 89"/>
                  <a:gd name="T21" fmla="*/ 81 h 86"/>
                  <a:gd name="T22" fmla="*/ 83 w 89"/>
                  <a:gd name="T23" fmla="*/ 65 h 86"/>
                  <a:gd name="T24" fmla="*/ 89 w 89"/>
                  <a:gd name="T25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89" y="42"/>
                    </a:moveTo>
                    <a:lnTo>
                      <a:pt x="83" y="21"/>
                    </a:lnTo>
                    <a:lnTo>
                      <a:pt x="68" y="5"/>
                    </a:lnTo>
                    <a:lnTo>
                      <a:pt x="44" y="0"/>
                    </a:lnTo>
                    <a:lnTo>
                      <a:pt x="23" y="5"/>
                    </a:lnTo>
                    <a:lnTo>
                      <a:pt x="7" y="21"/>
                    </a:lnTo>
                    <a:lnTo>
                      <a:pt x="0" y="42"/>
                    </a:lnTo>
                    <a:lnTo>
                      <a:pt x="7" y="65"/>
                    </a:lnTo>
                    <a:lnTo>
                      <a:pt x="23" y="81"/>
                    </a:lnTo>
                    <a:lnTo>
                      <a:pt x="44" y="86"/>
                    </a:lnTo>
                    <a:lnTo>
                      <a:pt x="68" y="81"/>
                    </a:lnTo>
                    <a:lnTo>
                      <a:pt x="83" y="65"/>
                    </a:lnTo>
                    <a:lnTo>
                      <a:pt x="89" y="42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19" name="Freeform 907"/>
              <p:cNvSpPr>
                <a:spLocks/>
              </p:cNvSpPr>
              <p:nvPr/>
            </p:nvSpPr>
            <p:spPr bwMode="auto">
              <a:xfrm>
                <a:off x="2456" y="759"/>
                <a:ext cx="89" cy="86"/>
              </a:xfrm>
              <a:custGeom>
                <a:avLst/>
                <a:gdLst>
                  <a:gd name="T0" fmla="*/ 89 w 89"/>
                  <a:gd name="T1" fmla="*/ 42 h 86"/>
                  <a:gd name="T2" fmla="*/ 83 w 89"/>
                  <a:gd name="T3" fmla="*/ 21 h 86"/>
                  <a:gd name="T4" fmla="*/ 68 w 89"/>
                  <a:gd name="T5" fmla="*/ 5 h 86"/>
                  <a:gd name="T6" fmla="*/ 44 w 89"/>
                  <a:gd name="T7" fmla="*/ 0 h 86"/>
                  <a:gd name="T8" fmla="*/ 23 w 89"/>
                  <a:gd name="T9" fmla="*/ 5 h 86"/>
                  <a:gd name="T10" fmla="*/ 7 w 89"/>
                  <a:gd name="T11" fmla="*/ 21 h 86"/>
                  <a:gd name="T12" fmla="*/ 0 w 89"/>
                  <a:gd name="T13" fmla="*/ 42 h 86"/>
                  <a:gd name="T14" fmla="*/ 7 w 89"/>
                  <a:gd name="T15" fmla="*/ 65 h 86"/>
                  <a:gd name="T16" fmla="*/ 23 w 89"/>
                  <a:gd name="T17" fmla="*/ 81 h 86"/>
                  <a:gd name="T18" fmla="*/ 44 w 89"/>
                  <a:gd name="T19" fmla="*/ 86 h 86"/>
                  <a:gd name="T20" fmla="*/ 68 w 89"/>
                  <a:gd name="T21" fmla="*/ 81 h 86"/>
                  <a:gd name="T22" fmla="*/ 83 w 89"/>
                  <a:gd name="T23" fmla="*/ 65 h 86"/>
                  <a:gd name="T24" fmla="*/ 89 w 89"/>
                  <a:gd name="T25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89" y="42"/>
                    </a:moveTo>
                    <a:lnTo>
                      <a:pt x="83" y="21"/>
                    </a:lnTo>
                    <a:lnTo>
                      <a:pt x="68" y="5"/>
                    </a:lnTo>
                    <a:lnTo>
                      <a:pt x="44" y="0"/>
                    </a:lnTo>
                    <a:lnTo>
                      <a:pt x="23" y="5"/>
                    </a:lnTo>
                    <a:lnTo>
                      <a:pt x="7" y="21"/>
                    </a:lnTo>
                    <a:lnTo>
                      <a:pt x="0" y="42"/>
                    </a:lnTo>
                    <a:lnTo>
                      <a:pt x="7" y="65"/>
                    </a:lnTo>
                    <a:lnTo>
                      <a:pt x="23" y="81"/>
                    </a:lnTo>
                    <a:lnTo>
                      <a:pt x="44" y="86"/>
                    </a:lnTo>
                    <a:lnTo>
                      <a:pt x="68" y="81"/>
                    </a:lnTo>
                    <a:lnTo>
                      <a:pt x="83" y="65"/>
                    </a:lnTo>
                    <a:lnTo>
                      <a:pt x="89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20" name="Text Box 908"/>
              <p:cNvSpPr txBox="1">
                <a:spLocks noChangeArrowheads="1"/>
              </p:cNvSpPr>
              <p:nvPr/>
            </p:nvSpPr>
            <p:spPr bwMode="auto">
              <a:xfrm>
                <a:off x="2414" y="7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</p:grpSp>
      <p:grpSp>
        <p:nvGrpSpPr>
          <p:cNvPr id="347021" name="Group 909"/>
          <p:cNvGrpSpPr>
            <a:grpSpLocks/>
          </p:cNvGrpSpPr>
          <p:nvPr/>
        </p:nvGrpSpPr>
        <p:grpSpPr bwMode="auto">
          <a:xfrm>
            <a:off x="4205290" y="4918080"/>
            <a:ext cx="1770063" cy="1165226"/>
            <a:chOff x="1688" y="3051"/>
            <a:chExt cx="1115" cy="734"/>
          </a:xfrm>
        </p:grpSpPr>
        <p:sp>
          <p:nvSpPr>
            <p:cNvPr id="347022" name="Freeform 910"/>
            <p:cNvSpPr>
              <a:spLocks/>
            </p:cNvSpPr>
            <p:nvPr/>
          </p:nvSpPr>
          <p:spPr bwMode="auto">
            <a:xfrm>
              <a:off x="1827" y="3274"/>
              <a:ext cx="144" cy="160"/>
            </a:xfrm>
            <a:custGeom>
              <a:avLst/>
              <a:gdLst>
                <a:gd name="T0" fmla="*/ 0 w 144"/>
                <a:gd name="T1" fmla="*/ 0 h 160"/>
                <a:gd name="T2" fmla="*/ 144 w 144"/>
                <a:gd name="T3" fmla="*/ 160 h 160"/>
                <a:gd name="T4" fmla="*/ 0 w 144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60">
                  <a:moveTo>
                    <a:pt x="0" y="0"/>
                  </a:moveTo>
                  <a:lnTo>
                    <a:pt x="144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23" name="Line 911"/>
            <p:cNvSpPr>
              <a:spLocks noChangeShapeType="1"/>
            </p:cNvSpPr>
            <p:nvPr/>
          </p:nvSpPr>
          <p:spPr bwMode="auto">
            <a:xfrm>
              <a:off x="1827" y="3274"/>
              <a:ext cx="144" cy="16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24" name="Freeform 912"/>
            <p:cNvSpPr>
              <a:spLocks/>
            </p:cNvSpPr>
            <p:nvPr/>
          </p:nvSpPr>
          <p:spPr bwMode="auto">
            <a:xfrm>
              <a:off x="2256" y="3290"/>
              <a:ext cx="103" cy="139"/>
            </a:xfrm>
            <a:custGeom>
              <a:avLst/>
              <a:gdLst>
                <a:gd name="T0" fmla="*/ 0 w 103"/>
                <a:gd name="T1" fmla="*/ 139 h 139"/>
                <a:gd name="T2" fmla="*/ 76 w 103"/>
                <a:gd name="T3" fmla="*/ 107 h 139"/>
                <a:gd name="T4" fmla="*/ 103 w 103"/>
                <a:gd name="T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39">
                  <a:moveTo>
                    <a:pt x="0" y="139"/>
                  </a:moveTo>
                  <a:lnTo>
                    <a:pt x="76" y="107"/>
                  </a:lnTo>
                  <a:lnTo>
                    <a:pt x="10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25" name="Line 913"/>
            <p:cNvSpPr>
              <a:spLocks noChangeShapeType="1"/>
            </p:cNvSpPr>
            <p:nvPr/>
          </p:nvSpPr>
          <p:spPr bwMode="auto">
            <a:xfrm flipH="1" flipV="1">
              <a:off x="2188" y="3533"/>
              <a:ext cx="34" cy="7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grpSp>
          <p:nvGrpSpPr>
            <p:cNvPr id="347026" name="Group 914"/>
            <p:cNvGrpSpPr>
              <a:grpSpLocks/>
            </p:cNvGrpSpPr>
            <p:nvPr/>
          </p:nvGrpSpPr>
          <p:grpSpPr bwMode="auto">
            <a:xfrm>
              <a:off x="1688" y="3051"/>
              <a:ext cx="196" cy="267"/>
              <a:chOff x="1688" y="3051"/>
              <a:chExt cx="196" cy="267"/>
            </a:xfrm>
          </p:grpSpPr>
          <p:sp>
            <p:nvSpPr>
              <p:cNvPr id="347027" name="Freeform 915"/>
              <p:cNvSpPr>
                <a:spLocks/>
              </p:cNvSpPr>
              <p:nvPr/>
            </p:nvSpPr>
            <p:spPr bwMode="auto">
              <a:xfrm>
                <a:off x="1696" y="3112"/>
                <a:ext cx="181" cy="162"/>
              </a:xfrm>
              <a:custGeom>
                <a:avLst/>
                <a:gdLst>
                  <a:gd name="T0" fmla="*/ 52 w 181"/>
                  <a:gd name="T1" fmla="*/ 0 h 162"/>
                  <a:gd name="T2" fmla="*/ 0 w 181"/>
                  <a:gd name="T3" fmla="*/ 76 h 162"/>
                  <a:gd name="T4" fmla="*/ 39 w 181"/>
                  <a:gd name="T5" fmla="*/ 157 h 162"/>
                  <a:gd name="T6" fmla="*/ 131 w 181"/>
                  <a:gd name="T7" fmla="*/ 162 h 162"/>
                  <a:gd name="T8" fmla="*/ 181 w 181"/>
                  <a:gd name="T9" fmla="*/ 89 h 162"/>
                  <a:gd name="T10" fmla="*/ 141 w 181"/>
                  <a:gd name="T11" fmla="*/ 7 h 162"/>
                  <a:gd name="T12" fmla="*/ 52 w 181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2">
                    <a:moveTo>
                      <a:pt x="52" y="0"/>
                    </a:moveTo>
                    <a:lnTo>
                      <a:pt x="0" y="76"/>
                    </a:lnTo>
                    <a:lnTo>
                      <a:pt x="39" y="157"/>
                    </a:lnTo>
                    <a:lnTo>
                      <a:pt x="131" y="162"/>
                    </a:lnTo>
                    <a:lnTo>
                      <a:pt x="181" y="89"/>
                    </a:lnTo>
                    <a:lnTo>
                      <a:pt x="141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28" name="Freeform 916"/>
              <p:cNvSpPr>
                <a:spLocks/>
              </p:cNvSpPr>
              <p:nvPr/>
            </p:nvSpPr>
            <p:spPr bwMode="auto">
              <a:xfrm>
                <a:off x="1696" y="3112"/>
                <a:ext cx="181" cy="162"/>
              </a:xfrm>
              <a:custGeom>
                <a:avLst/>
                <a:gdLst>
                  <a:gd name="T0" fmla="*/ 52 w 181"/>
                  <a:gd name="T1" fmla="*/ 0 h 162"/>
                  <a:gd name="T2" fmla="*/ 0 w 181"/>
                  <a:gd name="T3" fmla="*/ 76 h 162"/>
                  <a:gd name="T4" fmla="*/ 39 w 181"/>
                  <a:gd name="T5" fmla="*/ 157 h 162"/>
                  <a:gd name="T6" fmla="*/ 131 w 181"/>
                  <a:gd name="T7" fmla="*/ 162 h 162"/>
                  <a:gd name="T8" fmla="*/ 181 w 181"/>
                  <a:gd name="T9" fmla="*/ 89 h 162"/>
                  <a:gd name="T10" fmla="*/ 141 w 181"/>
                  <a:gd name="T11" fmla="*/ 7 h 162"/>
                  <a:gd name="T12" fmla="*/ 52 w 181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2">
                    <a:moveTo>
                      <a:pt x="52" y="0"/>
                    </a:moveTo>
                    <a:lnTo>
                      <a:pt x="0" y="76"/>
                    </a:lnTo>
                    <a:lnTo>
                      <a:pt x="39" y="157"/>
                    </a:lnTo>
                    <a:lnTo>
                      <a:pt x="131" y="162"/>
                    </a:lnTo>
                    <a:lnTo>
                      <a:pt x="181" y="89"/>
                    </a:lnTo>
                    <a:lnTo>
                      <a:pt x="141" y="7"/>
                    </a:lnTo>
                    <a:lnTo>
                      <a:pt x="5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29" name="Line 917"/>
              <p:cNvSpPr>
                <a:spLocks noChangeShapeType="1"/>
              </p:cNvSpPr>
              <p:nvPr/>
            </p:nvSpPr>
            <p:spPr bwMode="auto">
              <a:xfrm flipH="1" flipV="1">
                <a:off x="1688" y="3051"/>
                <a:ext cx="58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30" name="Text Box 918"/>
              <p:cNvSpPr txBox="1">
                <a:spLocks noChangeArrowheads="1"/>
              </p:cNvSpPr>
              <p:nvPr/>
            </p:nvSpPr>
            <p:spPr bwMode="auto">
              <a:xfrm>
                <a:off x="1704" y="3105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347031" name="Group 919"/>
            <p:cNvGrpSpPr>
              <a:grpSpLocks/>
            </p:cNvGrpSpPr>
            <p:nvPr/>
          </p:nvGrpSpPr>
          <p:grpSpPr bwMode="auto">
            <a:xfrm>
              <a:off x="1971" y="3264"/>
              <a:ext cx="285" cy="272"/>
              <a:chOff x="1971" y="3264"/>
              <a:chExt cx="285" cy="272"/>
            </a:xfrm>
          </p:grpSpPr>
          <p:sp>
            <p:nvSpPr>
              <p:cNvPr id="347032" name="Freeform 920"/>
              <p:cNvSpPr>
                <a:spLocks/>
              </p:cNvSpPr>
              <p:nvPr/>
            </p:nvSpPr>
            <p:spPr bwMode="auto">
              <a:xfrm>
                <a:off x="1971" y="3347"/>
                <a:ext cx="285" cy="171"/>
              </a:xfrm>
              <a:custGeom>
                <a:avLst/>
                <a:gdLst>
                  <a:gd name="T0" fmla="*/ 0 w 285"/>
                  <a:gd name="T1" fmla="*/ 87 h 171"/>
                  <a:gd name="T2" fmla="*/ 68 w 285"/>
                  <a:gd name="T3" fmla="*/ 171 h 171"/>
                  <a:gd name="T4" fmla="*/ 217 w 285"/>
                  <a:gd name="T5" fmla="*/ 171 h 171"/>
                  <a:gd name="T6" fmla="*/ 285 w 285"/>
                  <a:gd name="T7" fmla="*/ 84 h 171"/>
                  <a:gd name="T8" fmla="*/ 141 w 285"/>
                  <a:gd name="T9" fmla="*/ 0 h 171"/>
                  <a:gd name="T10" fmla="*/ 0 w 285"/>
                  <a:gd name="T11" fmla="*/ 8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1">
                    <a:moveTo>
                      <a:pt x="0" y="87"/>
                    </a:moveTo>
                    <a:lnTo>
                      <a:pt x="68" y="171"/>
                    </a:lnTo>
                    <a:lnTo>
                      <a:pt x="217" y="171"/>
                    </a:lnTo>
                    <a:lnTo>
                      <a:pt x="285" y="84"/>
                    </a:lnTo>
                    <a:lnTo>
                      <a:pt x="141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33" name="Freeform 921"/>
              <p:cNvSpPr>
                <a:spLocks/>
              </p:cNvSpPr>
              <p:nvPr/>
            </p:nvSpPr>
            <p:spPr bwMode="auto">
              <a:xfrm>
                <a:off x="1971" y="3366"/>
                <a:ext cx="285" cy="152"/>
              </a:xfrm>
              <a:custGeom>
                <a:avLst/>
                <a:gdLst>
                  <a:gd name="T0" fmla="*/ 110 w 285"/>
                  <a:gd name="T1" fmla="*/ 0 h 152"/>
                  <a:gd name="T2" fmla="*/ 0 w 285"/>
                  <a:gd name="T3" fmla="*/ 68 h 152"/>
                  <a:gd name="T4" fmla="*/ 68 w 285"/>
                  <a:gd name="T5" fmla="*/ 152 h 152"/>
                  <a:gd name="T6" fmla="*/ 217 w 285"/>
                  <a:gd name="T7" fmla="*/ 152 h 152"/>
                  <a:gd name="T8" fmla="*/ 285 w 285"/>
                  <a:gd name="T9" fmla="*/ 65 h 152"/>
                  <a:gd name="T10" fmla="*/ 175 w 285"/>
                  <a:gd name="T11" fmla="*/ 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10" y="0"/>
                    </a:moveTo>
                    <a:lnTo>
                      <a:pt x="0" y="68"/>
                    </a:lnTo>
                    <a:lnTo>
                      <a:pt x="68" y="152"/>
                    </a:lnTo>
                    <a:lnTo>
                      <a:pt x="217" y="152"/>
                    </a:lnTo>
                    <a:lnTo>
                      <a:pt x="285" y="65"/>
                    </a:lnTo>
                    <a:lnTo>
                      <a:pt x="175" y="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34" name="Freeform 922"/>
              <p:cNvSpPr>
                <a:spLocks/>
              </p:cNvSpPr>
              <p:nvPr/>
            </p:nvSpPr>
            <p:spPr bwMode="auto">
              <a:xfrm>
                <a:off x="1971" y="3431"/>
                <a:ext cx="285" cy="105"/>
              </a:xfrm>
              <a:custGeom>
                <a:avLst/>
                <a:gdLst>
                  <a:gd name="T0" fmla="*/ 285 w 285"/>
                  <a:gd name="T1" fmla="*/ 0 h 105"/>
                  <a:gd name="T2" fmla="*/ 217 w 285"/>
                  <a:gd name="T3" fmla="*/ 84 h 105"/>
                  <a:gd name="T4" fmla="*/ 68 w 285"/>
                  <a:gd name="T5" fmla="*/ 87 h 105"/>
                  <a:gd name="T6" fmla="*/ 0 w 285"/>
                  <a:gd name="T7" fmla="*/ 3 h 105"/>
                  <a:gd name="T8" fmla="*/ 68 w 285"/>
                  <a:gd name="T9" fmla="*/ 105 h 105"/>
                  <a:gd name="T10" fmla="*/ 217 w 285"/>
                  <a:gd name="T11" fmla="*/ 102 h 105"/>
                  <a:gd name="T12" fmla="*/ 285 w 285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285" y="0"/>
                    </a:moveTo>
                    <a:lnTo>
                      <a:pt x="217" y="84"/>
                    </a:lnTo>
                    <a:lnTo>
                      <a:pt x="68" y="87"/>
                    </a:lnTo>
                    <a:lnTo>
                      <a:pt x="0" y="3"/>
                    </a:lnTo>
                    <a:lnTo>
                      <a:pt x="68" y="105"/>
                    </a:lnTo>
                    <a:lnTo>
                      <a:pt x="217" y="102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35" name="Freeform 923"/>
              <p:cNvSpPr>
                <a:spLocks/>
              </p:cNvSpPr>
              <p:nvPr/>
            </p:nvSpPr>
            <p:spPr bwMode="auto">
              <a:xfrm>
                <a:off x="1971" y="3431"/>
                <a:ext cx="285" cy="105"/>
              </a:xfrm>
              <a:custGeom>
                <a:avLst/>
                <a:gdLst>
                  <a:gd name="T0" fmla="*/ 285 w 285"/>
                  <a:gd name="T1" fmla="*/ 0 h 105"/>
                  <a:gd name="T2" fmla="*/ 217 w 285"/>
                  <a:gd name="T3" fmla="*/ 84 h 105"/>
                  <a:gd name="T4" fmla="*/ 68 w 285"/>
                  <a:gd name="T5" fmla="*/ 87 h 105"/>
                  <a:gd name="T6" fmla="*/ 0 w 285"/>
                  <a:gd name="T7" fmla="*/ 3 h 105"/>
                  <a:gd name="T8" fmla="*/ 68 w 285"/>
                  <a:gd name="T9" fmla="*/ 105 h 105"/>
                  <a:gd name="T10" fmla="*/ 217 w 285"/>
                  <a:gd name="T11" fmla="*/ 102 h 105"/>
                  <a:gd name="T12" fmla="*/ 285 w 285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285" y="0"/>
                    </a:moveTo>
                    <a:lnTo>
                      <a:pt x="217" y="84"/>
                    </a:lnTo>
                    <a:lnTo>
                      <a:pt x="68" y="87"/>
                    </a:lnTo>
                    <a:lnTo>
                      <a:pt x="0" y="3"/>
                    </a:lnTo>
                    <a:lnTo>
                      <a:pt x="68" y="105"/>
                    </a:lnTo>
                    <a:lnTo>
                      <a:pt x="217" y="102"/>
                    </a:lnTo>
                    <a:lnTo>
                      <a:pt x="28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36" name="Text Box 924"/>
              <p:cNvSpPr txBox="1">
                <a:spLocks noChangeArrowheads="1"/>
              </p:cNvSpPr>
              <p:nvPr/>
            </p:nvSpPr>
            <p:spPr bwMode="auto">
              <a:xfrm>
                <a:off x="2016" y="3264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sp>
          <p:nvSpPr>
            <p:cNvPr id="347037" name="Text Box 925"/>
            <p:cNvSpPr txBox="1">
              <a:spLocks noChangeArrowheads="1"/>
            </p:cNvSpPr>
            <p:nvPr/>
          </p:nvSpPr>
          <p:spPr bwMode="auto">
            <a:xfrm>
              <a:off x="2156" y="3572"/>
              <a:ext cx="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OH</a:t>
              </a:r>
            </a:p>
          </p:txBody>
        </p:sp>
        <p:grpSp>
          <p:nvGrpSpPr>
            <p:cNvPr id="347038" name="Group 926"/>
            <p:cNvGrpSpPr>
              <a:grpSpLocks/>
            </p:cNvGrpSpPr>
            <p:nvPr/>
          </p:nvGrpSpPr>
          <p:grpSpPr bwMode="auto">
            <a:xfrm>
              <a:off x="2278" y="3162"/>
              <a:ext cx="185" cy="213"/>
              <a:chOff x="2278" y="3162"/>
              <a:chExt cx="185" cy="213"/>
            </a:xfrm>
          </p:grpSpPr>
          <p:sp>
            <p:nvSpPr>
              <p:cNvPr id="347039" name="Freeform 927"/>
              <p:cNvSpPr>
                <a:spLocks/>
              </p:cNvSpPr>
              <p:nvPr/>
            </p:nvSpPr>
            <p:spPr bwMode="auto">
              <a:xfrm>
                <a:off x="2325" y="3203"/>
                <a:ext cx="83" cy="87"/>
              </a:xfrm>
              <a:custGeom>
                <a:avLst/>
                <a:gdLst>
                  <a:gd name="T0" fmla="*/ 83 w 83"/>
                  <a:gd name="T1" fmla="*/ 32 h 87"/>
                  <a:gd name="T2" fmla="*/ 73 w 83"/>
                  <a:gd name="T3" fmla="*/ 11 h 87"/>
                  <a:gd name="T4" fmla="*/ 55 w 83"/>
                  <a:gd name="T5" fmla="*/ 0 h 87"/>
                  <a:gd name="T6" fmla="*/ 31 w 83"/>
                  <a:gd name="T7" fmla="*/ 0 h 87"/>
                  <a:gd name="T8" fmla="*/ 10 w 83"/>
                  <a:gd name="T9" fmla="*/ 11 h 87"/>
                  <a:gd name="T10" fmla="*/ 0 w 83"/>
                  <a:gd name="T11" fmla="*/ 32 h 87"/>
                  <a:gd name="T12" fmla="*/ 0 w 83"/>
                  <a:gd name="T13" fmla="*/ 55 h 87"/>
                  <a:gd name="T14" fmla="*/ 10 w 83"/>
                  <a:gd name="T15" fmla="*/ 74 h 87"/>
                  <a:gd name="T16" fmla="*/ 28 w 83"/>
                  <a:gd name="T17" fmla="*/ 87 h 87"/>
                  <a:gd name="T18" fmla="*/ 52 w 83"/>
                  <a:gd name="T19" fmla="*/ 87 h 87"/>
                  <a:gd name="T20" fmla="*/ 73 w 83"/>
                  <a:gd name="T21" fmla="*/ 74 h 87"/>
                  <a:gd name="T22" fmla="*/ 83 w 83"/>
                  <a:gd name="T23" fmla="*/ 55 h 87"/>
                  <a:gd name="T24" fmla="*/ 83 w 83"/>
                  <a:gd name="T25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87">
                    <a:moveTo>
                      <a:pt x="83" y="32"/>
                    </a:moveTo>
                    <a:lnTo>
                      <a:pt x="73" y="11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10" y="11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4"/>
                    </a:lnTo>
                    <a:lnTo>
                      <a:pt x="28" y="87"/>
                    </a:lnTo>
                    <a:lnTo>
                      <a:pt x="52" y="87"/>
                    </a:lnTo>
                    <a:lnTo>
                      <a:pt x="73" y="74"/>
                    </a:lnTo>
                    <a:lnTo>
                      <a:pt x="83" y="55"/>
                    </a:lnTo>
                    <a:lnTo>
                      <a:pt x="83" y="32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0" name="Freeform 928"/>
              <p:cNvSpPr>
                <a:spLocks/>
              </p:cNvSpPr>
              <p:nvPr/>
            </p:nvSpPr>
            <p:spPr bwMode="auto">
              <a:xfrm>
                <a:off x="2325" y="3203"/>
                <a:ext cx="83" cy="87"/>
              </a:xfrm>
              <a:custGeom>
                <a:avLst/>
                <a:gdLst>
                  <a:gd name="T0" fmla="*/ 83 w 83"/>
                  <a:gd name="T1" fmla="*/ 32 h 87"/>
                  <a:gd name="T2" fmla="*/ 73 w 83"/>
                  <a:gd name="T3" fmla="*/ 11 h 87"/>
                  <a:gd name="T4" fmla="*/ 55 w 83"/>
                  <a:gd name="T5" fmla="*/ 0 h 87"/>
                  <a:gd name="T6" fmla="*/ 31 w 83"/>
                  <a:gd name="T7" fmla="*/ 0 h 87"/>
                  <a:gd name="T8" fmla="*/ 10 w 83"/>
                  <a:gd name="T9" fmla="*/ 11 h 87"/>
                  <a:gd name="T10" fmla="*/ 0 w 83"/>
                  <a:gd name="T11" fmla="*/ 32 h 87"/>
                  <a:gd name="T12" fmla="*/ 0 w 83"/>
                  <a:gd name="T13" fmla="*/ 55 h 87"/>
                  <a:gd name="T14" fmla="*/ 10 w 83"/>
                  <a:gd name="T15" fmla="*/ 74 h 87"/>
                  <a:gd name="T16" fmla="*/ 28 w 83"/>
                  <a:gd name="T17" fmla="*/ 87 h 87"/>
                  <a:gd name="T18" fmla="*/ 52 w 83"/>
                  <a:gd name="T19" fmla="*/ 87 h 87"/>
                  <a:gd name="T20" fmla="*/ 73 w 83"/>
                  <a:gd name="T21" fmla="*/ 74 h 87"/>
                  <a:gd name="T22" fmla="*/ 83 w 83"/>
                  <a:gd name="T23" fmla="*/ 55 h 87"/>
                  <a:gd name="T24" fmla="*/ 83 w 83"/>
                  <a:gd name="T25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87">
                    <a:moveTo>
                      <a:pt x="83" y="32"/>
                    </a:moveTo>
                    <a:lnTo>
                      <a:pt x="73" y="11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10" y="11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4"/>
                    </a:lnTo>
                    <a:lnTo>
                      <a:pt x="28" y="87"/>
                    </a:lnTo>
                    <a:lnTo>
                      <a:pt x="52" y="87"/>
                    </a:lnTo>
                    <a:lnTo>
                      <a:pt x="73" y="74"/>
                    </a:lnTo>
                    <a:lnTo>
                      <a:pt x="83" y="55"/>
                    </a:lnTo>
                    <a:lnTo>
                      <a:pt x="83" y="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1" name="Text Box 929"/>
              <p:cNvSpPr txBox="1">
                <a:spLocks noChangeArrowheads="1"/>
              </p:cNvSpPr>
              <p:nvPr/>
            </p:nvSpPr>
            <p:spPr bwMode="auto">
              <a:xfrm>
                <a:off x="2278" y="316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42" name="Group 930"/>
            <p:cNvGrpSpPr>
              <a:grpSpLocks/>
            </p:cNvGrpSpPr>
            <p:nvPr/>
          </p:nvGrpSpPr>
          <p:grpSpPr bwMode="auto">
            <a:xfrm>
              <a:off x="2414" y="3158"/>
              <a:ext cx="249" cy="213"/>
              <a:chOff x="2414" y="3158"/>
              <a:chExt cx="249" cy="213"/>
            </a:xfrm>
          </p:grpSpPr>
          <p:sp>
            <p:nvSpPr>
              <p:cNvPr id="347043" name="Line 931"/>
              <p:cNvSpPr>
                <a:spLocks noChangeShapeType="1"/>
              </p:cNvSpPr>
              <p:nvPr/>
            </p:nvSpPr>
            <p:spPr bwMode="auto">
              <a:xfrm flipV="1">
                <a:off x="2414" y="3243"/>
                <a:ext cx="24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4" name="Freeform 932"/>
              <p:cNvSpPr>
                <a:spLocks/>
              </p:cNvSpPr>
              <p:nvPr/>
            </p:nvSpPr>
            <p:spPr bwMode="auto">
              <a:xfrm>
                <a:off x="2492" y="3201"/>
                <a:ext cx="87" cy="86"/>
              </a:xfrm>
              <a:custGeom>
                <a:avLst/>
                <a:gdLst>
                  <a:gd name="T0" fmla="*/ 87 w 87"/>
                  <a:gd name="T1" fmla="*/ 31 h 86"/>
                  <a:gd name="T2" fmla="*/ 74 w 87"/>
                  <a:gd name="T3" fmla="*/ 13 h 86"/>
                  <a:gd name="T4" fmla="*/ 55 w 87"/>
                  <a:gd name="T5" fmla="*/ 0 h 86"/>
                  <a:gd name="T6" fmla="*/ 32 w 87"/>
                  <a:gd name="T7" fmla="*/ 0 h 86"/>
                  <a:gd name="T8" fmla="*/ 13 w 87"/>
                  <a:gd name="T9" fmla="*/ 13 h 86"/>
                  <a:gd name="T10" fmla="*/ 0 w 87"/>
                  <a:gd name="T11" fmla="*/ 31 h 86"/>
                  <a:gd name="T12" fmla="*/ 0 w 87"/>
                  <a:gd name="T13" fmla="*/ 55 h 86"/>
                  <a:gd name="T14" fmla="*/ 11 w 87"/>
                  <a:gd name="T15" fmla="*/ 73 h 86"/>
                  <a:gd name="T16" fmla="*/ 32 w 87"/>
                  <a:gd name="T17" fmla="*/ 86 h 86"/>
                  <a:gd name="T18" fmla="*/ 55 w 87"/>
                  <a:gd name="T19" fmla="*/ 86 h 86"/>
                  <a:gd name="T20" fmla="*/ 74 w 87"/>
                  <a:gd name="T21" fmla="*/ 73 h 86"/>
                  <a:gd name="T22" fmla="*/ 87 w 87"/>
                  <a:gd name="T23" fmla="*/ 55 h 86"/>
                  <a:gd name="T24" fmla="*/ 87 w 87"/>
                  <a:gd name="T25" fmla="*/ 3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87" y="31"/>
                    </a:moveTo>
                    <a:lnTo>
                      <a:pt x="74" y="13"/>
                    </a:lnTo>
                    <a:lnTo>
                      <a:pt x="55" y="0"/>
                    </a:lnTo>
                    <a:lnTo>
                      <a:pt x="32" y="0"/>
                    </a:lnTo>
                    <a:lnTo>
                      <a:pt x="13" y="13"/>
                    </a:lnTo>
                    <a:lnTo>
                      <a:pt x="0" y="31"/>
                    </a:lnTo>
                    <a:lnTo>
                      <a:pt x="0" y="55"/>
                    </a:lnTo>
                    <a:lnTo>
                      <a:pt x="11" y="73"/>
                    </a:lnTo>
                    <a:lnTo>
                      <a:pt x="32" y="86"/>
                    </a:lnTo>
                    <a:lnTo>
                      <a:pt x="55" y="86"/>
                    </a:lnTo>
                    <a:lnTo>
                      <a:pt x="74" y="73"/>
                    </a:lnTo>
                    <a:lnTo>
                      <a:pt x="87" y="55"/>
                    </a:lnTo>
                    <a:lnTo>
                      <a:pt x="87" y="31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5" name="Freeform 933"/>
              <p:cNvSpPr>
                <a:spLocks/>
              </p:cNvSpPr>
              <p:nvPr/>
            </p:nvSpPr>
            <p:spPr bwMode="auto">
              <a:xfrm>
                <a:off x="2492" y="3201"/>
                <a:ext cx="87" cy="86"/>
              </a:xfrm>
              <a:custGeom>
                <a:avLst/>
                <a:gdLst>
                  <a:gd name="T0" fmla="*/ 87 w 87"/>
                  <a:gd name="T1" fmla="*/ 31 h 86"/>
                  <a:gd name="T2" fmla="*/ 74 w 87"/>
                  <a:gd name="T3" fmla="*/ 13 h 86"/>
                  <a:gd name="T4" fmla="*/ 55 w 87"/>
                  <a:gd name="T5" fmla="*/ 0 h 86"/>
                  <a:gd name="T6" fmla="*/ 32 w 87"/>
                  <a:gd name="T7" fmla="*/ 0 h 86"/>
                  <a:gd name="T8" fmla="*/ 13 w 87"/>
                  <a:gd name="T9" fmla="*/ 13 h 86"/>
                  <a:gd name="T10" fmla="*/ 0 w 87"/>
                  <a:gd name="T11" fmla="*/ 31 h 86"/>
                  <a:gd name="T12" fmla="*/ 0 w 87"/>
                  <a:gd name="T13" fmla="*/ 55 h 86"/>
                  <a:gd name="T14" fmla="*/ 11 w 87"/>
                  <a:gd name="T15" fmla="*/ 73 h 86"/>
                  <a:gd name="T16" fmla="*/ 32 w 87"/>
                  <a:gd name="T17" fmla="*/ 86 h 86"/>
                  <a:gd name="T18" fmla="*/ 55 w 87"/>
                  <a:gd name="T19" fmla="*/ 86 h 86"/>
                  <a:gd name="T20" fmla="*/ 74 w 87"/>
                  <a:gd name="T21" fmla="*/ 73 h 86"/>
                  <a:gd name="T22" fmla="*/ 87 w 87"/>
                  <a:gd name="T23" fmla="*/ 55 h 86"/>
                  <a:gd name="T24" fmla="*/ 87 w 87"/>
                  <a:gd name="T25" fmla="*/ 3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87" y="31"/>
                    </a:moveTo>
                    <a:lnTo>
                      <a:pt x="74" y="13"/>
                    </a:lnTo>
                    <a:lnTo>
                      <a:pt x="55" y="0"/>
                    </a:lnTo>
                    <a:lnTo>
                      <a:pt x="32" y="0"/>
                    </a:lnTo>
                    <a:lnTo>
                      <a:pt x="13" y="13"/>
                    </a:lnTo>
                    <a:lnTo>
                      <a:pt x="0" y="31"/>
                    </a:lnTo>
                    <a:lnTo>
                      <a:pt x="0" y="55"/>
                    </a:lnTo>
                    <a:lnTo>
                      <a:pt x="11" y="73"/>
                    </a:lnTo>
                    <a:lnTo>
                      <a:pt x="32" y="86"/>
                    </a:lnTo>
                    <a:lnTo>
                      <a:pt x="55" y="86"/>
                    </a:lnTo>
                    <a:lnTo>
                      <a:pt x="74" y="73"/>
                    </a:lnTo>
                    <a:lnTo>
                      <a:pt x="87" y="55"/>
                    </a:lnTo>
                    <a:lnTo>
                      <a:pt x="87" y="3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6" name="Text Box 934"/>
              <p:cNvSpPr txBox="1">
                <a:spLocks noChangeArrowheads="1"/>
              </p:cNvSpPr>
              <p:nvPr/>
            </p:nvSpPr>
            <p:spPr bwMode="auto">
              <a:xfrm>
                <a:off x="2446" y="3158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347047" name="Group 935"/>
            <p:cNvGrpSpPr>
              <a:grpSpLocks/>
            </p:cNvGrpSpPr>
            <p:nvPr/>
          </p:nvGrpSpPr>
          <p:grpSpPr bwMode="auto">
            <a:xfrm>
              <a:off x="2618" y="3154"/>
              <a:ext cx="185" cy="213"/>
              <a:chOff x="2618" y="3154"/>
              <a:chExt cx="185" cy="213"/>
            </a:xfrm>
          </p:grpSpPr>
          <p:sp>
            <p:nvSpPr>
              <p:cNvPr id="347048" name="Freeform 936"/>
              <p:cNvSpPr>
                <a:spLocks/>
              </p:cNvSpPr>
              <p:nvPr/>
            </p:nvSpPr>
            <p:spPr bwMode="auto">
              <a:xfrm>
                <a:off x="2663" y="3198"/>
                <a:ext cx="86" cy="87"/>
              </a:xfrm>
              <a:custGeom>
                <a:avLst/>
                <a:gdLst>
                  <a:gd name="T0" fmla="*/ 86 w 86"/>
                  <a:gd name="T1" fmla="*/ 31 h 87"/>
                  <a:gd name="T2" fmla="*/ 73 w 86"/>
                  <a:gd name="T3" fmla="*/ 13 h 87"/>
                  <a:gd name="T4" fmla="*/ 55 w 86"/>
                  <a:gd name="T5" fmla="*/ 0 h 87"/>
                  <a:gd name="T6" fmla="*/ 31 w 86"/>
                  <a:gd name="T7" fmla="*/ 0 h 87"/>
                  <a:gd name="T8" fmla="*/ 10 w 86"/>
                  <a:gd name="T9" fmla="*/ 13 h 87"/>
                  <a:gd name="T10" fmla="*/ 0 w 86"/>
                  <a:gd name="T11" fmla="*/ 31 h 87"/>
                  <a:gd name="T12" fmla="*/ 0 w 86"/>
                  <a:gd name="T13" fmla="*/ 55 h 87"/>
                  <a:gd name="T14" fmla="*/ 10 w 86"/>
                  <a:gd name="T15" fmla="*/ 76 h 87"/>
                  <a:gd name="T16" fmla="*/ 31 w 86"/>
                  <a:gd name="T17" fmla="*/ 87 h 87"/>
                  <a:gd name="T18" fmla="*/ 52 w 86"/>
                  <a:gd name="T19" fmla="*/ 87 h 87"/>
                  <a:gd name="T20" fmla="*/ 73 w 86"/>
                  <a:gd name="T21" fmla="*/ 76 h 87"/>
                  <a:gd name="T22" fmla="*/ 83 w 86"/>
                  <a:gd name="T23" fmla="*/ 55 h 87"/>
                  <a:gd name="T24" fmla="*/ 86 w 86"/>
                  <a:gd name="T25" fmla="*/ 3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31"/>
                    </a:moveTo>
                    <a:lnTo>
                      <a:pt x="73" y="13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10" y="13"/>
                    </a:lnTo>
                    <a:lnTo>
                      <a:pt x="0" y="31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31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3" y="55"/>
                    </a:lnTo>
                    <a:lnTo>
                      <a:pt x="86" y="31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49" name="Freeform 937"/>
              <p:cNvSpPr>
                <a:spLocks/>
              </p:cNvSpPr>
              <p:nvPr/>
            </p:nvSpPr>
            <p:spPr bwMode="auto">
              <a:xfrm>
                <a:off x="2663" y="3198"/>
                <a:ext cx="86" cy="87"/>
              </a:xfrm>
              <a:custGeom>
                <a:avLst/>
                <a:gdLst>
                  <a:gd name="T0" fmla="*/ 86 w 86"/>
                  <a:gd name="T1" fmla="*/ 31 h 87"/>
                  <a:gd name="T2" fmla="*/ 73 w 86"/>
                  <a:gd name="T3" fmla="*/ 13 h 87"/>
                  <a:gd name="T4" fmla="*/ 55 w 86"/>
                  <a:gd name="T5" fmla="*/ 0 h 87"/>
                  <a:gd name="T6" fmla="*/ 31 w 86"/>
                  <a:gd name="T7" fmla="*/ 0 h 87"/>
                  <a:gd name="T8" fmla="*/ 10 w 86"/>
                  <a:gd name="T9" fmla="*/ 13 h 87"/>
                  <a:gd name="T10" fmla="*/ 0 w 86"/>
                  <a:gd name="T11" fmla="*/ 31 h 87"/>
                  <a:gd name="T12" fmla="*/ 0 w 86"/>
                  <a:gd name="T13" fmla="*/ 55 h 87"/>
                  <a:gd name="T14" fmla="*/ 10 w 86"/>
                  <a:gd name="T15" fmla="*/ 76 h 87"/>
                  <a:gd name="T16" fmla="*/ 31 w 86"/>
                  <a:gd name="T17" fmla="*/ 87 h 87"/>
                  <a:gd name="T18" fmla="*/ 52 w 86"/>
                  <a:gd name="T19" fmla="*/ 87 h 87"/>
                  <a:gd name="T20" fmla="*/ 73 w 86"/>
                  <a:gd name="T21" fmla="*/ 76 h 87"/>
                  <a:gd name="T22" fmla="*/ 83 w 86"/>
                  <a:gd name="T23" fmla="*/ 55 h 87"/>
                  <a:gd name="T24" fmla="*/ 86 w 86"/>
                  <a:gd name="T25" fmla="*/ 3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31"/>
                    </a:moveTo>
                    <a:lnTo>
                      <a:pt x="73" y="13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10" y="13"/>
                    </a:lnTo>
                    <a:lnTo>
                      <a:pt x="0" y="31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31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3" y="55"/>
                    </a:lnTo>
                    <a:lnTo>
                      <a:pt x="86" y="3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50" name="Text Box 938"/>
              <p:cNvSpPr txBox="1">
                <a:spLocks noChangeArrowheads="1"/>
              </p:cNvSpPr>
              <p:nvPr/>
            </p:nvSpPr>
            <p:spPr bwMode="auto">
              <a:xfrm>
                <a:off x="2618" y="3154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</p:grpSp>
      <p:grpSp>
        <p:nvGrpSpPr>
          <p:cNvPr id="347051" name="Group 939"/>
          <p:cNvGrpSpPr>
            <a:grpSpLocks/>
          </p:cNvGrpSpPr>
          <p:nvPr/>
        </p:nvGrpSpPr>
        <p:grpSpPr bwMode="auto">
          <a:xfrm>
            <a:off x="4795839" y="4697414"/>
            <a:ext cx="407987" cy="441325"/>
            <a:chOff x="2060" y="2912"/>
            <a:chExt cx="257" cy="278"/>
          </a:xfrm>
        </p:grpSpPr>
        <p:sp>
          <p:nvSpPr>
            <p:cNvPr id="347052" name="Freeform 940"/>
            <p:cNvSpPr>
              <a:spLocks/>
            </p:cNvSpPr>
            <p:nvPr/>
          </p:nvSpPr>
          <p:spPr bwMode="auto">
            <a:xfrm>
              <a:off x="2078" y="2926"/>
              <a:ext cx="239" cy="264"/>
            </a:xfrm>
            <a:custGeom>
              <a:avLst/>
              <a:gdLst>
                <a:gd name="T0" fmla="*/ 239 w 239"/>
                <a:gd name="T1" fmla="*/ 264 h 264"/>
                <a:gd name="T2" fmla="*/ 236 w 239"/>
                <a:gd name="T3" fmla="*/ 259 h 264"/>
                <a:gd name="T4" fmla="*/ 231 w 239"/>
                <a:gd name="T5" fmla="*/ 243 h 264"/>
                <a:gd name="T6" fmla="*/ 215 w 239"/>
                <a:gd name="T7" fmla="*/ 217 h 264"/>
                <a:gd name="T8" fmla="*/ 194 w 239"/>
                <a:gd name="T9" fmla="*/ 183 h 264"/>
                <a:gd name="T10" fmla="*/ 160 w 239"/>
                <a:gd name="T11" fmla="*/ 141 h 264"/>
                <a:gd name="T12" fmla="*/ 118 w 239"/>
                <a:gd name="T13" fmla="*/ 91 h 264"/>
                <a:gd name="T14" fmla="*/ 92 w 239"/>
                <a:gd name="T15" fmla="*/ 65 h 264"/>
                <a:gd name="T16" fmla="*/ 66 w 239"/>
                <a:gd name="T17" fmla="*/ 44 h 264"/>
                <a:gd name="T18" fmla="*/ 40 w 239"/>
                <a:gd name="T19" fmla="*/ 23 h 264"/>
                <a:gd name="T20" fmla="*/ 19 w 239"/>
                <a:gd name="T21" fmla="*/ 10 h 264"/>
                <a:gd name="T22" fmla="*/ 6 w 239"/>
                <a:gd name="T23" fmla="*/ 2 h 264"/>
                <a:gd name="T24" fmla="*/ 0 w 239"/>
                <a:gd name="T2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" h="264">
                  <a:moveTo>
                    <a:pt x="239" y="264"/>
                  </a:moveTo>
                  <a:lnTo>
                    <a:pt x="236" y="259"/>
                  </a:lnTo>
                  <a:lnTo>
                    <a:pt x="231" y="243"/>
                  </a:lnTo>
                  <a:lnTo>
                    <a:pt x="215" y="217"/>
                  </a:lnTo>
                  <a:lnTo>
                    <a:pt x="194" y="183"/>
                  </a:lnTo>
                  <a:lnTo>
                    <a:pt x="160" y="141"/>
                  </a:lnTo>
                  <a:lnTo>
                    <a:pt x="118" y="91"/>
                  </a:lnTo>
                  <a:lnTo>
                    <a:pt x="92" y="65"/>
                  </a:lnTo>
                  <a:lnTo>
                    <a:pt x="66" y="44"/>
                  </a:lnTo>
                  <a:lnTo>
                    <a:pt x="40" y="23"/>
                  </a:lnTo>
                  <a:lnTo>
                    <a:pt x="19" y="10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53" name="Freeform 941"/>
            <p:cNvSpPr>
              <a:spLocks/>
            </p:cNvSpPr>
            <p:nvPr/>
          </p:nvSpPr>
          <p:spPr bwMode="auto">
            <a:xfrm>
              <a:off x="2060" y="2912"/>
              <a:ext cx="34" cy="29"/>
            </a:xfrm>
            <a:custGeom>
              <a:avLst/>
              <a:gdLst>
                <a:gd name="T0" fmla="*/ 18 w 34"/>
                <a:gd name="T1" fmla="*/ 29 h 29"/>
                <a:gd name="T2" fmla="*/ 21 w 34"/>
                <a:gd name="T3" fmla="*/ 16 h 29"/>
                <a:gd name="T4" fmla="*/ 34 w 34"/>
                <a:gd name="T5" fmla="*/ 8 h 29"/>
                <a:gd name="T6" fmla="*/ 0 w 34"/>
                <a:gd name="T7" fmla="*/ 0 h 29"/>
                <a:gd name="T8" fmla="*/ 18 w 3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9">
                  <a:moveTo>
                    <a:pt x="18" y="29"/>
                  </a:moveTo>
                  <a:lnTo>
                    <a:pt x="21" y="16"/>
                  </a:lnTo>
                  <a:lnTo>
                    <a:pt x="34" y="8"/>
                  </a:lnTo>
                  <a:lnTo>
                    <a:pt x="0" y="0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54" name="Freeform 942"/>
            <p:cNvSpPr>
              <a:spLocks/>
            </p:cNvSpPr>
            <p:nvPr/>
          </p:nvSpPr>
          <p:spPr bwMode="auto">
            <a:xfrm>
              <a:off x="2065" y="2915"/>
              <a:ext cx="26" cy="24"/>
            </a:xfrm>
            <a:custGeom>
              <a:avLst/>
              <a:gdLst>
                <a:gd name="T0" fmla="*/ 13 w 26"/>
                <a:gd name="T1" fmla="*/ 24 h 24"/>
                <a:gd name="T2" fmla="*/ 16 w 26"/>
                <a:gd name="T3" fmla="*/ 11 h 24"/>
                <a:gd name="T4" fmla="*/ 26 w 26"/>
                <a:gd name="T5" fmla="*/ 5 h 24"/>
                <a:gd name="T6" fmla="*/ 0 w 26"/>
                <a:gd name="T7" fmla="*/ 0 h 24"/>
                <a:gd name="T8" fmla="*/ 13 w 2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13" y="24"/>
                  </a:moveTo>
                  <a:lnTo>
                    <a:pt x="16" y="11"/>
                  </a:lnTo>
                  <a:lnTo>
                    <a:pt x="26" y="5"/>
                  </a:lnTo>
                  <a:lnTo>
                    <a:pt x="0" y="0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347055" name="Group 943"/>
          <p:cNvGrpSpPr>
            <a:grpSpLocks/>
          </p:cNvGrpSpPr>
          <p:nvPr/>
        </p:nvGrpSpPr>
        <p:grpSpPr bwMode="auto">
          <a:xfrm>
            <a:off x="5127944" y="2804317"/>
            <a:ext cx="1938338" cy="584199"/>
            <a:chOff x="2287" y="1761"/>
            <a:chExt cx="1221" cy="368"/>
          </a:xfrm>
        </p:grpSpPr>
        <p:grpSp>
          <p:nvGrpSpPr>
            <p:cNvPr id="347056" name="Group 944"/>
            <p:cNvGrpSpPr>
              <a:grpSpLocks/>
            </p:cNvGrpSpPr>
            <p:nvPr/>
          </p:nvGrpSpPr>
          <p:grpSpPr bwMode="auto">
            <a:xfrm>
              <a:off x="2474" y="2019"/>
              <a:ext cx="878" cy="110"/>
              <a:chOff x="2474" y="2019"/>
              <a:chExt cx="878" cy="110"/>
            </a:xfrm>
          </p:grpSpPr>
          <p:sp>
            <p:nvSpPr>
              <p:cNvPr id="347057" name="Rectangle 945"/>
              <p:cNvSpPr>
                <a:spLocks noChangeArrowheads="1"/>
              </p:cNvSpPr>
              <p:nvPr/>
            </p:nvSpPr>
            <p:spPr bwMode="auto">
              <a:xfrm>
                <a:off x="2474" y="2048"/>
                <a:ext cx="828" cy="52"/>
              </a:xfrm>
              <a:prstGeom prst="rect">
                <a:avLst/>
              </a:prstGeom>
              <a:solidFill>
                <a:srgbClr val="000099"/>
              </a:solidFill>
              <a:ln w="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058" name="Freeform 946"/>
              <p:cNvSpPr>
                <a:spLocks/>
              </p:cNvSpPr>
              <p:nvPr/>
            </p:nvSpPr>
            <p:spPr bwMode="auto">
              <a:xfrm>
                <a:off x="3294" y="2019"/>
                <a:ext cx="58" cy="110"/>
              </a:xfrm>
              <a:custGeom>
                <a:avLst/>
                <a:gdLst>
                  <a:gd name="T0" fmla="*/ 0 w 58"/>
                  <a:gd name="T1" fmla="*/ 110 h 110"/>
                  <a:gd name="T2" fmla="*/ 0 w 58"/>
                  <a:gd name="T3" fmla="*/ 0 h 110"/>
                  <a:gd name="T4" fmla="*/ 58 w 58"/>
                  <a:gd name="T5" fmla="*/ 55 h 110"/>
                  <a:gd name="T6" fmla="*/ 0 w 58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10">
                    <a:moveTo>
                      <a:pt x="0" y="110"/>
                    </a:moveTo>
                    <a:lnTo>
                      <a:pt x="0" y="0"/>
                    </a:lnTo>
                    <a:lnTo>
                      <a:pt x="58" y="55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0099"/>
              </a:solidFill>
              <a:ln w="0">
                <a:solidFill>
                  <a:srgbClr val="0000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347059" name="Text Box 947"/>
            <p:cNvSpPr txBox="1">
              <a:spLocks noChangeArrowheads="1"/>
            </p:cNvSpPr>
            <p:nvPr/>
          </p:nvSpPr>
          <p:spPr bwMode="auto">
            <a:xfrm>
              <a:off x="2287" y="1761"/>
              <a:ext cx="122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rtl="1"/>
              <a:r>
                <a:rPr lang="fa-IR" altLang="en-US" sz="2400" b="1" dirty="0" smtClean="0"/>
                <a:t> </a:t>
              </a:r>
              <a:r>
                <a:rPr lang="en-US" altLang="en-US" sz="2400" b="1" dirty="0" smtClean="0"/>
                <a:t>DNA </a:t>
              </a:r>
              <a:r>
                <a:rPr lang="fa-IR" altLang="en-US" sz="2400" b="1" dirty="0" smtClean="0"/>
                <a:t> پلیمراز</a:t>
              </a:r>
              <a:endParaRPr lang="en-US" altLang="en-US" sz="2400" b="1" dirty="0"/>
            </a:p>
          </p:txBody>
        </p:sp>
      </p:grpSp>
      <p:grpSp>
        <p:nvGrpSpPr>
          <p:cNvPr id="347060" name="Group 948"/>
          <p:cNvGrpSpPr>
            <a:grpSpLocks/>
          </p:cNvGrpSpPr>
          <p:nvPr/>
        </p:nvGrpSpPr>
        <p:grpSpPr bwMode="auto">
          <a:xfrm>
            <a:off x="6445253" y="685800"/>
            <a:ext cx="4135439" cy="5689600"/>
            <a:chOff x="3099" y="385"/>
            <a:chExt cx="2605" cy="3584"/>
          </a:xfrm>
        </p:grpSpPr>
        <p:sp>
          <p:nvSpPr>
            <p:cNvPr id="347061" name="Freeform 949"/>
            <p:cNvSpPr>
              <a:spLocks/>
            </p:cNvSpPr>
            <p:nvPr/>
          </p:nvSpPr>
          <p:spPr bwMode="auto">
            <a:xfrm>
              <a:off x="4491" y="748"/>
              <a:ext cx="1067" cy="2605"/>
            </a:xfrm>
            <a:custGeom>
              <a:avLst/>
              <a:gdLst>
                <a:gd name="T0" fmla="*/ 1067 w 1067"/>
                <a:gd name="T1" fmla="*/ 0 h 2605"/>
                <a:gd name="T2" fmla="*/ 632 w 1067"/>
                <a:gd name="T3" fmla="*/ 0 h 2605"/>
                <a:gd name="T4" fmla="*/ 0 w 1067"/>
                <a:gd name="T5" fmla="*/ 2605 h 2605"/>
                <a:gd name="T6" fmla="*/ 464 w 1067"/>
                <a:gd name="T7" fmla="*/ 2605 h 2605"/>
                <a:gd name="T8" fmla="*/ 1067 w 1067"/>
                <a:gd name="T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2605">
                  <a:moveTo>
                    <a:pt x="1067" y="0"/>
                  </a:moveTo>
                  <a:lnTo>
                    <a:pt x="632" y="0"/>
                  </a:lnTo>
                  <a:lnTo>
                    <a:pt x="0" y="2605"/>
                  </a:lnTo>
                  <a:lnTo>
                    <a:pt x="464" y="2605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EBD1FF"/>
            </a:solidFill>
            <a:ln w="0">
              <a:solidFill>
                <a:srgbClr val="EBD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2" name="Freeform 950"/>
            <p:cNvSpPr>
              <a:spLocks/>
            </p:cNvSpPr>
            <p:nvPr/>
          </p:nvSpPr>
          <p:spPr bwMode="auto">
            <a:xfrm>
              <a:off x="3137" y="714"/>
              <a:ext cx="1160" cy="3066"/>
            </a:xfrm>
            <a:custGeom>
              <a:avLst/>
              <a:gdLst>
                <a:gd name="T0" fmla="*/ 0 w 1160"/>
                <a:gd name="T1" fmla="*/ 3058 h 3066"/>
                <a:gd name="T2" fmla="*/ 403 w 1160"/>
                <a:gd name="T3" fmla="*/ 3066 h 3066"/>
                <a:gd name="T4" fmla="*/ 1160 w 1160"/>
                <a:gd name="T5" fmla="*/ 8 h 3066"/>
                <a:gd name="T6" fmla="*/ 697 w 1160"/>
                <a:gd name="T7" fmla="*/ 0 h 3066"/>
                <a:gd name="T8" fmla="*/ 0 w 1160"/>
                <a:gd name="T9" fmla="*/ 3058 h 3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0" h="3066">
                  <a:moveTo>
                    <a:pt x="0" y="3058"/>
                  </a:moveTo>
                  <a:lnTo>
                    <a:pt x="403" y="3066"/>
                  </a:lnTo>
                  <a:lnTo>
                    <a:pt x="1160" y="8"/>
                  </a:lnTo>
                  <a:lnTo>
                    <a:pt x="697" y="0"/>
                  </a:lnTo>
                  <a:lnTo>
                    <a:pt x="0" y="3058"/>
                  </a:lnTo>
                  <a:close/>
                </a:path>
              </a:pathLst>
            </a:custGeom>
            <a:solidFill>
              <a:srgbClr val="BDEBFF"/>
            </a:solidFill>
            <a:ln w="0">
              <a:solidFill>
                <a:srgbClr val="BDEB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3" name="Line 951"/>
            <p:cNvSpPr>
              <a:spLocks noChangeShapeType="1"/>
            </p:cNvSpPr>
            <p:nvPr/>
          </p:nvSpPr>
          <p:spPr bwMode="auto">
            <a:xfrm>
              <a:off x="5314" y="2973"/>
              <a:ext cx="81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4" name="Freeform 952"/>
            <p:cNvSpPr>
              <a:spLocks/>
            </p:cNvSpPr>
            <p:nvPr/>
          </p:nvSpPr>
          <p:spPr bwMode="auto">
            <a:xfrm>
              <a:off x="4848" y="1390"/>
              <a:ext cx="107" cy="142"/>
            </a:xfrm>
            <a:custGeom>
              <a:avLst/>
              <a:gdLst>
                <a:gd name="T0" fmla="*/ 0 w 107"/>
                <a:gd name="T1" fmla="*/ 0 h 142"/>
                <a:gd name="T2" fmla="*/ 107 w 107"/>
                <a:gd name="T3" fmla="*/ 142 h 142"/>
                <a:gd name="T4" fmla="*/ 0 w 107"/>
                <a:gd name="T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42">
                  <a:moveTo>
                    <a:pt x="0" y="0"/>
                  </a:moveTo>
                  <a:lnTo>
                    <a:pt x="107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5" name="Line 953"/>
            <p:cNvSpPr>
              <a:spLocks noChangeShapeType="1"/>
            </p:cNvSpPr>
            <p:nvPr/>
          </p:nvSpPr>
          <p:spPr bwMode="auto">
            <a:xfrm>
              <a:off x="4848" y="1390"/>
              <a:ext cx="107" cy="14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6" name="Freeform 954"/>
            <p:cNvSpPr>
              <a:spLocks/>
            </p:cNvSpPr>
            <p:nvPr/>
          </p:nvSpPr>
          <p:spPr bwMode="auto">
            <a:xfrm>
              <a:off x="4719" y="1901"/>
              <a:ext cx="108" cy="152"/>
            </a:xfrm>
            <a:custGeom>
              <a:avLst/>
              <a:gdLst>
                <a:gd name="T0" fmla="*/ 0 w 108"/>
                <a:gd name="T1" fmla="*/ 0 h 152"/>
                <a:gd name="T2" fmla="*/ 108 w 108"/>
                <a:gd name="T3" fmla="*/ 152 h 152"/>
                <a:gd name="T4" fmla="*/ 0 w 108"/>
                <a:gd name="T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52">
                  <a:moveTo>
                    <a:pt x="0" y="0"/>
                  </a:moveTo>
                  <a:lnTo>
                    <a:pt x="10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7" name="Line 955"/>
            <p:cNvSpPr>
              <a:spLocks noChangeShapeType="1"/>
            </p:cNvSpPr>
            <p:nvPr/>
          </p:nvSpPr>
          <p:spPr bwMode="auto">
            <a:xfrm>
              <a:off x="4719" y="1901"/>
              <a:ext cx="108" cy="15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8" name="Freeform 956"/>
            <p:cNvSpPr>
              <a:spLocks/>
            </p:cNvSpPr>
            <p:nvPr/>
          </p:nvSpPr>
          <p:spPr bwMode="auto">
            <a:xfrm>
              <a:off x="4596" y="2436"/>
              <a:ext cx="108" cy="188"/>
            </a:xfrm>
            <a:custGeom>
              <a:avLst/>
              <a:gdLst>
                <a:gd name="T0" fmla="*/ 0 w 108"/>
                <a:gd name="T1" fmla="*/ 0 h 188"/>
                <a:gd name="T2" fmla="*/ 108 w 108"/>
                <a:gd name="T3" fmla="*/ 188 h 188"/>
                <a:gd name="T4" fmla="*/ 0 w 108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88">
                  <a:moveTo>
                    <a:pt x="0" y="0"/>
                  </a:moveTo>
                  <a:lnTo>
                    <a:pt x="108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69" name="Line 957"/>
            <p:cNvSpPr>
              <a:spLocks noChangeShapeType="1"/>
            </p:cNvSpPr>
            <p:nvPr/>
          </p:nvSpPr>
          <p:spPr bwMode="auto">
            <a:xfrm>
              <a:off x="4596" y="2436"/>
              <a:ext cx="108" cy="18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0" name="Freeform 958"/>
            <p:cNvSpPr>
              <a:spLocks/>
            </p:cNvSpPr>
            <p:nvPr/>
          </p:nvSpPr>
          <p:spPr bwMode="auto">
            <a:xfrm>
              <a:off x="4981" y="861"/>
              <a:ext cx="89" cy="165"/>
            </a:xfrm>
            <a:custGeom>
              <a:avLst/>
              <a:gdLst>
                <a:gd name="T0" fmla="*/ 0 w 89"/>
                <a:gd name="T1" fmla="*/ 0 h 165"/>
                <a:gd name="T2" fmla="*/ 89 w 89"/>
                <a:gd name="T3" fmla="*/ 165 h 165"/>
                <a:gd name="T4" fmla="*/ 0 w 89"/>
                <a:gd name="T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165">
                  <a:moveTo>
                    <a:pt x="0" y="0"/>
                  </a:moveTo>
                  <a:lnTo>
                    <a:pt x="8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1" name="Line 959"/>
            <p:cNvSpPr>
              <a:spLocks noChangeShapeType="1"/>
            </p:cNvSpPr>
            <p:nvPr/>
          </p:nvSpPr>
          <p:spPr bwMode="auto">
            <a:xfrm>
              <a:off x="4981" y="861"/>
              <a:ext cx="89" cy="16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2" name="Freeform 960"/>
            <p:cNvSpPr>
              <a:spLocks/>
            </p:cNvSpPr>
            <p:nvPr/>
          </p:nvSpPr>
          <p:spPr bwMode="auto">
            <a:xfrm>
              <a:off x="5241" y="1395"/>
              <a:ext cx="110" cy="137"/>
            </a:xfrm>
            <a:custGeom>
              <a:avLst/>
              <a:gdLst>
                <a:gd name="T0" fmla="*/ 0 w 110"/>
                <a:gd name="T1" fmla="*/ 137 h 137"/>
                <a:gd name="T2" fmla="*/ 83 w 110"/>
                <a:gd name="T3" fmla="*/ 100 h 137"/>
                <a:gd name="T4" fmla="*/ 110 w 110"/>
                <a:gd name="T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137">
                  <a:moveTo>
                    <a:pt x="0" y="137"/>
                  </a:moveTo>
                  <a:lnTo>
                    <a:pt x="83" y="100"/>
                  </a:lnTo>
                  <a:lnTo>
                    <a:pt x="11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3" name="Line 961"/>
            <p:cNvSpPr>
              <a:spLocks noChangeShapeType="1"/>
            </p:cNvSpPr>
            <p:nvPr/>
          </p:nvSpPr>
          <p:spPr bwMode="auto">
            <a:xfrm>
              <a:off x="5288" y="1120"/>
              <a:ext cx="73" cy="19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4" name="Freeform 962"/>
            <p:cNvSpPr>
              <a:spLocks/>
            </p:cNvSpPr>
            <p:nvPr/>
          </p:nvSpPr>
          <p:spPr bwMode="auto">
            <a:xfrm>
              <a:off x="5356" y="848"/>
              <a:ext cx="120" cy="178"/>
            </a:xfrm>
            <a:custGeom>
              <a:avLst/>
              <a:gdLst>
                <a:gd name="T0" fmla="*/ 0 w 120"/>
                <a:gd name="T1" fmla="*/ 178 h 178"/>
                <a:gd name="T2" fmla="*/ 94 w 120"/>
                <a:gd name="T3" fmla="*/ 128 h 178"/>
                <a:gd name="T4" fmla="*/ 120 w 120"/>
                <a:gd name="T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178">
                  <a:moveTo>
                    <a:pt x="0" y="178"/>
                  </a:moveTo>
                  <a:lnTo>
                    <a:pt x="94" y="128"/>
                  </a:lnTo>
                  <a:lnTo>
                    <a:pt x="12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5" name="Freeform 963"/>
            <p:cNvSpPr>
              <a:spLocks/>
            </p:cNvSpPr>
            <p:nvPr/>
          </p:nvSpPr>
          <p:spPr bwMode="auto">
            <a:xfrm>
              <a:off x="5112" y="1914"/>
              <a:ext cx="105" cy="136"/>
            </a:xfrm>
            <a:custGeom>
              <a:avLst/>
              <a:gdLst>
                <a:gd name="T0" fmla="*/ 0 w 105"/>
                <a:gd name="T1" fmla="*/ 136 h 136"/>
                <a:gd name="T2" fmla="*/ 76 w 105"/>
                <a:gd name="T3" fmla="*/ 105 h 136"/>
                <a:gd name="T4" fmla="*/ 105 w 105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136">
                  <a:moveTo>
                    <a:pt x="0" y="136"/>
                  </a:moveTo>
                  <a:lnTo>
                    <a:pt x="76" y="105"/>
                  </a:lnTo>
                  <a:lnTo>
                    <a:pt x="10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6" name="Line 964"/>
            <p:cNvSpPr>
              <a:spLocks noChangeShapeType="1"/>
            </p:cNvSpPr>
            <p:nvPr/>
          </p:nvSpPr>
          <p:spPr bwMode="auto">
            <a:xfrm>
              <a:off x="5173" y="1634"/>
              <a:ext cx="55" cy="20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7" name="Freeform 965"/>
            <p:cNvSpPr>
              <a:spLocks/>
            </p:cNvSpPr>
            <p:nvPr/>
          </p:nvSpPr>
          <p:spPr bwMode="auto">
            <a:xfrm>
              <a:off x="4989" y="2472"/>
              <a:ext cx="102" cy="152"/>
            </a:xfrm>
            <a:custGeom>
              <a:avLst/>
              <a:gdLst>
                <a:gd name="T0" fmla="*/ 0 w 102"/>
                <a:gd name="T1" fmla="*/ 152 h 152"/>
                <a:gd name="T2" fmla="*/ 68 w 102"/>
                <a:gd name="T3" fmla="*/ 116 h 152"/>
                <a:gd name="T4" fmla="*/ 102 w 102"/>
                <a:gd name="T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52">
                  <a:moveTo>
                    <a:pt x="0" y="152"/>
                  </a:moveTo>
                  <a:lnTo>
                    <a:pt x="68" y="116"/>
                  </a:lnTo>
                  <a:lnTo>
                    <a:pt x="10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8" name="Line 966"/>
            <p:cNvSpPr>
              <a:spLocks noChangeShapeType="1"/>
            </p:cNvSpPr>
            <p:nvPr/>
          </p:nvSpPr>
          <p:spPr bwMode="auto">
            <a:xfrm>
              <a:off x="5044" y="2150"/>
              <a:ext cx="42" cy="25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79" name="Line 967"/>
            <p:cNvSpPr>
              <a:spLocks noChangeShapeType="1"/>
            </p:cNvSpPr>
            <p:nvPr/>
          </p:nvSpPr>
          <p:spPr bwMode="auto">
            <a:xfrm>
              <a:off x="4918" y="2721"/>
              <a:ext cx="48" cy="24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0" name="Line 968"/>
            <p:cNvSpPr>
              <a:spLocks noChangeShapeType="1"/>
            </p:cNvSpPr>
            <p:nvPr/>
          </p:nvSpPr>
          <p:spPr bwMode="auto">
            <a:xfrm>
              <a:off x="4800" y="3290"/>
              <a:ext cx="40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1" name="Freeform 969"/>
            <p:cNvSpPr>
              <a:spLocks/>
            </p:cNvSpPr>
            <p:nvPr/>
          </p:nvSpPr>
          <p:spPr bwMode="auto">
            <a:xfrm>
              <a:off x="4457" y="2960"/>
              <a:ext cx="123" cy="233"/>
            </a:xfrm>
            <a:custGeom>
              <a:avLst/>
              <a:gdLst>
                <a:gd name="T0" fmla="*/ 0 w 123"/>
                <a:gd name="T1" fmla="*/ 0 h 233"/>
                <a:gd name="T2" fmla="*/ 123 w 123"/>
                <a:gd name="T3" fmla="*/ 233 h 233"/>
                <a:gd name="T4" fmla="*/ 0 w 123"/>
                <a:gd name="T5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3" h="233">
                  <a:moveTo>
                    <a:pt x="0" y="0"/>
                  </a:moveTo>
                  <a:lnTo>
                    <a:pt x="12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2" name="Line 970"/>
            <p:cNvSpPr>
              <a:spLocks noChangeShapeType="1"/>
            </p:cNvSpPr>
            <p:nvPr/>
          </p:nvSpPr>
          <p:spPr bwMode="auto">
            <a:xfrm>
              <a:off x="4457" y="2960"/>
              <a:ext cx="123" cy="23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3" name="Freeform 971"/>
            <p:cNvSpPr>
              <a:spLocks/>
            </p:cNvSpPr>
            <p:nvPr/>
          </p:nvSpPr>
          <p:spPr bwMode="auto">
            <a:xfrm>
              <a:off x="4866" y="3049"/>
              <a:ext cx="102" cy="139"/>
            </a:xfrm>
            <a:custGeom>
              <a:avLst/>
              <a:gdLst>
                <a:gd name="T0" fmla="*/ 0 w 102"/>
                <a:gd name="T1" fmla="*/ 139 h 139"/>
                <a:gd name="T2" fmla="*/ 76 w 102"/>
                <a:gd name="T3" fmla="*/ 107 h 139"/>
                <a:gd name="T4" fmla="*/ 102 w 102"/>
                <a:gd name="T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39">
                  <a:moveTo>
                    <a:pt x="0" y="139"/>
                  </a:moveTo>
                  <a:lnTo>
                    <a:pt x="76" y="107"/>
                  </a:lnTo>
                  <a:lnTo>
                    <a:pt x="10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4" name="Freeform 972"/>
            <p:cNvSpPr>
              <a:spLocks/>
            </p:cNvSpPr>
            <p:nvPr/>
          </p:nvSpPr>
          <p:spPr bwMode="auto">
            <a:xfrm>
              <a:off x="3959" y="1872"/>
              <a:ext cx="184" cy="129"/>
            </a:xfrm>
            <a:custGeom>
              <a:avLst/>
              <a:gdLst>
                <a:gd name="T0" fmla="*/ 184 w 184"/>
                <a:gd name="T1" fmla="*/ 0 h 129"/>
                <a:gd name="T2" fmla="*/ 0 w 184"/>
                <a:gd name="T3" fmla="*/ 129 h 129"/>
                <a:gd name="T4" fmla="*/ 184 w 184"/>
                <a:gd name="T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129">
                  <a:moveTo>
                    <a:pt x="184" y="0"/>
                  </a:moveTo>
                  <a:lnTo>
                    <a:pt x="0" y="12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5" name="Line 973"/>
            <p:cNvSpPr>
              <a:spLocks noChangeShapeType="1"/>
            </p:cNvSpPr>
            <p:nvPr/>
          </p:nvSpPr>
          <p:spPr bwMode="auto">
            <a:xfrm flipH="1">
              <a:off x="3959" y="1872"/>
              <a:ext cx="184" cy="1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6" name="Freeform 974"/>
            <p:cNvSpPr>
              <a:spLocks/>
            </p:cNvSpPr>
            <p:nvPr/>
          </p:nvSpPr>
          <p:spPr bwMode="auto">
            <a:xfrm>
              <a:off x="4227" y="819"/>
              <a:ext cx="149" cy="94"/>
            </a:xfrm>
            <a:custGeom>
              <a:avLst/>
              <a:gdLst>
                <a:gd name="T0" fmla="*/ 149 w 149"/>
                <a:gd name="T1" fmla="*/ 0 h 94"/>
                <a:gd name="T2" fmla="*/ 0 w 149"/>
                <a:gd name="T3" fmla="*/ 94 h 94"/>
                <a:gd name="T4" fmla="*/ 149 w 149"/>
                <a:gd name="T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4">
                  <a:moveTo>
                    <a:pt x="149" y="0"/>
                  </a:moveTo>
                  <a:lnTo>
                    <a:pt x="0" y="94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7" name="Line 975"/>
            <p:cNvSpPr>
              <a:spLocks noChangeShapeType="1"/>
            </p:cNvSpPr>
            <p:nvPr/>
          </p:nvSpPr>
          <p:spPr bwMode="auto">
            <a:xfrm flipH="1">
              <a:off x="4227" y="819"/>
              <a:ext cx="149" cy="9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8" name="Freeform 976"/>
            <p:cNvSpPr>
              <a:spLocks/>
            </p:cNvSpPr>
            <p:nvPr/>
          </p:nvSpPr>
          <p:spPr bwMode="auto">
            <a:xfrm>
              <a:off x="4096" y="1351"/>
              <a:ext cx="152" cy="105"/>
            </a:xfrm>
            <a:custGeom>
              <a:avLst/>
              <a:gdLst>
                <a:gd name="T0" fmla="*/ 152 w 152"/>
                <a:gd name="T1" fmla="*/ 0 h 105"/>
                <a:gd name="T2" fmla="*/ 0 w 152"/>
                <a:gd name="T3" fmla="*/ 105 h 105"/>
                <a:gd name="T4" fmla="*/ 152 w 152"/>
                <a:gd name="T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105">
                  <a:moveTo>
                    <a:pt x="152" y="0"/>
                  </a:moveTo>
                  <a:lnTo>
                    <a:pt x="0" y="10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89" name="Line 977"/>
            <p:cNvSpPr>
              <a:spLocks noChangeShapeType="1"/>
            </p:cNvSpPr>
            <p:nvPr/>
          </p:nvSpPr>
          <p:spPr bwMode="auto">
            <a:xfrm flipH="1">
              <a:off x="4096" y="1351"/>
              <a:ext cx="152" cy="10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0" name="Freeform 978"/>
            <p:cNvSpPr>
              <a:spLocks/>
            </p:cNvSpPr>
            <p:nvPr/>
          </p:nvSpPr>
          <p:spPr bwMode="auto">
            <a:xfrm>
              <a:off x="3836" y="2404"/>
              <a:ext cx="171" cy="102"/>
            </a:xfrm>
            <a:custGeom>
              <a:avLst/>
              <a:gdLst>
                <a:gd name="T0" fmla="*/ 171 w 171"/>
                <a:gd name="T1" fmla="*/ 0 h 102"/>
                <a:gd name="T2" fmla="*/ 0 w 171"/>
                <a:gd name="T3" fmla="*/ 102 h 102"/>
                <a:gd name="T4" fmla="*/ 171 w 17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" h="102">
                  <a:moveTo>
                    <a:pt x="171" y="0"/>
                  </a:moveTo>
                  <a:lnTo>
                    <a:pt x="0" y="10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1" name="Line 979"/>
            <p:cNvSpPr>
              <a:spLocks noChangeShapeType="1"/>
            </p:cNvSpPr>
            <p:nvPr/>
          </p:nvSpPr>
          <p:spPr bwMode="auto">
            <a:xfrm flipH="1">
              <a:off x="3836" y="2404"/>
              <a:ext cx="171" cy="10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2" name="Freeform 980"/>
            <p:cNvSpPr>
              <a:spLocks/>
            </p:cNvSpPr>
            <p:nvPr/>
          </p:nvSpPr>
          <p:spPr bwMode="auto">
            <a:xfrm>
              <a:off x="3561" y="1995"/>
              <a:ext cx="113" cy="137"/>
            </a:xfrm>
            <a:custGeom>
              <a:avLst/>
              <a:gdLst>
                <a:gd name="T0" fmla="*/ 113 w 113"/>
                <a:gd name="T1" fmla="*/ 0 h 137"/>
                <a:gd name="T2" fmla="*/ 26 w 113"/>
                <a:gd name="T3" fmla="*/ 37 h 137"/>
                <a:gd name="T4" fmla="*/ 0 w 113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37">
                  <a:moveTo>
                    <a:pt x="113" y="0"/>
                  </a:moveTo>
                  <a:lnTo>
                    <a:pt x="26" y="37"/>
                  </a:lnTo>
                  <a:lnTo>
                    <a:pt x="0" y="13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3" name="Line 981"/>
            <p:cNvSpPr>
              <a:spLocks noChangeShapeType="1"/>
            </p:cNvSpPr>
            <p:nvPr/>
          </p:nvSpPr>
          <p:spPr bwMode="auto">
            <a:xfrm flipH="1" flipV="1">
              <a:off x="3551" y="2208"/>
              <a:ext cx="70" cy="19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4" name="Freeform 982"/>
            <p:cNvSpPr>
              <a:spLocks/>
            </p:cNvSpPr>
            <p:nvPr/>
          </p:nvSpPr>
          <p:spPr bwMode="auto">
            <a:xfrm>
              <a:off x="3425" y="2501"/>
              <a:ext cx="128" cy="170"/>
            </a:xfrm>
            <a:custGeom>
              <a:avLst/>
              <a:gdLst>
                <a:gd name="T0" fmla="*/ 128 w 128"/>
                <a:gd name="T1" fmla="*/ 0 h 170"/>
                <a:gd name="T2" fmla="*/ 31 w 128"/>
                <a:gd name="T3" fmla="*/ 50 h 170"/>
                <a:gd name="T4" fmla="*/ 0 w 128"/>
                <a:gd name="T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170">
                  <a:moveTo>
                    <a:pt x="128" y="0"/>
                  </a:moveTo>
                  <a:lnTo>
                    <a:pt x="31" y="50"/>
                  </a:lnTo>
                  <a:lnTo>
                    <a:pt x="0" y="17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5" name="Freeform 983"/>
            <p:cNvSpPr>
              <a:spLocks/>
            </p:cNvSpPr>
            <p:nvPr/>
          </p:nvSpPr>
          <p:spPr bwMode="auto">
            <a:xfrm>
              <a:off x="3703" y="1453"/>
              <a:ext cx="107" cy="163"/>
            </a:xfrm>
            <a:custGeom>
              <a:avLst/>
              <a:gdLst>
                <a:gd name="T0" fmla="*/ 107 w 107"/>
                <a:gd name="T1" fmla="*/ 0 h 163"/>
                <a:gd name="T2" fmla="*/ 31 w 107"/>
                <a:gd name="T3" fmla="*/ 32 h 163"/>
                <a:gd name="T4" fmla="*/ 0 w 107"/>
                <a:gd name="T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63">
                  <a:moveTo>
                    <a:pt x="107" y="0"/>
                  </a:moveTo>
                  <a:lnTo>
                    <a:pt x="31" y="32"/>
                  </a:lnTo>
                  <a:lnTo>
                    <a:pt x="0" y="16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6" name="Line 984"/>
            <p:cNvSpPr>
              <a:spLocks noChangeShapeType="1"/>
            </p:cNvSpPr>
            <p:nvPr/>
          </p:nvSpPr>
          <p:spPr bwMode="auto">
            <a:xfrm flipH="1" flipV="1">
              <a:off x="3692" y="1689"/>
              <a:ext cx="50" cy="20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7" name="Freeform 985"/>
            <p:cNvSpPr>
              <a:spLocks/>
            </p:cNvSpPr>
            <p:nvPr/>
          </p:nvSpPr>
          <p:spPr bwMode="auto">
            <a:xfrm>
              <a:off x="3836" y="908"/>
              <a:ext cx="105" cy="149"/>
            </a:xfrm>
            <a:custGeom>
              <a:avLst/>
              <a:gdLst>
                <a:gd name="T0" fmla="*/ 105 w 105"/>
                <a:gd name="T1" fmla="*/ 0 h 149"/>
                <a:gd name="T2" fmla="*/ 37 w 105"/>
                <a:gd name="T3" fmla="*/ 34 h 149"/>
                <a:gd name="T4" fmla="*/ 0 w 105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149">
                  <a:moveTo>
                    <a:pt x="105" y="0"/>
                  </a:moveTo>
                  <a:lnTo>
                    <a:pt x="37" y="34"/>
                  </a:lnTo>
                  <a:lnTo>
                    <a:pt x="0" y="14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8" name="Line 986"/>
            <p:cNvSpPr>
              <a:spLocks noChangeShapeType="1"/>
            </p:cNvSpPr>
            <p:nvPr/>
          </p:nvSpPr>
          <p:spPr bwMode="auto">
            <a:xfrm flipH="1" flipV="1">
              <a:off x="3842" y="1128"/>
              <a:ext cx="36" cy="2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099" name="Line 987"/>
            <p:cNvSpPr>
              <a:spLocks noChangeShapeType="1"/>
            </p:cNvSpPr>
            <p:nvPr/>
          </p:nvSpPr>
          <p:spPr bwMode="auto">
            <a:xfrm flipH="1" flipV="1">
              <a:off x="3967" y="706"/>
              <a:ext cx="45" cy="10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0" name="Freeform 988"/>
            <p:cNvSpPr>
              <a:spLocks/>
            </p:cNvSpPr>
            <p:nvPr/>
          </p:nvSpPr>
          <p:spPr bwMode="auto">
            <a:xfrm>
              <a:off x="3692" y="2905"/>
              <a:ext cx="199" cy="138"/>
            </a:xfrm>
            <a:custGeom>
              <a:avLst/>
              <a:gdLst>
                <a:gd name="T0" fmla="*/ 199 w 199"/>
                <a:gd name="T1" fmla="*/ 0 h 138"/>
                <a:gd name="T2" fmla="*/ 0 w 199"/>
                <a:gd name="T3" fmla="*/ 138 h 138"/>
                <a:gd name="T4" fmla="*/ 199 w 199"/>
                <a:gd name="T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" h="138">
                  <a:moveTo>
                    <a:pt x="199" y="0"/>
                  </a:moveTo>
                  <a:lnTo>
                    <a:pt x="0" y="13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1" name="Line 989"/>
            <p:cNvSpPr>
              <a:spLocks noChangeShapeType="1"/>
            </p:cNvSpPr>
            <p:nvPr/>
          </p:nvSpPr>
          <p:spPr bwMode="auto">
            <a:xfrm flipH="1">
              <a:off x="3692" y="2905"/>
              <a:ext cx="199" cy="13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2" name="Freeform 990"/>
            <p:cNvSpPr>
              <a:spLocks/>
            </p:cNvSpPr>
            <p:nvPr/>
          </p:nvSpPr>
          <p:spPr bwMode="auto">
            <a:xfrm>
              <a:off x="3572" y="3429"/>
              <a:ext cx="199" cy="136"/>
            </a:xfrm>
            <a:custGeom>
              <a:avLst/>
              <a:gdLst>
                <a:gd name="T0" fmla="*/ 199 w 199"/>
                <a:gd name="T1" fmla="*/ 0 h 136"/>
                <a:gd name="T2" fmla="*/ 0 w 199"/>
                <a:gd name="T3" fmla="*/ 136 h 136"/>
                <a:gd name="T4" fmla="*/ 199 w 199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" h="136">
                  <a:moveTo>
                    <a:pt x="199" y="0"/>
                  </a:moveTo>
                  <a:lnTo>
                    <a:pt x="0" y="13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2E5D9"/>
            </a:solidFill>
            <a:ln w="0">
              <a:solidFill>
                <a:srgbClr val="F2E5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3" name="Line 991"/>
            <p:cNvSpPr>
              <a:spLocks noChangeShapeType="1"/>
            </p:cNvSpPr>
            <p:nvPr/>
          </p:nvSpPr>
          <p:spPr bwMode="auto">
            <a:xfrm flipH="1">
              <a:off x="3572" y="3429"/>
              <a:ext cx="199" cy="13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4" name="Line 992"/>
            <p:cNvSpPr>
              <a:spLocks noChangeShapeType="1"/>
            </p:cNvSpPr>
            <p:nvPr/>
          </p:nvSpPr>
          <p:spPr bwMode="auto">
            <a:xfrm flipH="1" flipV="1">
              <a:off x="3417" y="2747"/>
              <a:ext cx="60" cy="19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5" name="Freeform 993"/>
            <p:cNvSpPr>
              <a:spLocks/>
            </p:cNvSpPr>
            <p:nvPr/>
          </p:nvSpPr>
          <p:spPr bwMode="auto">
            <a:xfrm>
              <a:off x="3291" y="3038"/>
              <a:ext cx="118" cy="150"/>
            </a:xfrm>
            <a:custGeom>
              <a:avLst/>
              <a:gdLst>
                <a:gd name="T0" fmla="*/ 118 w 118"/>
                <a:gd name="T1" fmla="*/ 0 h 150"/>
                <a:gd name="T2" fmla="*/ 21 w 118"/>
                <a:gd name="T3" fmla="*/ 50 h 150"/>
                <a:gd name="T4" fmla="*/ 0 w 118"/>
                <a:gd name="T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8" h="150">
                  <a:moveTo>
                    <a:pt x="118" y="0"/>
                  </a:moveTo>
                  <a:lnTo>
                    <a:pt x="21" y="50"/>
                  </a:lnTo>
                  <a:lnTo>
                    <a:pt x="0" y="15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6" name="Line 994"/>
            <p:cNvSpPr>
              <a:spLocks noChangeShapeType="1"/>
            </p:cNvSpPr>
            <p:nvPr/>
          </p:nvSpPr>
          <p:spPr bwMode="auto">
            <a:xfrm flipH="1" flipV="1">
              <a:off x="3283" y="3264"/>
              <a:ext cx="69" cy="20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7107" name="Freeform 995"/>
            <p:cNvSpPr>
              <a:spLocks/>
            </p:cNvSpPr>
            <p:nvPr/>
          </p:nvSpPr>
          <p:spPr bwMode="auto">
            <a:xfrm>
              <a:off x="3197" y="3565"/>
              <a:ext cx="86" cy="147"/>
            </a:xfrm>
            <a:custGeom>
              <a:avLst/>
              <a:gdLst>
                <a:gd name="T0" fmla="*/ 86 w 86"/>
                <a:gd name="T1" fmla="*/ 0 h 147"/>
                <a:gd name="T2" fmla="*/ 21 w 86"/>
                <a:gd name="T3" fmla="*/ 50 h 147"/>
                <a:gd name="T4" fmla="*/ 0 w 86"/>
                <a:gd name="T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47">
                  <a:moveTo>
                    <a:pt x="86" y="0"/>
                  </a:moveTo>
                  <a:lnTo>
                    <a:pt x="21" y="50"/>
                  </a:lnTo>
                  <a:lnTo>
                    <a:pt x="0" y="14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grpSp>
          <p:nvGrpSpPr>
            <p:cNvPr id="347108" name="Group 996"/>
            <p:cNvGrpSpPr>
              <a:grpSpLocks/>
            </p:cNvGrpSpPr>
            <p:nvPr/>
          </p:nvGrpSpPr>
          <p:grpSpPr bwMode="auto">
            <a:xfrm>
              <a:off x="5060" y="2957"/>
              <a:ext cx="149" cy="39"/>
              <a:chOff x="5060" y="2957"/>
              <a:chExt cx="149" cy="39"/>
            </a:xfrm>
          </p:grpSpPr>
          <p:sp>
            <p:nvSpPr>
              <p:cNvPr id="347109" name="Freeform 997"/>
              <p:cNvSpPr>
                <a:spLocks/>
              </p:cNvSpPr>
              <p:nvPr/>
            </p:nvSpPr>
            <p:spPr bwMode="auto">
              <a:xfrm>
                <a:off x="5060" y="2970"/>
                <a:ext cx="126" cy="26"/>
              </a:xfrm>
              <a:custGeom>
                <a:avLst/>
                <a:gdLst>
                  <a:gd name="T0" fmla="*/ 0 w 126"/>
                  <a:gd name="T1" fmla="*/ 26 h 26"/>
                  <a:gd name="T2" fmla="*/ 5 w 126"/>
                  <a:gd name="T3" fmla="*/ 24 h 26"/>
                  <a:gd name="T4" fmla="*/ 18 w 126"/>
                  <a:gd name="T5" fmla="*/ 18 h 26"/>
                  <a:gd name="T6" fmla="*/ 39 w 126"/>
                  <a:gd name="T7" fmla="*/ 11 h 26"/>
                  <a:gd name="T8" fmla="*/ 68 w 126"/>
                  <a:gd name="T9" fmla="*/ 3 h 26"/>
                  <a:gd name="T10" fmla="*/ 99 w 126"/>
                  <a:gd name="T11" fmla="*/ 0 h 26"/>
                  <a:gd name="T12" fmla="*/ 118 w 126"/>
                  <a:gd name="T13" fmla="*/ 0 h 26"/>
                  <a:gd name="T14" fmla="*/ 126 w 126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26">
                    <a:moveTo>
                      <a:pt x="0" y="26"/>
                    </a:moveTo>
                    <a:lnTo>
                      <a:pt x="5" y="24"/>
                    </a:lnTo>
                    <a:lnTo>
                      <a:pt x="18" y="18"/>
                    </a:lnTo>
                    <a:lnTo>
                      <a:pt x="39" y="11"/>
                    </a:lnTo>
                    <a:lnTo>
                      <a:pt x="68" y="3"/>
                    </a:lnTo>
                    <a:lnTo>
                      <a:pt x="99" y="0"/>
                    </a:lnTo>
                    <a:lnTo>
                      <a:pt x="118" y="0"/>
                    </a:lnTo>
                    <a:lnTo>
                      <a:pt x="12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0" name="Freeform 998"/>
              <p:cNvSpPr>
                <a:spLocks/>
              </p:cNvSpPr>
              <p:nvPr/>
            </p:nvSpPr>
            <p:spPr bwMode="auto">
              <a:xfrm>
                <a:off x="5175" y="2957"/>
                <a:ext cx="34" cy="26"/>
              </a:xfrm>
              <a:custGeom>
                <a:avLst/>
                <a:gdLst>
                  <a:gd name="T0" fmla="*/ 0 w 34"/>
                  <a:gd name="T1" fmla="*/ 0 h 26"/>
                  <a:gd name="T2" fmla="*/ 8 w 34"/>
                  <a:gd name="T3" fmla="*/ 13 h 26"/>
                  <a:gd name="T4" fmla="*/ 0 w 34"/>
                  <a:gd name="T5" fmla="*/ 26 h 26"/>
                  <a:gd name="T6" fmla="*/ 34 w 34"/>
                  <a:gd name="T7" fmla="*/ 13 h 26"/>
                  <a:gd name="T8" fmla="*/ 0 w 3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6">
                    <a:moveTo>
                      <a:pt x="0" y="0"/>
                    </a:moveTo>
                    <a:lnTo>
                      <a:pt x="8" y="13"/>
                    </a:lnTo>
                    <a:lnTo>
                      <a:pt x="0" y="26"/>
                    </a:lnTo>
                    <a:lnTo>
                      <a:pt x="3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11" name="Group 999"/>
            <p:cNvGrpSpPr>
              <a:grpSpLocks/>
            </p:cNvGrpSpPr>
            <p:nvPr/>
          </p:nvGrpSpPr>
          <p:grpSpPr bwMode="auto">
            <a:xfrm>
              <a:off x="4562" y="657"/>
              <a:ext cx="165" cy="1"/>
              <a:chOff x="4562" y="657"/>
              <a:chExt cx="165" cy="1"/>
            </a:xfrm>
          </p:grpSpPr>
          <p:sp>
            <p:nvSpPr>
              <p:cNvPr id="347112" name="Line 1000"/>
              <p:cNvSpPr>
                <a:spLocks noChangeShapeType="1"/>
              </p:cNvSpPr>
              <p:nvPr/>
            </p:nvSpPr>
            <p:spPr bwMode="auto">
              <a:xfrm>
                <a:off x="4562" y="65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3" name="Line 1001"/>
              <p:cNvSpPr>
                <a:spLocks noChangeShapeType="1"/>
              </p:cNvSpPr>
              <p:nvPr/>
            </p:nvSpPr>
            <p:spPr bwMode="auto">
              <a:xfrm>
                <a:off x="4614" y="65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4" name="Line 1002"/>
              <p:cNvSpPr>
                <a:spLocks noChangeShapeType="1"/>
              </p:cNvSpPr>
              <p:nvPr/>
            </p:nvSpPr>
            <p:spPr bwMode="auto">
              <a:xfrm>
                <a:off x="4667" y="657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5" name="Line 1003"/>
              <p:cNvSpPr>
                <a:spLocks noChangeShapeType="1"/>
              </p:cNvSpPr>
              <p:nvPr/>
            </p:nvSpPr>
            <p:spPr bwMode="auto">
              <a:xfrm>
                <a:off x="4719" y="657"/>
                <a:ext cx="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16" name="Group 1004"/>
            <p:cNvGrpSpPr>
              <a:grpSpLocks/>
            </p:cNvGrpSpPr>
            <p:nvPr/>
          </p:nvGrpSpPr>
          <p:grpSpPr bwMode="auto">
            <a:xfrm>
              <a:off x="4567" y="785"/>
              <a:ext cx="116" cy="4"/>
              <a:chOff x="4567" y="785"/>
              <a:chExt cx="116" cy="4"/>
            </a:xfrm>
          </p:grpSpPr>
          <p:sp>
            <p:nvSpPr>
              <p:cNvPr id="347117" name="Line 1005"/>
              <p:cNvSpPr>
                <a:spLocks noChangeShapeType="1"/>
              </p:cNvSpPr>
              <p:nvPr/>
            </p:nvSpPr>
            <p:spPr bwMode="auto">
              <a:xfrm>
                <a:off x="4567" y="788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8" name="Line 1006"/>
              <p:cNvSpPr>
                <a:spLocks noChangeShapeType="1"/>
              </p:cNvSpPr>
              <p:nvPr/>
            </p:nvSpPr>
            <p:spPr bwMode="auto">
              <a:xfrm flipV="1">
                <a:off x="4620" y="785"/>
                <a:ext cx="10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19" name="Line 1007"/>
              <p:cNvSpPr>
                <a:spLocks noChangeShapeType="1"/>
              </p:cNvSpPr>
              <p:nvPr/>
            </p:nvSpPr>
            <p:spPr bwMode="auto">
              <a:xfrm>
                <a:off x="4672" y="785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20" name="Group 1008"/>
            <p:cNvGrpSpPr>
              <a:grpSpLocks/>
            </p:cNvGrpSpPr>
            <p:nvPr/>
          </p:nvGrpSpPr>
          <p:grpSpPr bwMode="auto">
            <a:xfrm>
              <a:off x="4523" y="921"/>
              <a:ext cx="167" cy="4"/>
              <a:chOff x="4523" y="921"/>
              <a:chExt cx="167" cy="4"/>
            </a:xfrm>
          </p:grpSpPr>
          <p:sp>
            <p:nvSpPr>
              <p:cNvPr id="347121" name="Line 1009"/>
              <p:cNvSpPr>
                <a:spLocks noChangeShapeType="1"/>
              </p:cNvSpPr>
              <p:nvPr/>
            </p:nvSpPr>
            <p:spPr bwMode="auto">
              <a:xfrm>
                <a:off x="4523" y="921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2" name="Line 1010"/>
              <p:cNvSpPr>
                <a:spLocks noChangeShapeType="1"/>
              </p:cNvSpPr>
              <p:nvPr/>
            </p:nvSpPr>
            <p:spPr bwMode="auto">
              <a:xfrm>
                <a:off x="4575" y="921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3" name="Line 1011"/>
              <p:cNvSpPr>
                <a:spLocks noChangeShapeType="1"/>
              </p:cNvSpPr>
              <p:nvPr/>
            </p:nvSpPr>
            <p:spPr bwMode="auto">
              <a:xfrm>
                <a:off x="4628" y="921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4" name="Line 1012"/>
              <p:cNvSpPr>
                <a:spLocks noChangeShapeType="1"/>
              </p:cNvSpPr>
              <p:nvPr/>
            </p:nvSpPr>
            <p:spPr bwMode="auto">
              <a:xfrm>
                <a:off x="4680" y="924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25" name="Group 1013"/>
            <p:cNvGrpSpPr>
              <a:grpSpLocks/>
            </p:cNvGrpSpPr>
            <p:nvPr/>
          </p:nvGrpSpPr>
          <p:grpSpPr bwMode="auto">
            <a:xfrm>
              <a:off x="4190" y="2223"/>
              <a:ext cx="165" cy="12"/>
              <a:chOff x="4190" y="2223"/>
              <a:chExt cx="165" cy="12"/>
            </a:xfrm>
          </p:grpSpPr>
          <p:sp>
            <p:nvSpPr>
              <p:cNvPr id="347126" name="Line 1014"/>
              <p:cNvSpPr>
                <a:spLocks noChangeShapeType="1"/>
              </p:cNvSpPr>
              <p:nvPr/>
            </p:nvSpPr>
            <p:spPr bwMode="auto">
              <a:xfrm>
                <a:off x="4190" y="2234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7" name="Line 1015"/>
              <p:cNvSpPr>
                <a:spLocks noChangeShapeType="1"/>
              </p:cNvSpPr>
              <p:nvPr/>
            </p:nvSpPr>
            <p:spPr bwMode="auto">
              <a:xfrm>
                <a:off x="4242" y="2231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8" name="Line 1016"/>
              <p:cNvSpPr>
                <a:spLocks noChangeShapeType="1"/>
              </p:cNvSpPr>
              <p:nvPr/>
            </p:nvSpPr>
            <p:spPr bwMode="auto">
              <a:xfrm>
                <a:off x="4295" y="2229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29" name="Line 1017"/>
              <p:cNvSpPr>
                <a:spLocks noChangeShapeType="1"/>
              </p:cNvSpPr>
              <p:nvPr/>
            </p:nvSpPr>
            <p:spPr bwMode="auto">
              <a:xfrm flipV="1">
                <a:off x="4347" y="2223"/>
                <a:ext cx="8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30" name="Group 1018"/>
            <p:cNvGrpSpPr>
              <a:grpSpLocks/>
            </p:cNvGrpSpPr>
            <p:nvPr/>
          </p:nvGrpSpPr>
          <p:grpSpPr bwMode="auto">
            <a:xfrm>
              <a:off x="4187" y="2349"/>
              <a:ext cx="116" cy="11"/>
              <a:chOff x="4187" y="2349"/>
              <a:chExt cx="116" cy="11"/>
            </a:xfrm>
          </p:grpSpPr>
          <p:sp>
            <p:nvSpPr>
              <p:cNvPr id="347131" name="Line 1019"/>
              <p:cNvSpPr>
                <a:spLocks noChangeShapeType="1"/>
              </p:cNvSpPr>
              <p:nvPr/>
            </p:nvSpPr>
            <p:spPr bwMode="auto">
              <a:xfrm flipV="1">
                <a:off x="4187" y="2357"/>
                <a:ext cx="11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32" name="Line 1020"/>
              <p:cNvSpPr>
                <a:spLocks noChangeShapeType="1"/>
              </p:cNvSpPr>
              <p:nvPr/>
            </p:nvSpPr>
            <p:spPr bwMode="auto">
              <a:xfrm>
                <a:off x="4240" y="2354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47133" name="Line 1021"/>
              <p:cNvSpPr>
                <a:spLocks noChangeShapeType="1"/>
              </p:cNvSpPr>
              <p:nvPr/>
            </p:nvSpPr>
            <p:spPr bwMode="auto">
              <a:xfrm>
                <a:off x="4292" y="2349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347134" name="Group 1022"/>
            <p:cNvGrpSpPr>
              <a:grpSpLocks/>
            </p:cNvGrpSpPr>
            <p:nvPr/>
          </p:nvGrpSpPr>
          <p:grpSpPr bwMode="auto">
            <a:xfrm>
              <a:off x="4140" y="2475"/>
              <a:ext cx="165" cy="6"/>
              <a:chOff x="4140" y="2475"/>
              <a:chExt cx="165" cy="6"/>
            </a:xfrm>
          </p:grpSpPr>
          <p:sp>
            <p:nvSpPr>
              <p:cNvPr id="347135" name="Line 1023"/>
              <p:cNvSpPr>
                <a:spLocks noChangeShapeType="1"/>
              </p:cNvSpPr>
              <p:nvPr/>
            </p:nvSpPr>
            <p:spPr bwMode="auto">
              <a:xfrm>
                <a:off x="4140" y="2480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64" name="Line 1024"/>
              <p:cNvSpPr>
                <a:spLocks noChangeShapeType="1"/>
              </p:cNvSpPr>
              <p:nvPr/>
            </p:nvSpPr>
            <p:spPr bwMode="auto">
              <a:xfrm>
                <a:off x="4193" y="2478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65" name="Line 1025"/>
              <p:cNvSpPr>
                <a:spLocks noChangeShapeType="1"/>
              </p:cNvSpPr>
              <p:nvPr/>
            </p:nvSpPr>
            <p:spPr bwMode="auto">
              <a:xfrm flipV="1">
                <a:off x="4245" y="2475"/>
                <a:ext cx="11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66" name="Line 1026"/>
              <p:cNvSpPr>
                <a:spLocks noChangeShapeType="1"/>
              </p:cNvSpPr>
              <p:nvPr/>
            </p:nvSpPr>
            <p:spPr bwMode="auto">
              <a:xfrm>
                <a:off x="4297" y="2475"/>
                <a:ext cx="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67" name="Group 1027"/>
            <p:cNvGrpSpPr>
              <a:grpSpLocks/>
            </p:cNvGrpSpPr>
            <p:nvPr/>
          </p:nvGrpSpPr>
          <p:grpSpPr bwMode="auto">
            <a:xfrm>
              <a:off x="4431" y="1306"/>
              <a:ext cx="115" cy="12"/>
              <a:chOff x="4431" y="1306"/>
              <a:chExt cx="115" cy="12"/>
            </a:xfrm>
          </p:grpSpPr>
          <p:sp>
            <p:nvSpPr>
              <p:cNvPr id="446468" name="Line 1028"/>
              <p:cNvSpPr>
                <a:spLocks noChangeShapeType="1"/>
              </p:cNvSpPr>
              <p:nvPr/>
            </p:nvSpPr>
            <p:spPr bwMode="auto">
              <a:xfrm>
                <a:off x="4431" y="131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69" name="Line 1029"/>
              <p:cNvSpPr>
                <a:spLocks noChangeShapeType="1"/>
              </p:cNvSpPr>
              <p:nvPr/>
            </p:nvSpPr>
            <p:spPr bwMode="auto">
              <a:xfrm>
                <a:off x="4483" y="1312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0" name="Line 1030"/>
              <p:cNvSpPr>
                <a:spLocks noChangeShapeType="1"/>
              </p:cNvSpPr>
              <p:nvPr/>
            </p:nvSpPr>
            <p:spPr bwMode="auto">
              <a:xfrm>
                <a:off x="4536" y="1306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71" name="Group 1031"/>
            <p:cNvGrpSpPr>
              <a:grpSpLocks/>
            </p:cNvGrpSpPr>
            <p:nvPr/>
          </p:nvGrpSpPr>
          <p:grpSpPr bwMode="auto">
            <a:xfrm>
              <a:off x="4394" y="1427"/>
              <a:ext cx="165" cy="11"/>
              <a:chOff x="4394" y="1427"/>
              <a:chExt cx="165" cy="11"/>
            </a:xfrm>
          </p:grpSpPr>
          <p:sp>
            <p:nvSpPr>
              <p:cNvPr id="446472" name="Line 1032"/>
              <p:cNvSpPr>
                <a:spLocks noChangeShapeType="1"/>
              </p:cNvSpPr>
              <p:nvPr/>
            </p:nvSpPr>
            <p:spPr bwMode="auto">
              <a:xfrm>
                <a:off x="4394" y="143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3" name="Line 1033"/>
              <p:cNvSpPr>
                <a:spLocks noChangeShapeType="1"/>
              </p:cNvSpPr>
              <p:nvPr/>
            </p:nvSpPr>
            <p:spPr bwMode="auto">
              <a:xfrm>
                <a:off x="4447" y="1435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4" name="Line 1034"/>
              <p:cNvSpPr>
                <a:spLocks noChangeShapeType="1"/>
              </p:cNvSpPr>
              <p:nvPr/>
            </p:nvSpPr>
            <p:spPr bwMode="auto">
              <a:xfrm flipV="1">
                <a:off x="4499" y="1429"/>
                <a:ext cx="11" cy="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5" name="Line 1035"/>
              <p:cNvSpPr>
                <a:spLocks noChangeShapeType="1"/>
              </p:cNvSpPr>
              <p:nvPr/>
            </p:nvSpPr>
            <p:spPr bwMode="auto">
              <a:xfrm flipV="1">
                <a:off x="4552" y="1427"/>
                <a:ext cx="7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76" name="Group 1036"/>
            <p:cNvGrpSpPr>
              <a:grpSpLocks/>
            </p:cNvGrpSpPr>
            <p:nvPr/>
          </p:nvGrpSpPr>
          <p:grpSpPr bwMode="auto">
            <a:xfrm>
              <a:off x="4185" y="2865"/>
              <a:ext cx="107" cy="4"/>
              <a:chOff x="4185" y="2865"/>
              <a:chExt cx="107" cy="4"/>
            </a:xfrm>
          </p:grpSpPr>
          <p:sp>
            <p:nvSpPr>
              <p:cNvPr id="446477" name="Line 1037"/>
              <p:cNvSpPr>
                <a:spLocks noChangeShapeType="1"/>
              </p:cNvSpPr>
              <p:nvPr/>
            </p:nvSpPr>
            <p:spPr bwMode="auto">
              <a:xfrm>
                <a:off x="4185" y="2865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8" name="Line 1038"/>
              <p:cNvSpPr>
                <a:spLocks noChangeShapeType="1"/>
              </p:cNvSpPr>
              <p:nvPr/>
            </p:nvSpPr>
            <p:spPr bwMode="auto">
              <a:xfrm>
                <a:off x="4237" y="2868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79" name="Line 1039"/>
              <p:cNvSpPr>
                <a:spLocks noChangeShapeType="1"/>
              </p:cNvSpPr>
              <p:nvPr/>
            </p:nvSpPr>
            <p:spPr bwMode="auto">
              <a:xfrm>
                <a:off x="4287" y="2868"/>
                <a:ext cx="5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80" name="Group 1040"/>
            <p:cNvGrpSpPr>
              <a:grpSpLocks/>
            </p:cNvGrpSpPr>
            <p:nvPr/>
          </p:nvGrpSpPr>
          <p:grpSpPr bwMode="auto">
            <a:xfrm>
              <a:off x="4153" y="2740"/>
              <a:ext cx="165" cy="3"/>
              <a:chOff x="4153" y="2740"/>
              <a:chExt cx="165" cy="3"/>
            </a:xfrm>
          </p:grpSpPr>
          <p:sp>
            <p:nvSpPr>
              <p:cNvPr id="446481" name="Line 1041"/>
              <p:cNvSpPr>
                <a:spLocks noChangeShapeType="1"/>
              </p:cNvSpPr>
              <p:nvPr/>
            </p:nvSpPr>
            <p:spPr bwMode="auto">
              <a:xfrm>
                <a:off x="4153" y="2740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82" name="Line 1042"/>
              <p:cNvSpPr>
                <a:spLocks noChangeShapeType="1"/>
              </p:cNvSpPr>
              <p:nvPr/>
            </p:nvSpPr>
            <p:spPr bwMode="auto">
              <a:xfrm>
                <a:off x="4206" y="2740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83" name="Line 1043"/>
              <p:cNvSpPr>
                <a:spLocks noChangeShapeType="1"/>
              </p:cNvSpPr>
              <p:nvPr/>
            </p:nvSpPr>
            <p:spPr bwMode="auto">
              <a:xfrm>
                <a:off x="4258" y="2740"/>
                <a:ext cx="11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84" name="Line 1044"/>
              <p:cNvSpPr>
                <a:spLocks noChangeShapeType="1"/>
              </p:cNvSpPr>
              <p:nvPr/>
            </p:nvSpPr>
            <p:spPr bwMode="auto">
              <a:xfrm>
                <a:off x="4311" y="2742"/>
                <a:ext cx="7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85" name="Group 1045"/>
            <p:cNvGrpSpPr>
              <a:grpSpLocks/>
            </p:cNvGrpSpPr>
            <p:nvPr/>
          </p:nvGrpSpPr>
          <p:grpSpPr bwMode="auto">
            <a:xfrm>
              <a:off x="4436" y="1817"/>
              <a:ext cx="116" cy="12"/>
              <a:chOff x="4436" y="1817"/>
              <a:chExt cx="116" cy="12"/>
            </a:xfrm>
          </p:grpSpPr>
          <p:sp>
            <p:nvSpPr>
              <p:cNvPr id="446486" name="Line 1046"/>
              <p:cNvSpPr>
                <a:spLocks noChangeShapeType="1"/>
              </p:cNvSpPr>
              <p:nvPr/>
            </p:nvSpPr>
            <p:spPr bwMode="auto">
              <a:xfrm>
                <a:off x="4436" y="1828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87" name="Line 1047"/>
              <p:cNvSpPr>
                <a:spLocks noChangeShapeType="1"/>
              </p:cNvSpPr>
              <p:nvPr/>
            </p:nvSpPr>
            <p:spPr bwMode="auto">
              <a:xfrm>
                <a:off x="4489" y="1823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88" name="Line 1048"/>
              <p:cNvSpPr>
                <a:spLocks noChangeShapeType="1"/>
              </p:cNvSpPr>
              <p:nvPr/>
            </p:nvSpPr>
            <p:spPr bwMode="auto">
              <a:xfrm>
                <a:off x="4541" y="1817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446489" name="Group 1049"/>
            <p:cNvGrpSpPr>
              <a:grpSpLocks/>
            </p:cNvGrpSpPr>
            <p:nvPr/>
          </p:nvGrpSpPr>
          <p:grpSpPr bwMode="auto">
            <a:xfrm>
              <a:off x="4402" y="1689"/>
              <a:ext cx="165" cy="11"/>
              <a:chOff x="4402" y="1689"/>
              <a:chExt cx="165" cy="11"/>
            </a:xfrm>
          </p:grpSpPr>
          <p:sp>
            <p:nvSpPr>
              <p:cNvPr id="446490" name="Line 1050"/>
              <p:cNvSpPr>
                <a:spLocks noChangeShapeType="1"/>
              </p:cNvSpPr>
              <p:nvPr/>
            </p:nvSpPr>
            <p:spPr bwMode="auto">
              <a:xfrm>
                <a:off x="4402" y="1699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91" name="Line 1051"/>
              <p:cNvSpPr>
                <a:spLocks noChangeShapeType="1"/>
              </p:cNvSpPr>
              <p:nvPr/>
            </p:nvSpPr>
            <p:spPr bwMode="auto">
              <a:xfrm>
                <a:off x="4455" y="1697"/>
                <a:ext cx="1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92" name="Line 1052"/>
              <p:cNvSpPr>
                <a:spLocks noChangeShapeType="1"/>
              </p:cNvSpPr>
              <p:nvPr/>
            </p:nvSpPr>
            <p:spPr bwMode="auto">
              <a:xfrm>
                <a:off x="4507" y="1692"/>
                <a:ext cx="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93" name="Line 1053"/>
              <p:cNvSpPr>
                <a:spLocks noChangeShapeType="1"/>
              </p:cNvSpPr>
              <p:nvPr/>
            </p:nvSpPr>
            <p:spPr bwMode="auto">
              <a:xfrm>
                <a:off x="4559" y="1689"/>
                <a:ext cx="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446494" name="Text Box 1054"/>
            <p:cNvSpPr txBox="1">
              <a:spLocks noChangeArrowheads="1"/>
            </p:cNvSpPr>
            <p:nvPr/>
          </p:nvSpPr>
          <p:spPr bwMode="auto">
            <a:xfrm>
              <a:off x="3512" y="385"/>
              <a:ext cx="56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a-IR" altLang="en-US" sz="1600" b="1" dirty="0" smtClean="0"/>
                <a:t>رشته الگو</a:t>
              </a:r>
              <a:endParaRPr lang="en-US" altLang="en-US" sz="1600" b="1" dirty="0"/>
            </a:p>
          </p:txBody>
        </p:sp>
        <p:sp>
          <p:nvSpPr>
            <p:cNvPr id="446495" name="Text Box 1055"/>
            <p:cNvSpPr txBox="1">
              <a:spLocks noChangeArrowheads="1"/>
            </p:cNvSpPr>
            <p:nvPr/>
          </p:nvSpPr>
          <p:spPr bwMode="auto">
            <a:xfrm>
              <a:off x="4964" y="385"/>
              <a:ext cx="5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a-IR" altLang="en-US" sz="1600" b="1" dirty="0" smtClean="0"/>
                <a:t>رشته جدید</a:t>
              </a:r>
              <a:endParaRPr lang="en-US" altLang="en-US" sz="1600" b="1" dirty="0"/>
            </a:p>
          </p:txBody>
        </p:sp>
        <p:sp>
          <p:nvSpPr>
            <p:cNvPr id="446496" name="Text Box 1056"/>
            <p:cNvSpPr txBox="1">
              <a:spLocks noChangeArrowheads="1"/>
            </p:cNvSpPr>
            <p:nvPr/>
          </p:nvSpPr>
          <p:spPr bwMode="auto">
            <a:xfrm>
              <a:off x="5128" y="3119"/>
              <a:ext cx="5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a-IR" altLang="en-US" sz="1600" b="1" dirty="0" smtClean="0"/>
                <a:t>پیروفسفات</a:t>
              </a:r>
              <a:endParaRPr lang="en-US" altLang="en-US" sz="1600" b="1" dirty="0"/>
            </a:p>
          </p:txBody>
        </p:sp>
        <p:grpSp>
          <p:nvGrpSpPr>
            <p:cNvPr id="446497" name="Group 1057"/>
            <p:cNvGrpSpPr>
              <a:grpSpLocks/>
            </p:cNvGrpSpPr>
            <p:nvPr/>
          </p:nvGrpSpPr>
          <p:grpSpPr bwMode="auto">
            <a:xfrm>
              <a:off x="4701" y="662"/>
              <a:ext cx="320" cy="271"/>
              <a:chOff x="4701" y="662"/>
              <a:chExt cx="320" cy="271"/>
            </a:xfrm>
          </p:grpSpPr>
          <p:sp>
            <p:nvSpPr>
              <p:cNvPr id="446498" name="Freeform 1058"/>
              <p:cNvSpPr>
                <a:spLocks/>
              </p:cNvSpPr>
              <p:nvPr/>
            </p:nvSpPr>
            <p:spPr bwMode="auto">
              <a:xfrm>
                <a:off x="4879" y="719"/>
                <a:ext cx="142" cy="142"/>
              </a:xfrm>
              <a:custGeom>
                <a:avLst/>
                <a:gdLst>
                  <a:gd name="T0" fmla="*/ 13 w 142"/>
                  <a:gd name="T1" fmla="*/ 131 h 142"/>
                  <a:gd name="T2" fmla="*/ 102 w 142"/>
                  <a:gd name="T3" fmla="*/ 142 h 142"/>
                  <a:gd name="T4" fmla="*/ 142 w 142"/>
                  <a:gd name="T5" fmla="*/ 63 h 142"/>
                  <a:gd name="T6" fmla="*/ 79 w 142"/>
                  <a:gd name="T7" fmla="*/ 0 h 142"/>
                  <a:gd name="T8" fmla="*/ 0 w 142"/>
                  <a:gd name="T9" fmla="*/ 42 h 142"/>
                  <a:gd name="T10" fmla="*/ 13 w 142"/>
                  <a:gd name="T11" fmla="*/ 13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42">
                    <a:moveTo>
                      <a:pt x="13" y="131"/>
                    </a:moveTo>
                    <a:lnTo>
                      <a:pt x="102" y="142"/>
                    </a:lnTo>
                    <a:lnTo>
                      <a:pt x="142" y="63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13" y="131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499" name="Freeform 1059"/>
              <p:cNvSpPr>
                <a:spLocks/>
              </p:cNvSpPr>
              <p:nvPr/>
            </p:nvSpPr>
            <p:spPr bwMode="auto">
              <a:xfrm>
                <a:off x="4879" y="719"/>
                <a:ext cx="142" cy="142"/>
              </a:xfrm>
              <a:custGeom>
                <a:avLst/>
                <a:gdLst>
                  <a:gd name="T0" fmla="*/ 13 w 142"/>
                  <a:gd name="T1" fmla="*/ 131 h 142"/>
                  <a:gd name="T2" fmla="*/ 102 w 142"/>
                  <a:gd name="T3" fmla="*/ 142 h 142"/>
                  <a:gd name="T4" fmla="*/ 142 w 142"/>
                  <a:gd name="T5" fmla="*/ 63 h 142"/>
                  <a:gd name="T6" fmla="*/ 79 w 142"/>
                  <a:gd name="T7" fmla="*/ 0 h 142"/>
                  <a:gd name="T8" fmla="*/ 0 w 142"/>
                  <a:gd name="T9" fmla="*/ 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42">
                    <a:moveTo>
                      <a:pt x="13" y="131"/>
                    </a:moveTo>
                    <a:lnTo>
                      <a:pt x="102" y="142"/>
                    </a:lnTo>
                    <a:lnTo>
                      <a:pt x="142" y="63"/>
                    </a:lnTo>
                    <a:lnTo>
                      <a:pt x="79" y="0"/>
                    </a:lnTo>
                    <a:lnTo>
                      <a:pt x="0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0" name="Freeform 1060"/>
              <p:cNvSpPr>
                <a:spLocks/>
              </p:cNvSpPr>
              <p:nvPr/>
            </p:nvSpPr>
            <p:spPr bwMode="auto">
              <a:xfrm>
                <a:off x="4724" y="727"/>
                <a:ext cx="168" cy="178"/>
              </a:xfrm>
              <a:custGeom>
                <a:avLst/>
                <a:gdLst>
                  <a:gd name="T0" fmla="*/ 71 w 168"/>
                  <a:gd name="T1" fmla="*/ 0 h 178"/>
                  <a:gd name="T2" fmla="*/ 0 w 168"/>
                  <a:gd name="T3" fmla="*/ 58 h 178"/>
                  <a:gd name="T4" fmla="*/ 14 w 168"/>
                  <a:gd name="T5" fmla="*/ 147 h 178"/>
                  <a:gd name="T6" fmla="*/ 97 w 168"/>
                  <a:gd name="T7" fmla="*/ 178 h 178"/>
                  <a:gd name="T8" fmla="*/ 168 w 168"/>
                  <a:gd name="T9" fmla="*/ 123 h 178"/>
                  <a:gd name="T10" fmla="*/ 155 w 168"/>
                  <a:gd name="T11" fmla="*/ 34 h 178"/>
                  <a:gd name="T12" fmla="*/ 71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1" y="0"/>
                    </a:moveTo>
                    <a:lnTo>
                      <a:pt x="0" y="58"/>
                    </a:lnTo>
                    <a:lnTo>
                      <a:pt x="14" y="147"/>
                    </a:lnTo>
                    <a:lnTo>
                      <a:pt x="97" y="178"/>
                    </a:lnTo>
                    <a:lnTo>
                      <a:pt x="168" y="123"/>
                    </a:lnTo>
                    <a:lnTo>
                      <a:pt x="155" y="3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1" name="Freeform 1061"/>
              <p:cNvSpPr>
                <a:spLocks/>
              </p:cNvSpPr>
              <p:nvPr/>
            </p:nvSpPr>
            <p:spPr bwMode="auto">
              <a:xfrm>
                <a:off x="4724" y="727"/>
                <a:ext cx="168" cy="178"/>
              </a:xfrm>
              <a:custGeom>
                <a:avLst/>
                <a:gdLst>
                  <a:gd name="T0" fmla="*/ 71 w 168"/>
                  <a:gd name="T1" fmla="*/ 0 h 178"/>
                  <a:gd name="T2" fmla="*/ 0 w 168"/>
                  <a:gd name="T3" fmla="*/ 58 h 178"/>
                  <a:gd name="T4" fmla="*/ 14 w 168"/>
                  <a:gd name="T5" fmla="*/ 147 h 178"/>
                  <a:gd name="T6" fmla="*/ 97 w 168"/>
                  <a:gd name="T7" fmla="*/ 178 h 178"/>
                  <a:gd name="T8" fmla="*/ 168 w 168"/>
                  <a:gd name="T9" fmla="*/ 123 h 178"/>
                  <a:gd name="T10" fmla="*/ 155 w 168"/>
                  <a:gd name="T11" fmla="*/ 34 h 178"/>
                  <a:gd name="T12" fmla="*/ 71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1" y="0"/>
                    </a:moveTo>
                    <a:lnTo>
                      <a:pt x="0" y="58"/>
                    </a:lnTo>
                    <a:lnTo>
                      <a:pt x="14" y="147"/>
                    </a:lnTo>
                    <a:lnTo>
                      <a:pt x="97" y="178"/>
                    </a:lnTo>
                    <a:lnTo>
                      <a:pt x="168" y="123"/>
                    </a:lnTo>
                    <a:lnTo>
                      <a:pt x="155" y="34"/>
                    </a:lnTo>
                    <a:lnTo>
                      <a:pt x="7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2" name="Line 1062"/>
              <p:cNvSpPr>
                <a:spLocks noChangeShapeType="1"/>
              </p:cNvSpPr>
              <p:nvPr/>
            </p:nvSpPr>
            <p:spPr bwMode="auto">
              <a:xfrm flipH="1" flipV="1">
                <a:off x="4740" y="662"/>
                <a:ext cx="55" cy="6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3" name="Line 1063"/>
              <p:cNvSpPr>
                <a:spLocks noChangeShapeType="1"/>
              </p:cNvSpPr>
              <p:nvPr/>
            </p:nvSpPr>
            <p:spPr bwMode="auto">
              <a:xfrm flipH="1">
                <a:off x="4701" y="874"/>
                <a:ext cx="37" cy="4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4" name="Line 1064"/>
              <p:cNvSpPr>
                <a:spLocks noChangeShapeType="1"/>
              </p:cNvSpPr>
              <p:nvPr/>
            </p:nvSpPr>
            <p:spPr bwMode="auto">
              <a:xfrm flipH="1">
                <a:off x="4704" y="785"/>
                <a:ext cx="2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5" name="Text Box 1065"/>
              <p:cNvSpPr txBox="1">
                <a:spLocks noChangeArrowheads="1"/>
              </p:cNvSpPr>
              <p:nvPr/>
            </p:nvSpPr>
            <p:spPr bwMode="auto">
              <a:xfrm>
                <a:off x="4704" y="720"/>
                <a:ext cx="19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G</a:t>
                </a:r>
              </a:p>
            </p:txBody>
          </p:sp>
        </p:grpSp>
        <p:grpSp>
          <p:nvGrpSpPr>
            <p:cNvPr id="446506" name="Group 1066"/>
            <p:cNvGrpSpPr>
              <a:grpSpLocks/>
            </p:cNvGrpSpPr>
            <p:nvPr/>
          </p:nvGrpSpPr>
          <p:grpSpPr bwMode="auto">
            <a:xfrm>
              <a:off x="4353" y="662"/>
              <a:ext cx="196" cy="251"/>
              <a:chOff x="4353" y="662"/>
              <a:chExt cx="196" cy="251"/>
            </a:xfrm>
          </p:grpSpPr>
          <p:sp>
            <p:nvSpPr>
              <p:cNvPr id="446507" name="Freeform 1067"/>
              <p:cNvSpPr>
                <a:spLocks/>
              </p:cNvSpPr>
              <p:nvPr/>
            </p:nvSpPr>
            <p:spPr bwMode="auto">
              <a:xfrm>
                <a:off x="4358" y="672"/>
                <a:ext cx="170" cy="176"/>
              </a:xfrm>
              <a:custGeom>
                <a:avLst/>
                <a:gdLst>
                  <a:gd name="T0" fmla="*/ 170 w 170"/>
                  <a:gd name="T1" fmla="*/ 118 h 176"/>
                  <a:gd name="T2" fmla="*/ 152 w 170"/>
                  <a:gd name="T3" fmla="*/ 29 h 176"/>
                  <a:gd name="T4" fmla="*/ 68 w 170"/>
                  <a:gd name="T5" fmla="*/ 0 h 176"/>
                  <a:gd name="T6" fmla="*/ 0 w 170"/>
                  <a:gd name="T7" fmla="*/ 58 h 176"/>
                  <a:gd name="T8" fmla="*/ 15 w 170"/>
                  <a:gd name="T9" fmla="*/ 147 h 176"/>
                  <a:gd name="T10" fmla="*/ 102 w 170"/>
                  <a:gd name="T11" fmla="*/ 176 h 176"/>
                  <a:gd name="T12" fmla="*/ 170 w 170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6">
                    <a:moveTo>
                      <a:pt x="170" y="118"/>
                    </a:moveTo>
                    <a:lnTo>
                      <a:pt x="152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5" y="147"/>
                    </a:lnTo>
                    <a:lnTo>
                      <a:pt x="102" y="176"/>
                    </a:lnTo>
                    <a:lnTo>
                      <a:pt x="170" y="118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8" name="Freeform 1068"/>
              <p:cNvSpPr>
                <a:spLocks/>
              </p:cNvSpPr>
              <p:nvPr/>
            </p:nvSpPr>
            <p:spPr bwMode="auto">
              <a:xfrm>
                <a:off x="4358" y="672"/>
                <a:ext cx="170" cy="176"/>
              </a:xfrm>
              <a:custGeom>
                <a:avLst/>
                <a:gdLst>
                  <a:gd name="T0" fmla="*/ 170 w 170"/>
                  <a:gd name="T1" fmla="*/ 118 h 176"/>
                  <a:gd name="T2" fmla="*/ 152 w 170"/>
                  <a:gd name="T3" fmla="*/ 29 h 176"/>
                  <a:gd name="T4" fmla="*/ 68 w 170"/>
                  <a:gd name="T5" fmla="*/ 0 h 176"/>
                  <a:gd name="T6" fmla="*/ 0 w 170"/>
                  <a:gd name="T7" fmla="*/ 58 h 176"/>
                  <a:gd name="T8" fmla="*/ 15 w 170"/>
                  <a:gd name="T9" fmla="*/ 147 h 176"/>
                  <a:gd name="T10" fmla="*/ 102 w 170"/>
                  <a:gd name="T11" fmla="*/ 176 h 176"/>
                  <a:gd name="T12" fmla="*/ 170 w 170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6">
                    <a:moveTo>
                      <a:pt x="170" y="118"/>
                    </a:moveTo>
                    <a:lnTo>
                      <a:pt x="152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5" y="147"/>
                    </a:lnTo>
                    <a:lnTo>
                      <a:pt x="102" y="176"/>
                    </a:lnTo>
                    <a:lnTo>
                      <a:pt x="170" y="1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09" name="Line 1069"/>
              <p:cNvSpPr>
                <a:spLocks noChangeShapeType="1"/>
              </p:cNvSpPr>
              <p:nvPr/>
            </p:nvSpPr>
            <p:spPr bwMode="auto">
              <a:xfrm flipV="1">
                <a:off x="4510" y="662"/>
                <a:ext cx="36" cy="3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0" name="Line 1070"/>
              <p:cNvSpPr>
                <a:spLocks noChangeShapeType="1"/>
              </p:cNvSpPr>
              <p:nvPr/>
            </p:nvSpPr>
            <p:spPr bwMode="auto">
              <a:xfrm>
                <a:off x="4460" y="848"/>
                <a:ext cx="47" cy="6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1" name="Line 1071"/>
              <p:cNvSpPr>
                <a:spLocks noChangeShapeType="1"/>
              </p:cNvSpPr>
              <p:nvPr/>
            </p:nvSpPr>
            <p:spPr bwMode="auto">
              <a:xfrm>
                <a:off x="4528" y="790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2" name="Text Box 1072"/>
              <p:cNvSpPr txBox="1">
                <a:spLocks noChangeArrowheads="1"/>
              </p:cNvSpPr>
              <p:nvPr/>
            </p:nvSpPr>
            <p:spPr bwMode="auto">
              <a:xfrm>
                <a:off x="4353" y="663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C</a:t>
                </a:r>
              </a:p>
            </p:txBody>
          </p:sp>
        </p:grpSp>
        <p:grpSp>
          <p:nvGrpSpPr>
            <p:cNvPr id="446513" name="Group 1073"/>
            <p:cNvGrpSpPr>
              <a:grpSpLocks/>
            </p:cNvGrpSpPr>
            <p:nvPr/>
          </p:nvGrpSpPr>
          <p:grpSpPr bwMode="auto">
            <a:xfrm>
              <a:off x="4221" y="1194"/>
              <a:ext cx="197" cy="238"/>
              <a:chOff x="4221" y="1194"/>
              <a:chExt cx="197" cy="238"/>
            </a:xfrm>
          </p:grpSpPr>
          <p:sp>
            <p:nvSpPr>
              <p:cNvPr id="446514" name="Freeform 1074"/>
              <p:cNvSpPr>
                <a:spLocks/>
              </p:cNvSpPr>
              <p:nvPr/>
            </p:nvSpPr>
            <p:spPr bwMode="auto">
              <a:xfrm>
                <a:off x="4227" y="1204"/>
                <a:ext cx="170" cy="176"/>
              </a:xfrm>
              <a:custGeom>
                <a:avLst/>
                <a:gdLst>
                  <a:gd name="T0" fmla="*/ 170 w 170"/>
                  <a:gd name="T1" fmla="*/ 118 h 176"/>
                  <a:gd name="T2" fmla="*/ 154 w 170"/>
                  <a:gd name="T3" fmla="*/ 29 h 176"/>
                  <a:gd name="T4" fmla="*/ 68 w 170"/>
                  <a:gd name="T5" fmla="*/ 0 h 176"/>
                  <a:gd name="T6" fmla="*/ 0 w 170"/>
                  <a:gd name="T7" fmla="*/ 58 h 176"/>
                  <a:gd name="T8" fmla="*/ 18 w 170"/>
                  <a:gd name="T9" fmla="*/ 147 h 176"/>
                  <a:gd name="T10" fmla="*/ 102 w 170"/>
                  <a:gd name="T11" fmla="*/ 176 h 176"/>
                  <a:gd name="T12" fmla="*/ 170 w 170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6">
                    <a:moveTo>
                      <a:pt x="170" y="118"/>
                    </a:moveTo>
                    <a:lnTo>
                      <a:pt x="154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8" y="147"/>
                    </a:lnTo>
                    <a:lnTo>
                      <a:pt x="102" y="176"/>
                    </a:lnTo>
                    <a:lnTo>
                      <a:pt x="170" y="118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5" name="Freeform 1075"/>
              <p:cNvSpPr>
                <a:spLocks/>
              </p:cNvSpPr>
              <p:nvPr/>
            </p:nvSpPr>
            <p:spPr bwMode="auto">
              <a:xfrm>
                <a:off x="4227" y="1204"/>
                <a:ext cx="170" cy="176"/>
              </a:xfrm>
              <a:custGeom>
                <a:avLst/>
                <a:gdLst>
                  <a:gd name="T0" fmla="*/ 170 w 170"/>
                  <a:gd name="T1" fmla="*/ 118 h 176"/>
                  <a:gd name="T2" fmla="*/ 154 w 170"/>
                  <a:gd name="T3" fmla="*/ 29 h 176"/>
                  <a:gd name="T4" fmla="*/ 68 w 170"/>
                  <a:gd name="T5" fmla="*/ 0 h 176"/>
                  <a:gd name="T6" fmla="*/ 0 w 170"/>
                  <a:gd name="T7" fmla="*/ 58 h 176"/>
                  <a:gd name="T8" fmla="*/ 18 w 170"/>
                  <a:gd name="T9" fmla="*/ 147 h 176"/>
                  <a:gd name="T10" fmla="*/ 102 w 170"/>
                  <a:gd name="T11" fmla="*/ 176 h 176"/>
                  <a:gd name="T12" fmla="*/ 170 w 170"/>
                  <a:gd name="T13" fmla="*/ 1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6">
                    <a:moveTo>
                      <a:pt x="170" y="118"/>
                    </a:moveTo>
                    <a:lnTo>
                      <a:pt x="154" y="29"/>
                    </a:lnTo>
                    <a:lnTo>
                      <a:pt x="68" y="0"/>
                    </a:lnTo>
                    <a:lnTo>
                      <a:pt x="0" y="58"/>
                    </a:lnTo>
                    <a:lnTo>
                      <a:pt x="18" y="147"/>
                    </a:lnTo>
                    <a:lnTo>
                      <a:pt x="102" y="176"/>
                    </a:lnTo>
                    <a:lnTo>
                      <a:pt x="170" y="1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6" name="Line 1076"/>
              <p:cNvSpPr>
                <a:spLocks noChangeShapeType="1"/>
              </p:cNvSpPr>
              <p:nvPr/>
            </p:nvSpPr>
            <p:spPr bwMode="auto">
              <a:xfrm>
                <a:off x="4329" y="1380"/>
                <a:ext cx="52" cy="5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7" name="Line 1077"/>
              <p:cNvSpPr>
                <a:spLocks noChangeShapeType="1"/>
              </p:cNvSpPr>
              <p:nvPr/>
            </p:nvSpPr>
            <p:spPr bwMode="auto">
              <a:xfrm flipV="1">
                <a:off x="4397" y="1319"/>
                <a:ext cx="2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18" name="Text Box 1078"/>
              <p:cNvSpPr txBox="1">
                <a:spLocks noChangeArrowheads="1"/>
              </p:cNvSpPr>
              <p:nvPr/>
            </p:nvSpPr>
            <p:spPr bwMode="auto">
              <a:xfrm>
                <a:off x="4221" y="1194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446519" name="Group 1079"/>
            <p:cNvGrpSpPr>
              <a:grpSpLocks/>
            </p:cNvGrpSpPr>
            <p:nvPr/>
          </p:nvGrpSpPr>
          <p:grpSpPr bwMode="auto">
            <a:xfrm>
              <a:off x="4562" y="1242"/>
              <a:ext cx="328" cy="213"/>
              <a:chOff x="4562" y="1242"/>
              <a:chExt cx="328" cy="213"/>
            </a:xfrm>
          </p:grpSpPr>
          <p:sp>
            <p:nvSpPr>
              <p:cNvPr id="446520" name="Freeform 1080"/>
              <p:cNvSpPr>
                <a:spLocks/>
              </p:cNvSpPr>
              <p:nvPr/>
            </p:nvSpPr>
            <p:spPr bwMode="auto">
              <a:xfrm>
                <a:off x="4748" y="1246"/>
                <a:ext cx="142" cy="144"/>
              </a:xfrm>
              <a:custGeom>
                <a:avLst/>
                <a:gdLst>
                  <a:gd name="T0" fmla="*/ 11 w 142"/>
                  <a:gd name="T1" fmla="*/ 128 h 144"/>
                  <a:gd name="T2" fmla="*/ 100 w 142"/>
                  <a:gd name="T3" fmla="*/ 144 h 144"/>
                  <a:gd name="T4" fmla="*/ 142 w 142"/>
                  <a:gd name="T5" fmla="*/ 66 h 144"/>
                  <a:gd name="T6" fmla="*/ 81 w 142"/>
                  <a:gd name="T7" fmla="*/ 0 h 144"/>
                  <a:gd name="T8" fmla="*/ 0 w 142"/>
                  <a:gd name="T9" fmla="*/ 39 h 144"/>
                  <a:gd name="T10" fmla="*/ 11 w 142"/>
                  <a:gd name="T11" fmla="*/ 1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44">
                    <a:moveTo>
                      <a:pt x="11" y="128"/>
                    </a:moveTo>
                    <a:lnTo>
                      <a:pt x="100" y="144"/>
                    </a:lnTo>
                    <a:lnTo>
                      <a:pt x="142" y="66"/>
                    </a:lnTo>
                    <a:lnTo>
                      <a:pt x="81" y="0"/>
                    </a:lnTo>
                    <a:lnTo>
                      <a:pt x="0" y="39"/>
                    </a:lnTo>
                    <a:lnTo>
                      <a:pt x="11" y="128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1" name="Freeform 1081"/>
              <p:cNvSpPr>
                <a:spLocks/>
              </p:cNvSpPr>
              <p:nvPr/>
            </p:nvSpPr>
            <p:spPr bwMode="auto">
              <a:xfrm>
                <a:off x="4748" y="1246"/>
                <a:ext cx="142" cy="144"/>
              </a:xfrm>
              <a:custGeom>
                <a:avLst/>
                <a:gdLst>
                  <a:gd name="T0" fmla="*/ 11 w 142"/>
                  <a:gd name="T1" fmla="*/ 128 h 144"/>
                  <a:gd name="T2" fmla="*/ 100 w 142"/>
                  <a:gd name="T3" fmla="*/ 144 h 144"/>
                  <a:gd name="T4" fmla="*/ 142 w 142"/>
                  <a:gd name="T5" fmla="*/ 66 h 144"/>
                  <a:gd name="T6" fmla="*/ 81 w 142"/>
                  <a:gd name="T7" fmla="*/ 0 h 144"/>
                  <a:gd name="T8" fmla="*/ 0 w 142"/>
                  <a:gd name="T9" fmla="*/ 3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44">
                    <a:moveTo>
                      <a:pt x="11" y="128"/>
                    </a:moveTo>
                    <a:lnTo>
                      <a:pt x="100" y="144"/>
                    </a:lnTo>
                    <a:lnTo>
                      <a:pt x="142" y="66"/>
                    </a:lnTo>
                    <a:lnTo>
                      <a:pt x="81" y="0"/>
                    </a:lnTo>
                    <a:lnTo>
                      <a:pt x="0" y="3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2" name="Freeform 1082"/>
              <p:cNvSpPr>
                <a:spLocks/>
              </p:cNvSpPr>
              <p:nvPr/>
            </p:nvSpPr>
            <p:spPr bwMode="auto">
              <a:xfrm>
                <a:off x="4593" y="1249"/>
                <a:ext cx="166" cy="178"/>
              </a:xfrm>
              <a:custGeom>
                <a:avLst/>
                <a:gdLst>
                  <a:gd name="T0" fmla="*/ 74 w 166"/>
                  <a:gd name="T1" fmla="*/ 0 h 178"/>
                  <a:gd name="T2" fmla="*/ 0 w 166"/>
                  <a:gd name="T3" fmla="*/ 52 h 178"/>
                  <a:gd name="T4" fmla="*/ 11 w 166"/>
                  <a:gd name="T5" fmla="*/ 144 h 178"/>
                  <a:gd name="T6" fmla="*/ 92 w 166"/>
                  <a:gd name="T7" fmla="*/ 178 h 178"/>
                  <a:gd name="T8" fmla="*/ 166 w 166"/>
                  <a:gd name="T9" fmla="*/ 125 h 178"/>
                  <a:gd name="T10" fmla="*/ 155 w 166"/>
                  <a:gd name="T11" fmla="*/ 36 h 178"/>
                  <a:gd name="T12" fmla="*/ 74 w 166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78">
                    <a:moveTo>
                      <a:pt x="74" y="0"/>
                    </a:moveTo>
                    <a:lnTo>
                      <a:pt x="0" y="52"/>
                    </a:lnTo>
                    <a:lnTo>
                      <a:pt x="11" y="144"/>
                    </a:lnTo>
                    <a:lnTo>
                      <a:pt x="92" y="178"/>
                    </a:lnTo>
                    <a:lnTo>
                      <a:pt x="166" y="125"/>
                    </a:lnTo>
                    <a:lnTo>
                      <a:pt x="155" y="3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3" name="Freeform 1083"/>
              <p:cNvSpPr>
                <a:spLocks/>
              </p:cNvSpPr>
              <p:nvPr/>
            </p:nvSpPr>
            <p:spPr bwMode="auto">
              <a:xfrm>
                <a:off x="4593" y="1249"/>
                <a:ext cx="166" cy="178"/>
              </a:xfrm>
              <a:custGeom>
                <a:avLst/>
                <a:gdLst>
                  <a:gd name="T0" fmla="*/ 74 w 166"/>
                  <a:gd name="T1" fmla="*/ 0 h 178"/>
                  <a:gd name="T2" fmla="*/ 0 w 166"/>
                  <a:gd name="T3" fmla="*/ 52 h 178"/>
                  <a:gd name="T4" fmla="*/ 11 w 166"/>
                  <a:gd name="T5" fmla="*/ 144 h 178"/>
                  <a:gd name="T6" fmla="*/ 92 w 166"/>
                  <a:gd name="T7" fmla="*/ 178 h 178"/>
                  <a:gd name="T8" fmla="*/ 166 w 166"/>
                  <a:gd name="T9" fmla="*/ 125 h 178"/>
                  <a:gd name="T10" fmla="*/ 155 w 166"/>
                  <a:gd name="T11" fmla="*/ 36 h 178"/>
                  <a:gd name="T12" fmla="*/ 74 w 166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78">
                    <a:moveTo>
                      <a:pt x="74" y="0"/>
                    </a:moveTo>
                    <a:lnTo>
                      <a:pt x="0" y="52"/>
                    </a:lnTo>
                    <a:lnTo>
                      <a:pt x="11" y="144"/>
                    </a:lnTo>
                    <a:lnTo>
                      <a:pt x="92" y="178"/>
                    </a:lnTo>
                    <a:lnTo>
                      <a:pt x="166" y="125"/>
                    </a:lnTo>
                    <a:lnTo>
                      <a:pt x="155" y="36"/>
                    </a:lnTo>
                    <a:lnTo>
                      <a:pt x="7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4" name="Line 1084"/>
              <p:cNvSpPr>
                <a:spLocks noChangeShapeType="1"/>
              </p:cNvSpPr>
              <p:nvPr/>
            </p:nvSpPr>
            <p:spPr bwMode="auto">
              <a:xfrm flipH="1">
                <a:off x="4573" y="1393"/>
                <a:ext cx="31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5" name="Line 1085"/>
              <p:cNvSpPr>
                <a:spLocks noChangeShapeType="1"/>
              </p:cNvSpPr>
              <p:nvPr/>
            </p:nvSpPr>
            <p:spPr bwMode="auto">
              <a:xfrm flipH="1">
                <a:off x="4562" y="1304"/>
                <a:ext cx="3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6" name="Text Box 1086"/>
              <p:cNvSpPr txBox="1">
                <a:spLocks noChangeArrowheads="1"/>
              </p:cNvSpPr>
              <p:nvPr/>
            </p:nvSpPr>
            <p:spPr bwMode="auto">
              <a:xfrm>
                <a:off x="4587" y="1242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446527" name="Group 1087"/>
            <p:cNvGrpSpPr>
              <a:grpSpLocks/>
            </p:cNvGrpSpPr>
            <p:nvPr/>
          </p:nvGrpSpPr>
          <p:grpSpPr bwMode="auto">
            <a:xfrm>
              <a:off x="4567" y="1692"/>
              <a:ext cx="206" cy="243"/>
              <a:chOff x="4567" y="1692"/>
              <a:chExt cx="206" cy="243"/>
            </a:xfrm>
          </p:grpSpPr>
          <p:sp>
            <p:nvSpPr>
              <p:cNvPr id="446528" name="Freeform 1088"/>
              <p:cNvSpPr>
                <a:spLocks/>
              </p:cNvSpPr>
              <p:nvPr/>
            </p:nvSpPr>
            <p:spPr bwMode="auto">
              <a:xfrm>
                <a:off x="4586" y="1741"/>
                <a:ext cx="180" cy="160"/>
              </a:xfrm>
              <a:custGeom>
                <a:avLst/>
                <a:gdLst>
                  <a:gd name="T0" fmla="*/ 47 w 180"/>
                  <a:gd name="T1" fmla="*/ 0 h 160"/>
                  <a:gd name="T2" fmla="*/ 0 w 180"/>
                  <a:gd name="T3" fmla="*/ 76 h 160"/>
                  <a:gd name="T4" fmla="*/ 42 w 180"/>
                  <a:gd name="T5" fmla="*/ 155 h 160"/>
                  <a:gd name="T6" fmla="*/ 133 w 180"/>
                  <a:gd name="T7" fmla="*/ 160 h 160"/>
                  <a:gd name="T8" fmla="*/ 180 w 180"/>
                  <a:gd name="T9" fmla="*/ 82 h 160"/>
                  <a:gd name="T10" fmla="*/ 138 w 180"/>
                  <a:gd name="T11" fmla="*/ 3 h 160"/>
                  <a:gd name="T12" fmla="*/ 47 w 180"/>
                  <a:gd name="T13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60">
                    <a:moveTo>
                      <a:pt x="47" y="0"/>
                    </a:moveTo>
                    <a:lnTo>
                      <a:pt x="0" y="76"/>
                    </a:lnTo>
                    <a:lnTo>
                      <a:pt x="42" y="155"/>
                    </a:lnTo>
                    <a:lnTo>
                      <a:pt x="133" y="160"/>
                    </a:lnTo>
                    <a:lnTo>
                      <a:pt x="180" y="82"/>
                    </a:lnTo>
                    <a:lnTo>
                      <a:pt x="138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29" name="Freeform 1089"/>
              <p:cNvSpPr>
                <a:spLocks/>
              </p:cNvSpPr>
              <p:nvPr/>
            </p:nvSpPr>
            <p:spPr bwMode="auto">
              <a:xfrm>
                <a:off x="4586" y="1741"/>
                <a:ext cx="180" cy="160"/>
              </a:xfrm>
              <a:custGeom>
                <a:avLst/>
                <a:gdLst>
                  <a:gd name="T0" fmla="*/ 47 w 180"/>
                  <a:gd name="T1" fmla="*/ 0 h 160"/>
                  <a:gd name="T2" fmla="*/ 0 w 180"/>
                  <a:gd name="T3" fmla="*/ 76 h 160"/>
                  <a:gd name="T4" fmla="*/ 42 w 180"/>
                  <a:gd name="T5" fmla="*/ 155 h 160"/>
                  <a:gd name="T6" fmla="*/ 133 w 180"/>
                  <a:gd name="T7" fmla="*/ 160 h 160"/>
                  <a:gd name="T8" fmla="*/ 180 w 180"/>
                  <a:gd name="T9" fmla="*/ 82 h 160"/>
                  <a:gd name="T10" fmla="*/ 138 w 180"/>
                  <a:gd name="T11" fmla="*/ 3 h 160"/>
                  <a:gd name="T12" fmla="*/ 47 w 180"/>
                  <a:gd name="T13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60">
                    <a:moveTo>
                      <a:pt x="47" y="0"/>
                    </a:moveTo>
                    <a:lnTo>
                      <a:pt x="0" y="76"/>
                    </a:lnTo>
                    <a:lnTo>
                      <a:pt x="42" y="155"/>
                    </a:lnTo>
                    <a:lnTo>
                      <a:pt x="133" y="160"/>
                    </a:lnTo>
                    <a:lnTo>
                      <a:pt x="180" y="82"/>
                    </a:lnTo>
                    <a:lnTo>
                      <a:pt x="138" y="3"/>
                    </a:lnTo>
                    <a:lnTo>
                      <a:pt x="4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0" name="Line 1090"/>
              <p:cNvSpPr>
                <a:spLocks noChangeShapeType="1"/>
              </p:cNvSpPr>
              <p:nvPr/>
            </p:nvSpPr>
            <p:spPr bwMode="auto">
              <a:xfrm flipH="1" flipV="1">
                <a:off x="4580" y="1692"/>
                <a:ext cx="53" cy="4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1" name="Line 1091"/>
              <p:cNvSpPr>
                <a:spLocks noChangeShapeType="1"/>
              </p:cNvSpPr>
              <p:nvPr/>
            </p:nvSpPr>
            <p:spPr bwMode="auto">
              <a:xfrm flipH="1">
                <a:off x="4567" y="1815"/>
                <a:ext cx="19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2" name="Text Box 1092"/>
              <p:cNvSpPr txBox="1">
                <a:spLocks noChangeArrowheads="1"/>
              </p:cNvSpPr>
              <p:nvPr/>
            </p:nvSpPr>
            <p:spPr bwMode="auto">
              <a:xfrm>
                <a:off x="4593" y="1722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446533" name="Group 1093"/>
            <p:cNvGrpSpPr>
              <a:grpSpLocks/>
            </p:cNvGrpSpPr>
            <p:nvPr/>
          </p:nvGrpSpPr>
          <p:grpSpPr bwMode="auto">
            <a:xfrm>
              <a:off x="4111" y="1707"/>
              <a:ext cx="312" cy="252"/>
              <a:chOff x="4111" y="1707"/>
              <a:chExt cx="312" cy="252"/>
            </a:xfrm>
          </p:grpSpPr>
          <p:sp>
            <p:nvSpPr>
              <p:cNvPr id="446534" name="Freeform 1094"/>
              <p:cNvSpPr>
                <a:spLocks/>
              </p:cNvSpPr>
              <p:nvPr/>
            </p:nvSpPr>
            <p:spPr bwMode="auto">
              <a:xfrm>
                <a:off x="4111" y="1736"/>
                <a:ext cx="147" cy="136"/>
              </a:xfrm>
              <a:custGeom>
                <a:avLst/>
                <a:gdLst>
                  <a:gd name="T0" fmla="*/ 147 w 147"/>
                  <a:gd name="T1" fmla="*/ 47 h 136"/>
                  <a:gd name="T2" fmla="*/ 71 w 147"/>
                  <a:gd name="T3" fmla="*/ 0 h 136"/>
                  <a:gd name="T4" fmla="*/ 0 w 147"/>
                  <a:gd name="T5" fmla="*/ 52 h 136"/>
                  <a:gd name="T6" fmla="*/ 32 w 147"/>
                  <a:gd name="T7" fmla="*/ 136 h 136"/>
                  <a:gd name="T8" fmla="*/ 121 w 147"/>
                  <a:gd name="T9" fmla="*/ 134 h 136"/>
                  <a:gd name="T10" fmla="*/ 147 w 147"/>
                  <a:gd name="T11" fmla="*/ 4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6">
                    <a:moveTo>
                      <a:pt x="147" y="47"/>
                    </a:moveTo>
                    <a:lnTo>
                      <a:pt x="71" y="0"/>
                    </a:lnTo>
                    <a:lnTo>
                      <a:pt x="0" y="52"/>
                    </a:lnTo>
                    <a:lnTo>
                      <a:pt x="32" y="136"/>
                    </a:lnTo>
                    <a:lnTo>
                      <a:pt x="121" y="134"/>
                    </a:lnTo>
                    <a:lnTo>
                      <a:pt x="147" y="47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5" name="Freeform 1095"/>
              <p:cNvSpPr>
                <a:spLocks/>
              </p:cNvSpPr>
              <p:nvPr/>
            </p:nvSpPr>
            <p:spPr bwMode="auto">
              <a:xfrm>
                <a:off x="4111" y="1736"/>
                <a:ext cx="147" cy="136"/>
              </a:xfrm>
              <a:custGeom>
                <a:avLst/>
                <a:gdLst>
                  <a:gd name="T0" fmla="*/ 147 w 147"/>
                  <a:gd name="T1" fmla="*/ 47 h 136"/>
                  <a:gd name="T2" fmla="*/ 71 w 147"/>
                  <a:gd name="T3" fmla="*/ 0 h 136"/>
                  <a:gd name="T4" fmla="*/ 0 w 147"/>
                  <a:gd name="T5" fmla="*/ 52 h 136"/>
                  <a:gd name="T6" fmla="*/ 32 w 147"/>
                  <a:gd name="T7" fmla="*/ 136 h 136"/>
                  <a:gd name="T8" fmla="*/ 121 w 147"/>
                  <a:gd name="T9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36">
                    <a:moveTo>
                      <a:pt x="147" y="47"/>
                    </a:moveTo>
                    <a:lnTo>
                      <a:pt x="71" y="0"/>
                    </a:lnTo>
                    <a:lnTo>
                      <a:pt x="0" y="52"/>
                    </a:lnTo>
                    <a:lnTo>
                      <a:pt x="32" y="136"/>
                    </a:lnTo>
                    <a:lnTo>
                      <a:pt x="121" y="1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6" name="Freeform 1096"/>
              <p:cNvSpPr>
                <a:spLocks/>
              </p:cNvSpPr>
              <p:nvPr/>
            </p:nvSpPr>
            <p:spPr bwMode="auto">
              <a:xfrm>
                <a:off x="4232" y="1762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5 h 173"/>
                  <a:gd name="T4" fmla="*/ 175 w 175"/>
                  <a:gd name="T5" fmla="*/ 66 h 173"/>
                  <a:gd name="T6" fmla="*/ 113 w 175"/>
                  <a:gd name="T7" fmla="*/ 0 h 173"/>
                  <a:gd name="T8" fmla="*/ 26 w 175"/>
                  <a:gd name="T9" fmla="*/ 21 h 173"/>
                  <a:gd name="T10" fmla="*/ 0 w 175"/>
                  <a:gd name="T11" fmla="*/ 108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5"/>
                    </a:lnTo>
                    <a:lnTo>
                      <a:pt x="175" y="66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0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7" name="Freeform 1097"/>
              <p:cNvSpPr>
                <a:spLocks/>
              </p:cNvSpPr>
              <p:nvPr/>
            </p:nvSpPr>
            <p:spPr bwMode="auto">
              <a:xfrm>
                <a:off x="4232" y="1762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5 h 173"/>
                  <a:gd name="T4" fmla="*/ 175 w 175"/>
                  <a:gd name="T5" fmla="*/ 66 h 173"/>
                  <a:gd name="T6" fmla="*/ 113 w 175"/>
                  <a:gd name="T7" fmla="*/ 0 h 173"/>
                  <a:gd name="T8" fmla="*/ 26 w 175"/>
                  <a:gd name="T9" fmla="*/ 21 h 173"/>
                  <a:gd name="T10" fmla="*/ 0 w 175"/>
                  <a:gd name="T11" fmla="*/ 108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5"/>
                    </a:lnTo>
                    <a:lnTo>
                      <a:pt x="175" y="66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8"/>
                    </a:lnTo>
                    <a:lnTo>
                      <a:pt x="60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8" name="Line 1098"/>
              <p:cNvSpPr>
                <a:spLocks noChangeShapeType="1"/>
              </p:cNvSpPr>
              <p:nvPr/>
            </p:nvSpPr>
            <p:spPr bwMode="auto">
              <a:xfrm flipV="1">
                <a:off x="4345" y="1707"/>
                <a:ext cx="44" cy="5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39" name="Line 1099"/>
              <p:cNvSpPr>
                <a:spLocks noChangeShapeType="1"/>
              </p:cNvSpPr>
              <p:nvPr/>
            </p:nvSpPr>
            <p:spPr bwMode="auto">
              <a:xfrm>
                <a:off x="4407" y="1828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0" name="Text Box 1100"/>
              <p:cNvSpPr txBox="1">
                <a:spLocks noChangeArrowheads="1"/>
              </p:cNvSpPr>
              <p:nvPr/>
            </p:nvSpPr>
            <p:spPr bwMode="auto">
              <a:xfrm>
                <a:off x="4227" y="1746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446541" name="Group 1101"/>
            <p:cNvGrpSpPr>
              <a:grpSpLocks/>
            </p:cNvGrpSpPr>
            <p:nvPr/>
          </p:nvGrpSpPr>
          <p:grpSpPr bwMode="auto">
            <a:xfrm>
              <a:off x="3975" y="2239"/>
              <a:ext cx="199" cy="233"/>
              <a:chOff x="3975" y="2239"/>
              <a:chExt cx="199" cy="233"/>
            </a:xfrm>
          </p:grpSpPr>
          <p:sp>
            <p:nvSpPr>
              <p:cNvPr id="446542" name="Freeform 1102"/>
              <p:cNvSpPr>
                <a:spLocks/>
              </p:cNvSpPr>
              <p:nvPr/>
            </p:nvSpPr>
            <p:spPr bwMode="auto">
              <a:xfrm>
                <a:off x="3980" y="2252"/>
                <a:ext cx="173" cy="176"/>
              </a:xfrm>
              <a:custGeom>
                <a:avLst/>
                <a:gdLst>
                  <a:gd name="T0" fmla="*/ 173 w 173"/>
                  <a:gd name="T1" fmla="*/ 110 h 176"/>
                  <a:gd name="T2" fmla="*/ 150 w 173"/>
                  <a:gd name="T3" fmla="*/ 24 h 176"/>
                  <a:gd name="T4" fmla="*/ 63 w 173"/>
                  <a:gd name="T5" fmla="*/ 0 h 176"/>
                  <a:gd name="T6" fmla="*/ 0 w 173"/>
                  <a:gd name="T7" fmla="*/ 66 h 176"/>
                  <a:gd name="T8" fmla="*/ 24 w 173"/>
                  <a:gd name="T9" fmla="*/ 152 h 176"/>
                  <a:gd name="T10" fmla="*/ 110 w 173"/>
                  <a:gd name="T11" fmla="*/ 176 h 176"/>
                  <a:gd name="T12" fmla="*/ 173 w 173"/>
                  <a:gd name="T13" fmla="*/ 1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0"/>
                    </a:moveTo>
                    <a:lnTo>
                      <a:pt x="150" y="24"/>
                    </a:lnTo>
                    <a:lnTo>
                      <a:pt x="63" y="0"/>
                    </a:lnTo>
                    <a:lnTo>
                      <a:pt x="0" y="66"/>
                    </a:lnTo>
                    <a:lnTo>
                      <a:pt x="24" y="152"/>
                    </a:lnTo>
                    <a:lnTo>
                      <a:pt x="110" y="176"/>
                    </a:lnTo>
                    <a:lnTo>
                      <a:pt x="173" y="11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3" name="Freeform 1103"/>
              <p:cNvSpPr>
                <a:spLocks/>
              </p:cNvSpPr>
              <p:nvPr/>
            </p:nvSpPr>
            <p:spPr bwMode="auto">
              <a:xfrm>
                <a:off x="3980" y="2252"/>
                <a:ext cx="173" cy="176"/>
              </a:xfrm>
              <a:custGeom>
                <a:avLst/>
                <a:gdLst>
                  <a:gd name="T0" fmla="*/ 173 w 173"/>
                  <a:gd name="T1" fmla="*/ 110 h 176"/>
                  <a:gd name="T2" fmla="*/ 150 w 173"/>
                  <a:gd name="T3" fmla="*/ 24 h 176"/>
                  <a:gd name="T4" fmla="*/ 63 w 173"/>
                  <a:gd name="T5" fmla="*/ 0 h 176"/>
                  <a:gd name="T6" fmla="*/ 0 w 173"/>
                  <a:gd name="T7" fmla="*/ 66 h 176"/>
                  <a:gd name="T8" fmla="*/ 24 w 173"/>
                  <a:gd name="T9" fmla="*/ 152 h 176"/>
                  <a:gd name="T10" fmla="*/ 110 w 173"/>
                  <a:gd name="T11" fmla="*/ 176 h 176"/>
                  <a:gd name="T12" fmla="*/ 173 w 173"/>
                  <a:gd name="T13" fmla="*/ 1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176">
                    <a:moveTo>
                      <a:pt x="173" y="110"/>
                    </a:moveTo>
                    <a:lnTo>
                      <a:pt x="150" y="24"/>
                    </a:lnTo>
                    <a:lnTo>
                      <a:pt x="63" y="0"/>
                    </a:lnTo>
                    <a:lnTo>
                      <a:pt x="0" y="66"/>
                    </a:lnTo>
                    <a:lnTo>
                      <a:pt x="24" y="152"/>
                    </a:lnTo>
                    <a:lnTo>
                      <a:pt x="110" y="176"/>
                    </a:lnTo>
                    <a:lnTo>
                      <a:pt x="173" y="1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4" name="Line 1104"/>
              <p:cNvSpPr>
                <a:spLocks noChangeShapeType="1"/>
              </p:cNvSpPr>
              <p:nvPr/>
            </p:nvSpPr>
            <p:spPr bwMode="auto">
              <a:xfrm flipV="1">
                <a:off x="4132" y="2239"/>
                <a:ext cx="42" cy="3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5" name="Line 1105"/>
              <p:cNvSpPr>
                <a:spLocks noChangeShapeType="1"/>
              </p:cNvSpPr>
              <p:nvPr/>
            </p:nvSpPr>
            <p:spPr bwMode="auto">
              <a:xfrm>
                <a:off x="4093" y="2425"/>
                <a:ext cx="34" cy="4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6" name="Line 1106"/>
              <p:cNvSpPr>
                <a:spLocks noChangeShapeType="1"/>
              </p:cNvSpPr>
              <p:nvPr/>
            </p:nvSpPr>
            <p:spPr bwMode="auto">
              <a:xfrm>
                <a:off x="4156" y="2362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47" name="Text Box 1107"/>
              <p:cNvSpPr txBox="1">
                <a:spLocks noChangeArrowheads="1"/>
              </p:cNvSpPr>
              <p:nvPr/>
            </p:nvSpPr>
            <p:spPr bwMode="auto">
              <a:xfrm>
                <a:off x="3975" y="2244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C</a:t>
                </a:r>
              </a:p>
            </p:txBody>
          </p:sp>
        </p:grpSp>
        <p:grpSp>
          <p:nvGrpSpPr>
            <p:cNvPr id="446548" name="Group 1108"/>
            <p:cNvGrpSpPr>
              <a:grpSpLocks/>
            </p:cNvGrpSpPr>
            <p:nvPr/>
          </p:nvGrpSpPr>
          <p:grpSpPr bwMode="auto">
            <a:xfrm>
              <a:off x="4316" y="2231"/>
              <a:ext cx="322" cy="268"/>
              <a:chOff x="4316" y="2231"/>
              <a:chExt cx="322" cy="268"/>
            </a:xfrm>
          </p:grpSpPr>
          <p:sp>
            <p:nvSpPr>
              <p:cNvPr id="446549" name="Freeform 1109"/>
              <p:cNvSpPr>
                <a:spLocks/>
              </p:cNvSpPr>
              <p:nvPr/>
            </p:nvSpPr>
            <p:spPr bwMode="auto">
              <a:xfrm>
                <a:off x="4499" y="2294"/>
                <a:ext cx="139" cy="142"/>
              </a:xfrm>
              <a:custGeom>
                <a:avLst/>
                <a:gdLst>
                  <a:gd name="T0" fmla="*/ 11 w 139"/>
                  <a:gd name="T1" fmla="*/ 126 h 142"/>
                  <a:gd name="T2" fmla="*/ 97 w 139"/>
                  <a:gd name="T3" fmla="*/ 142 h 142"/>
                  <a:gd name="T4" fmla="*/ 139 w 139"/>
                  <a:gd name="T5" fmla="*/ 66 h 142"/>
                  <a:gd name="T6" fmla="*/ 81 w 139"/>
                  <a:gd name="T7" fmla="*/ 0 h 142"/>
                  <a:gd name="T8" fmla="*/ 0 w 139"/>
                  <a:gd name="T9" fmla="*/ 37 h 142"/>
                  <a:gd name="T10" fmla="*/ 11 w 139"/>
                  <a:gd name="T11" fmla="*/ 12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142">
                    <a:moveTo>
                      <a:pt x="11" y="126"/>
                    </a:moveTo>
                    <a:lnTo>
                      <a:pt x="97" y="142"/>
                    </a:lnTo>
                    <a:lnTo>
                      <a:pt x="139" y="66"/>
                    </a:lnTo>
                    <a:lnTo>
                      <a:pt x="81" y="0"/>
                    </a:lnTo>
                    <a:lnTo>
                      <a:pt x="0" y="37"/>
                    </a:lnTo>
                    <a:lnTo>
                      <a:pt x="11" y="126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0" name="Freeform 1110"/>
              <p:cNvSpPr>
                <a:spLocks/>
              </p:cNvSpPr>
              <p:nvPr/>
            </p:nvSpPr>
            <p:spPr bwMode="auto">
              <a:xfrm>
                <a:off x="4499" y="2294"/>
                <a:ext cx="139" cy="142"/>
              </a:xfrm>
              <a:custGeom>
                <a:avLst/>
                <a:gdLst>
                  <a:gd name="T0" fmla="*/ 11 w 139"/>
                  <a:gd name="T1" fmla="*/ 126 h 142"/>
                  <a:gd name="T2" fmla="*/ 97 w 139"/>
                  <a:gd name="T3" fmla="*/ 142 h 142"/>
                  <a:gd name="T4" fmla="*/ 139 w 139"/>
                  <a:gd name="T5" fmla="*/ 66 h 142"/>
                  <a:gd name="T6" fmla="*/ 81 w 139"/>
                  <a:gd name="T7" fmla="*/ 0 h 142"/>
                  <a:gd name="T8" fmla="*/ 0 w 139"/>
                  <a:gd name="T9" fmla="*/ 3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42">
                    <a:moveTo>
                      <a:pt x="11" y="126"/>
                    </a:moveTo>
                    <a:lnTo>
                      <a:pt x="97" y="142"/>
                    </a:lnTo>
                    <a:lnTo>
                      <a:pt x="139" y="66"/>
                    </a:lnTo>
                    <a:lnTo>
                      <a:pt x="81" y="0"/>
                    </a:lnTo>
                    <a:lnTo>
                      <a:pt x="0" y="3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1" name="Freeform 1111"/>
              <p:cNvSpPr>
                <a:spLocks/>
              </p:cNvSpPr>
              <p:nvPr/>
            </p:nvSpPr>
            <p:spPr bwMode="auto">
              <a:xfrm>
                <a:off x="4342" y="2294"/>
                <a:ext cx="168" cy="178"/>
              </a:xfrm>
              <a:custGeom>
                <a:avLst/>
                <a:gdLst>
                  <a:gd name="T0" fmla="*/ 73 w 168"/>
                  <a:gd name="T1" fmla="*/ 0 h 178"/>
                  <a:gd name="T2" fmla="*/ 0 w 168"/>
                  <a:gd name="T3" fmla="*/ 53 h 178"/>
                  <a:gd name="T4" fmla="*/ 10 w 168"/>
                  <a:gd name="T5" fmla="*/ 142 h 178"/>
                  <a:gd name="T6" fmla="*/ 94 w 168"/>
                  <a:gd name="T7" fmla="*/ 178 h 178"/>
                  <a:gd name="T8" fmla="*/ 168 w 168"/>
                  <a:gd name="T9" fmla="*/ 126 h 178"/>
                  <a:gd name="T10" fmla="*/ 157 w 168"/>
                  <a:gd name="T11" fmla="*/ 37 h 178"/>
                  <a:gd name="T12" fmla="*/ 73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3" y="0"/>
                    </a:moveTo>
                    <a:lnTo>
                      <a:pt x="0" y="53"/>
                    </a:lnTo>
                    <a:lnTo>
                      <a:pt x="10" y="142"/>
                    </a:lnTo>
                    <a:lnTo>
                      <a:pt x="94" y="178"/>
                    </a:lnTo>
                    <a:lnTo>
                      <a:pt x="168" y="126"/>
                    </a:lnTo>
                    <a:lnTo>
                      <a:pt x="157" y="3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2" name="Freeform 1112"/>
              <p:cNvSpPr>
                <a:spLocks/>
              </p:cNvSpPr>
              <p:nvPr/>
            </p:nvSpPr>
            <p:spPr bwMode="auto">
              <a:xfrm>
                <a:off x="4342" y="2294"/>
                <a:ext cx="168" cy="178"/>
              </a:xfrm>
              <a:custGeom>
                <a:avLst/>
                <a:gdLst>
                  <a:gd name="T0" fmla="*/ 73 w 168"/>
                  <a:gd name="T1" fmla="*/ 0 h 178"/>
                  <a:gd name="T2" fmla="*/ 0 w 168"/>
                  <a:gd name="T3" fmla="*/ 53 h 178"/>
                  <a:gd name="T4" fmla="*/ 10 w 168"/>
                  <a:gd name="T5" fmla="*/ 142 h 178"/>
                  <a:gd name="T6" fmla="*/ 94 w 168"/>
                  <a:gd name="T7" fmla="*/ 178 h 178"/>
                  <a:gd name="T8" fmla="*/ 168 w 168"/>
                  <a:gd name="T9" fmla="*/ 126 h 178"/>
                  <a:gd name="T10" fmla="*/ 157 w 168"/>
                  <a:gd name="T11" fmla="*/ 37 h 178"/>
                  <a:gd name="T12" fmla="*/ 73 w 168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78">
                    <a:moveTo>
                      <a:pt x="73" y="0"/>
                    </a:moveTo>
                    <a:lnTo>
                      <a:pt x="0" y="53"/>
                    </a:lnTo>
                    <a:lnTo>
                      <a:pt x="10" y="142"/>
                    </a:lnTo>
                    <a:lnTo>
                      <a:pt x="94" y="178"/>
                    </a:lnTo>
                    <a:lnTo>
                      <a:pt x="168" y="126"/>
                    </a:lnTo>
                    <a:lnTo>
                      <a:pt x="157" y="37"/>
                    </a:lnTo>
                    <a:lnTo>
                      <a:pt x="7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3" name="Line 1113"/>
              <p:cNvSpPr>
                <a:spLocks noChangeShapeType="1"/>
              </p:cNvSpPr>
              <p:nvPr/>
            </p:nvSpPr>
            <p:spPr bwMode="auto">
              <a:xfrm flipH="1" flipV="1">
                <a:off x="4366" y="2231"/>
                <a:ext cx="49" cy="6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4" name="Line 1114"/>
              <p:cNvSpPr>
                <a:spLocks noChangeShapeType="1"/>
              </p:cNvSpPr>
              <p:nvPr/>
            </p:nvSpPr>
            <p:spPr bwMode="auto">
              <a:xfrm flipH="1">
                <a:off x="4316" y="2438"/>
                <a:ext cx="36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5" name="Line 1115"/>
              <p:cNvSpPr>
                <a:spLocks noChangeShapeType="1"/>
              </p:cNvSpPr>
              <p:nvPr/>
            </p:nvSpPr>
            <p:spPr bwMode="auto">
              <a:xfrm flipH="1">
                <a:off x="4321" y="2347"/>
                <a:ext cx="2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6" name="Text Box 1116"/>
              <p:cNvSpPr txBox="1">
                <a:spLocks noChangeArrowheads="1"/>
              </p:cNvSpPr>
              <p:nvPr/>
            </p:nvSpPr>
            <p:spPr bwMode="auto">
              <a:xfrm>
                <a:off x="4335" y="2286"/>
                <a:ext cx="19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G</a:t>
                </a:r>
              </a:p>
            </p:txBody>
          </p:sp>
        </p:grpSp>
        <p:grpSp>
          <p:nvGrpSpPr>
            <p:cNvPr id="446557" name="Group 1117"/>
            <p:cNvGrpSpPr>
              <a:grpSpLocks/>
            </p:cNvGrpSpPr>
            <p:nvPr/>
          </p:nvGrpSpPr>
          <p:grpSpPr bwMode="auto">
            <a:xfrm>
              <a:off x="3863" y="2747"/>
              <a:ext cx="310" cy="253"/>
              <a:chOff x="3863" y="2747"/>
              <a:chExt cx="310" cy="253"/>
            </a:xfrm>
          </p:grpSpPr>
          <p:sp>
            <p:nvSpPr>
              <p:cNvPr id="446558" name="Freeform 1118"/>
              <p:cNvSpPr>
                <a:spLocks/>
              </p:cNvSpPr>
              <p:nvPr/>
            </p:nvSpPr>
            <p:spPr bwMode="auto">
              <a:xfrm>
                <a:off x="3863" y="2768"/>
                <a:ext cx="144" cy="137"/>
              </a:xfrm>
              <a:custGeom>
                <a:avLst/>
                <a:gdLst>
                  <a:gd name="T0" fmla="*/ 144 w 144"/>
                  <a:gd name="T1" fmla="*/ 50 h 137"/>
                  <a:gd name="T2" fmla="*/ 68 w 144"/>
                  <a:gd name="T3" fmla="*/ 0 h 137"/>
                  <a:gd name="T4" fmla="*/ 0 w 144"/>
                  <a:gd name="T5" fmla="*/ 55 h 137"/>
                  <a:gd name="T6" fmla="*/ 28 w 144"/>
                  <a:gd name="T7" fmla="*/ 137 h 137"/>
                  <a:gd name="T8" fmla="*/ 117 w 144"/>
                  <a:gd name="T9" fmla="*/ 134 h 137"/>
                  <a:gd name="T10" fmla="*/ 144 w 144"/>
                  <a:gd name="T11" fmla="*/ 5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137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8" y="137"/>
                    </a:lnTo>
                    <a:lnTo>
                      <a:pt x="117" y="134"/>
                    </a:lnTo>
                    <a:lnTo>
                      <a:pt x="144" y="5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59" name="Freeform 1119"/>
              <p:cNvSpPr>
                <a:spLocks/>
              </p:cNvSpPr>
              <p:nvPr/>
            </p:nvSpPr>
            <p:spPr bwMode="auto">
              <a:xfrm>
                <a:off x="3863" y="2768"/>
                <a:ext cx="144" cy="137"/>
              </a:xfrm>
              <a:custGeom>
                <a:avLst/>
                <a:gdLst>
                  <a:gd name="T0" fmla="*/ 144 w 144"/>
                  <a:gd name="T1" fmla="*/ 50 h 137"/>
                  <a:gd name="T2" fmla="*/ 68 w 144"/>
                  <a:gd name="T3" fmla="*/ 0 h 137"/>
                  <a:gd name="T4" fmla="*/ 0 w 144"/>
                  <a:gd name="T5" fmla="*/ 55 h 137"/>
                  <a:gd name="T6" fmla="*/ 28 w 144"/>
                  <a:gd name="T7" fmla="*/ 137 h 137"/>
                  <a:gd name="T8" fmla="*/ 117 w 144"/>
                  <a:gd name="T9" fmla="*/ 13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37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8" y="137"/>
                    </a:lnTo>
                    <a:lnTo>
                      <a:pt x="117" y="1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0" name="Freeform 1120"/>
              <p:cNvSpPr>
                <a:spLocks/>
              </p:cNvSpPr>
              <p:nvPr/>
            </p:nvSpPr>
            <p:spPr bwMode="auto">
              <a:xfrm>
                <a:off x="3980" y="2797"/>
                <a:ext cx="176" cy="173"/>
              </a:xfrm>
              <a:custGeom>
                <a:avLst/>
                <a:gdLst>
                  <a:gd name="T0" fmla="*/ 61 w 176"/>
                  <a:gd name="T1" fmla="*/ 173 h 173"/>
                  <a:gd name="T2" fmla="*/ 150 w 176"/>
                  <a:gd name="T3" fmla="*/ 152 h 173"/>
                  <a:gd name="T4" fmla="*/ 176 w 176"/>
                  <a:gd name="T5" fmla="*/ 66 h 173"/>
                  <a:gd name="T6" fmla="*/ 113 w 176"/>
                  <a:gd name="T7" fmla="*/ 0 h 173"/>
                  <a:gd name="T8" fmla="*/ 27 w 176"/>
                  <a:gd name="T9" fmla="*/ 21 h 173"/>
                  <a:gd name="T10" fmla="*/ 0 w 176"/>
                  <a:gd name="T11" fmla="*/ 108 h 173"/>
                  <a:gd name="T12" fmla="*/ 61 w 176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73">
                    <a:moveTo>
                      <a:pt x="61" y="173"/>
                    </a:moveTo>
                    <a:lnTo>
                      <a:pt x="150" y="152"/>
                    </a:lnTo>
                    <a:lnTo>
                      <a:pt x="176" y="66"/>
                    </a:lnTo>
                    <a:lnTo>
                      <a:pt x="113" y="0"/>
                    </a:lnTo>
                    <a:lnTo>
                      <a:pt x="27" y="21"/>
                    </a:lnTo>
                    <a:lnTo>
                      <a:pt x="0" y="108"/>
                    </a:lnTo>
                    <a:lnTo>
                      <a:pt x="61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1" name="Freeform 1121"/>
              <p:cNvSpPr>
                <a:spLocks/>
              </p:cNvSpPr>
              <p:nvPr/>
            </p:nvSpPr>
            <p:spPr bwMode="auto">
              <a:xfrm>
                <a:off x="3980" y="2797"/>
                <a:ext cx="176" cy="173"/>
              </a:xfrm>
              <a:custGeom>
                <a:avLst/>
                <a:gdLst>
                  <a:gd name="T0" fmla="*/ 61 w 176"/>
                  <a:gd name="T1" fmla="*/ 173 h 173"/>
                  <a:gd name="T2" fmla="*/ 150 w 176"/>
                  <a:gd name="T3" fmla="*/ 152 h 173"/>
                  <a:gd name="T4" fmla="*/ 176 w 176"/>
                  <a:gd name="T5" fmla="*/ 66 h 173"/>
                  <a:gd name="T6" fmla="*/ 113 w 176"/>
                  <a:gd name="T7" fmla="*/ 0 h 173"/>
                  <a:gd name="T8" fmla="*/ 27 w 176"/>
                  <a:gd name="T9" fmla="*/ 21 h 173"/>
                  <a:gd name="T10" fmla="*/ 0 w 176"/>
                  <a:gd name="T11" fmla="*/ 108 h 173"/>
                  <a:gd name="T12" fmla="*/ 61 w 176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73">
                    <a:moveTo>
                      <a:pt x="61" y="173"/>
                    </a:moveTo>
                    <a:lnTo>
                      <a:pt x="150" y="152"/>
                    </a:lnTo>
                    <a:lnTo>
                      <a:pt x="176" y="66"/>
                    </a:lnTo>
                    <a:lnTo>
                      <a:pt x="113" y="0"/>
                    </a:lnTo>
                    <a:lnTo>
                      <a:pt x="27" y="21"/>
                    </a:lnTo>
                    <a:lnTo>
                      <a:pt x="0" y="108"/>
                    </a:lnTo>
                    <a:lnTo>
                      <a:pt x="61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2" name="Line 1122"/>
              <p:cNvSpPr>
                <a:spLocks noChangeShapeType="1"/>
              </p:cNvSpPr>
              <p:nvPr/>
            </p:nvSpPr>
            <p:spPr bwMode="auto">
              <a:xfrm flipV="1">
                <a:off x="4096" y="2747"/>
                <a:ext cx="47" cy="4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3" name="Line 1123"/>
              <p:cNvSpPr>
                <a:spLocks noChangeShapeType="1"/>
              </p:cNvSpPr>
              <p:nvPr/>
            </p:nvSpPr>
            <p:spPr bwMode="auto">
              <a:xfrm>
                <a:off x="4153" y="2865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4" name="Text Box 1124"/>
              <p:cNvSpPr txBox="1">
                <a:spLocks noChangeArrowheads="1"/>
              </p:cNvSpPr>
              <p:nvPr/>
            </p:nvSpPr>
            <p:spPr bwMode="auto">
              <a:xfrm>
                <a:off x="3978" y="2787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grpSp>
          <p:nvGrpSpPr>
            <p:cNvPr id="446565" name="Group 1125"/>
            <p:cNvGrpSpPr>
              <a:grpSpLocks/>
            </p:cNvGrpSpPr>
            <p:nvPr/>
          </p:nvGrpSpPr>
          <p:grpSpPr bwMode="auto">
            <a:xfrm>
              <a:off x="4308" y="2750"/>
              <a:ext cx="201" cy="250"/>
              <a:chOff x="4308" y="2750"/>
              <a:chExt cx="201" cy="250"/>
            </a:xfrm>
          </p:grpSpPr>
          <p:sp>
            <p:nvSpPr>
              <p:cNvPr id="446566" name="Freeform 1126"/>
              <p:cNvSpPr>
                <a:spLocks/>
              </p:cNvSpPr>
              <p:nvPr/>
            </p:nvSpPr>
            <p:spPr bwMode="auto">
              <a:xfrm>
                <a:off x="4326" y="2797"/>
                <a:ext cx="181" cy="163"/>
              </a:xfrm>
              <a:custGeom>
                <a:avLst/>
                <a:gdLst>
                  <a:gd name="T0" fmla="*/ 53 w 181"/>
                  <a:gd name="T1" fmla="*/ 0 h 163"/>
                  <a:gd name="T2" fmla="*/ 0 w 181"/>
                  <a:gd name="T3" fmla="*/ 76 h 163"/>
                  <a:gd name="T4" fmla="*/ 40 w 181"/>
                  <a:gd name="T5" fmla="*/ 157 h 163"/>
                  <a:gd name="T6" fmla="*/ 131 w 181"/>
                  <a:gd name="T7" fmla="*/ 163 h 163"/>
                  <a:gd name="T8" fmla="*/ 181 w 181"/>
                  <a:gd name="T9" fmla="*/ 89 h 163"/>
                  <a:gd name="T10" fmla="*/ 142 w 181"/>
                  <a:gd name="T11" fmla="*/ 8 h 163"/>
                  <a:gd name="T12" fmla="*/ 53 w 181"/>
                  <a:gd name="T1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3">
                    <a:moveTo>
                      <a:pt x="53" y="0"/>
                    </a:moveTo>
                    <a:lnTo>
                      <a:pt x="0" y="76"/>
                    </a:lnTo>
                    <a:lnTo>
                      <a:pt x="40" y="157"/>
                    </a:lnTo>
                    <a:lnTo>
                      <a:pt x="131" y="163"/>
                    </a:lnTo>
                    <a:lnTo>
                      <a:pt x="181" y="89"/>
                    </a:lnTo>
                    <a:lnTo>
                      <a:pt x="142" y="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7" name="Freeform 1127"/>
              <p:cNvSpPr>
                <a:spLocks/>
              </p:cNvSpPr>
              <p:nvPr/>
            </p:nvSpPr>
            <p:spPr bwMode="auto">
              <a:xfrm>
                <a:off x="4326" y="2797"/>
                <a:ext cx="181" cy="163"/>
              </a:xfrm>
              <a:custGeom>
                <a:avLst/>
                <a:gdLst>
                  <a:gd name="T0" fmla="*/ 53 w 181"/>
                  <a:gd name="T1" fmla="*/ 0 h 163"/>
                  <a:gd name="T2" fmla="*/ 0 w 181"/>
                  <a:gd name="T3" fmla="*/ 76 h 163"/>
                  <a:gd name="T4" fmla="*/ 40 w 181"/>
                  <a:gd name="T5" fmla="*/ 157 h 163"/>
                  <a:gd name="T6" fmla="*/ 131 w 181"/>
                  <a:gd name="T7" fmla="*/ 163 h 163"/>
                  <a:gd name="T8" fmla="*/ 181 w 181"/>
                  <a:gd name="T9" fmla="*/ 89 h 163"/>
                  <a:gd name="T10" fmla="*/ 142 w 181"/>
                  <a:gd name="T11" fmla="*/ 8 h 163"/>
                  <a:gd name="T12" fmla="*/ 53 w 181"/>
                  <a:gd name="T1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63">
                    <a:moveTo>
                      <a:pt x="53" y="0"/>
                    </a:moveTo>
                    <a:lnTo>
                      <a:pt x="0" y="76"/>
                    </a:lnTo>
                    <a:lnTo>
                      <a:pt x="40" y="157"/>
                    </a:lnTo>
                    <a:lnTo>
                      <a:pt x="131" y="163"/>
                    </a:lnTo>
                    <a:lnTo>
                      <a:pt x="181" y="89"/>
                    </a:lnTo>
                    <a:lnTo>
                      <a:pt x="142" y="8"/>
                    </a:lnTo>
                    <a:lnTo>
                      <a:pt x="5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8" name="Line 1128"/>
              <p:cNvSpPr>
                <a:spLocks noChangeShapeType="1"/>
              </p:cNvSpPr>
              <p:nvPr/>
            </p:nvSpPr>
            <p:spPr bwMode="auto">
              <a:xfrm flipH="1" flipV="1">
                <a:off x="4334" y="2750"/>
                <a:ext cx="45" cy="4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69" name="Line 1129"/>
              <p:cNvSpPr>
                <a:spLocks noChangeShapeType="1"/>
              </p:cNvSpPr>
              <p:nvPr/>
            </p:nvSpPr>
            <p:spPr bwMode="auto">
              <a:xfrm flipH="1">
                <a:off x="4308" y="2871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70" name="Text Box 1130"/>
              <p:cNvSpPr txBox="1">
                <a:spLocks noChangeArrowheads="1"/>
              </p:cNvSpPr>
              <p:nvPr/>
            </p:nvSpPr>
            <p:spPr bwMode="auto">
              <a:xfrm>
                <a:off x="4329" y="2787"/>
                <a:ext cx="18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T</a:t>
                </a:r>
              </a:p>
            </p:txBody>
          </p:sp>
        </p:grpSp>
        <p:grpSp>
          <p:nvGrpSpPr>
            <p:cNvPr id="446571" name="Group 1131"/>
            <p:cNvGrpSpPr>
              <a:grpSpLocks/>
            </p:cNvGrpSpPr>
            <p:nvPr/>
          </p:nvGrpSpPr>
          <p:grpSpPr bwMode="auto">
            <a:xfrm>
              <a:off x="3742" y="3290"/>
              <a:ext cx="314" cy="235"/>
              <a:chOff x="3742" y="3290"/>
              <a:chExt cx="314" cy="235"/>
            </a:xfrm>
          </p:grpSpPr>
          <p:sp>
            <p:nvSpPr>
              <p:cNvPr id="446572" name="Freeform 1132"/>
              <p:cNvSpPr>
                <a:spLocks/>
              </p:cNvSpPr>
              <p:nvPr/>
            </p:nvSpPr>
            <p:spPr bwMode="auto">
              <a:xfrm>
                <a:off x="3742" y="3290"/>
                <a:ext cx="144" cy="139"/>
              </a:xfrm>
              <a:custGeom>
                <a:avLst/>
                <a:gdLst>
                  <a:gd name="T0" fmla="*/ 144 w 144"/>
                  <a:gd name="T1" fmla="*/ 50 h 139"/>
                  <a:gd name="T2" fmla="*/ 68 w 144"/>
                  <a:gd name="T3" fmla="*/ 0 h 139"/>
                  <a:gd name="T4" fmla="*/ 0 w 144"/>
                  <a:gd name="T5" fmla="*/ 55 h 139"/>
                  <a:gd name="T6" fmla="*/ 29 w 144"/>
                  <a:gd name="T7" fmla="*/ 139 h 139"/>
                  <a:gd name="T8" fmla="*/ 118 w 144"/>
                  <a:gd name="T9" fmla="*/ 136 h 139"/>
                  <a:gd name="T10" fmla="*/ 144 w 144"/>
                  <a:gd name="T11" fmla="*/ 5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139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9" y="139"/>
                    </a:lnTo>
                    <a:lnTo>
                      <a:pt x="118" y="136"/>
                    </a:lnTo>
                    <a:lnTo>
                      <a:pt x="144" y="50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73" name="Freeform 1133"/>
              <p:cNvSpPr>
                <a:spLocks/>
              </p:cNvSpPr>
              <p:nvPr/>
            </p:nvSpPr>
            <p:spPr bwMode="auto">
              <a:xfrm>
                <a:off x="3742" y="3290"/>
                <a:ext cx="144" cy="139"/>
              </a:xfrm>
              <a:custGeom>
                <a:avLst/>
                <a:gdLst>
                  <a:gd name="T0" fmla="*/ 144 w 144"/>
                  <a:gd name="T1" fmla="*/ 50 h 139"/>
                  <a:gd name="T2" fmla="*/ 68 w 144"/>
                  <a:gd name="T3" fmla="*/ 0 h 139"/>
                  <a:gd name="T4" fmla="*/ 0 w 144"/>
                  <a:gd name="T5" fmla="*/ 55 h 139"/>
                  <a:gd name="T6" fmla="*/ 29 w 144"/>
                  <a:gd name="T7" fmla="*/ 139 h 139"/>
                  <a:gd name="T8" fmla="*/ 118 w 144"/>
                  <a:gd name="T9" fmla="*/ 13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39">
                    <a:moveTo>
                      <a:pt x="144" y="50"/>
                    </a:moveTo>
                    <a:lnTo>
                      <a:pt x="68" y="0"/>
                    </a:lnTo>
                    <a:lnTo>
                      <a:pt x="0" y="55"/>
                    </a:lnTo>
                    <a:lnTo>
                      <a:pt x="29" y="139"/>
                    </a:lnTo>
                    <a:lnTo>
                      <a:pt x="118" y="1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74" name="Freeform 1134"/>
              <p:cNvSpPr>
                <a:spLocks/>
              </p:cNvSpPr>
              <p:nvPr/>
            </p:nvSpPr>
            <p:spPr bwMode="auto">
              <a:xfrm>
                <a:off x="3860" y="3319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2 h 173"/>
                  <a:gd name="T4" fmla="*/ 175 w 175"/>
                  <a:gd name="T5" fmla="*/ 65 h 173"/>
                  <a:gd name="T6" fmla="*/ 113 w 175"/>
                  <a:gd name="T7" fmla="*/ 0 h 173"/>
                  <a:gd name="T8" fmla="*/ 26 w 175"/>
                  <a:gd name="T9" fmla="*/ 21 h 173"/>
                  <a:gd name="T10" fmla="*/ 0 w 175"/>
                  <a:gd name="T11" fmla="*/ 107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5" y="65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7"/>
                    </a:lnTo>
                    <a:lnTo>
                      <a:pt x="60" y="173"/>
                    </a:lnTo>
                    <a:close/>
                  </a:path>
                </a:pathLst>
              </a:custGeom>
              <a:solidFill>
                <a:srgbClr val="FBADAD"/>
              </a:solidFill>
              <a:ln w="0">
                <a:solidFill>
                  <a:srgbClr val="FBADA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75" name="Freeform 1135"/>
              <p:cNvSpPr>
                <a:spLocks/>
              </p:cNvSpPr>
              <p:nvPr/>
            </p:nvSpPr>
            <p:spPr bwMode="auto">
              <a:xfrm>
                <a:off x="3860" y="3319"/>
                <a:ext cx="175" cy="173"/>
              </a:xfrm>
              <a:custGeom>
                <a:avLst/>
                <a:gdLst>
                  <a:gd name="T0" fmla="*/ 60 w 175"/>
                  <a:gd name="T1" fmla="*/ 173 h 173"/>
                  <a:gd name="T2" fmla="*/ 149 w 175"/>
                  <a:gd name="T3" fmla="*/ 152 h 173"/>
                  <a:gd name="T4" fmla="*/ 175 w 175"/>
                  <a:gd name="T5" fmla="*/ 65 h 173"/>
                  <a:gd name="T6" fmla="*/ 113 w 175"/>
                  <a:gd name="T7" fmla="*/ 0 h 173"/>
                  <a:gd name="T8" fmla="*/ 26 w 175"/>
                  <a:gd name="T9" fmla="*/ 21 h 173"/>
                  <a:gd name="T10" fmla="*/ 0 w 175"/>
                  <a:gd name="T11" fmla="*/ 107 h 173"/>
                  <a:gd name="T12" fmla="*/ 60 w 175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60" y="173"/>
                    </a:moveTo>
                    <a:lnTo>
                      <a:pt x="149" y="152"/>
                    </a:lnTo>
                    <a:lnTo>
                      <a:pt x="175" y="65"/>
                    </a:lnTo>
                    <a:lnTo>
                      <a:pt x="113" y="0"/>
                    </a:lnTo>
                    <a:lnTo>
                      <a:pt x="26" y="21"/>
                    </a:lnTo>
                    <a:lnTo>
                      <a:pt x="0" y="107"/>
                    </a:lnTo>
                    <a:lnTo>
                      <a:pt x="60" y="1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76" name="Text Box 1136"/>
              <p:cNvSpPr txBox="1">
                <a:spLocks noChangeArrowheads="1"/>
              </p:cNvSpPr>
              <p:nvPr/>
            </p:nvSpPr>
            <p:spPr bwMode="auto">
              <a:xfrm>
                <a:off x="3861" y="3312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A</a:t>
                </a:r>
              </a:p>
            </p:txBody>
          </p:sp>
        </p:grpSp>
        <p:sp>
          <p:nvSpPr>
            <p:cNvPr id="446577" name="Text Box 1137"/>
            <p:cNvSpPr txBox="1">
              <a:spLocks noChangeArrowheads="1"/>
            </p:cNvSpPr>
            <p:nvPr/>
          </p:nvSpPr>
          <p:spPr bwMode="auto">
            <a:xfrm>
              <a:off x="3801" y="561"/>
              <a:ext cx="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HO</a:t>
              </a:r>
            </a:p>
          </p:txBody>
        </p:sp>
        <p:sp>
          <p:nvSpPr>
            <p:cNvPr id="446578" name="Text Box 1138"/>
            <p:cNvSpPr txBox="1">
              <a:spLocks noChangeArrowheads="1"/>
            </p:cNvSpPr>
            <p:nvPr/>
          </p:nvSpPr>
          <p:spPr bwMode="auto">
            <a:xfrm>
              <a:off x="4047" y="558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3’</a:t>
              </a:r>
            </a:p>
          </p:txBody>
        </p:sp>
        <p:grpSp>
          <p:nvGrpSpPr>
            <p:cNvPr id="446579" name="Group 1139"/>
            <p:cNvGrpSpPr>
              <a:grpSpLocks/>
            </p:cNvGrpSpPr>
            <p:nvPr/>
          </p:nvGrpSpPr>
          <p:grpSpPr bwMode="auto">
            <a:xfrm>
              <a:off x="3941" y="806"/>
              <a:ext cx="286" cy="316"/>
              <a:chOff x="3941" y="806"/>
              <a:chExt cx="286" cy="316"/>
            </a:xfrm>
          </p:grpSpPr>
          <p:sp>
            <p:nvSpPr>
              <p:cNvPr id="446580" name="Freeform 1140"/>
              <p:cNvSpPr>
                <a:spLocks/>
              </p:cNvSpPr>
              <p:nvPr/>
            </p:nvSpPr>
            <p:spPr bwMode="auto">
              <a:xfrm>
                <a:off x="3941" y="824"/>
                <a:ext cx="286" cy="171"/>
              </a:xfrm>
              <a:custGeom>
                <a:avLst/>
                <a:gdLst>
                  <a:gd name="T0" fmla="*/ 286 w 286"/>
                  <a:gd name="T1" fmla="*/ 89 h 171"/>
                  <a:gd name="T2" fmla="*/ 220 w 286"/>
                  <a:gd name="T3" fmla="*/ 3 h 171"/>
                  <a:gd name="T4" fmla="*/ 71 w 286"/>
                  <a:gd name="T5" fmla="*/ 0 h 171"/>
                  <a:gd name="T6" fmla="*/ 0 w 286"/>
                  <a:gd name="T7" fmla="*/ 84 h 171"/>
                  <a:gd name="T8" fmla="*/ 142 w 286"/>
                  <a:gd name="T9" fmla="*/ 171 h 171"/>
                  <a:gd name="T10" fmla="*/ 286 w 286"/>
                  <a:gd name="T11" fmla="*/ 8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1">
                    <a:moveTo>
                      <a:pt x="286" y="89"/>
                    </a:moveTo>
                    <a:lnTo>
                      <a:pt x="220" y="3"/>
                    </a:lnTo>
                    <a:lnTo>
                      <a:pt x="71" y="0"/>
                    </a:lnTo>
                    <a:lnTo>
                      <a:pt x="0" y="84"/>
                    </a:lnTo>
                    <a:lnTo>
                      <a:pt x="142" y="171"/>
                    </a:lnTo>
                    <a:lnTo>
                      <a:pt x="286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1" name="Freeform 1141"/>
              <p:cNvSpPr>
                <a:spLocks/>
              </p:cNvSpPr>
              <p:nvPr/>
            </p:nvSpPr>
            <p:spPr bwMode="auto">
              <a:xfrm>
                <a:off x="3941" y="824"/>
                <a:ext cx="286" cy="155"/>
              </a:xfrm>
              <a:custGeom>
                <a:avLst/>
                <a:gdLst>
                  <a:gd name="T0" fmla="*/ 173 w 286"/>
                  <a:gd name="T1" fmla="*/ 152 h 155"/>
                  <a:gd name="T2" fmla="*/ 286 w 286"/>
                  <a:gd name="T3" fmla="*/ 89 h 155"/>
                  <a:gd name="T4" fmla="*/ 220 w 286"/>
                  <a:gd name="T5" fmla="*/ 3 h 155"/>
                  <a:gd name="T6" fmla="*/ 71 w 286"/>
                  <a:gd name="T7" fmla="*/ 0 h 155"/>
                  <a:gd name="T8" fmla="*/ 0 w 286"/>
                  <a:gd name="T9" fmla="*/ 84 h 155"/>
                  <a:gd name="T10" fmla="*/ 113 w 286"/>
                  <a:gd name="T1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5">
                    <a:moveTo>
                      <a:pt x="173" y="152"/>
                    </a:moveTo>
                    <a:lnTo>
                      <a:pt x="286" y="89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84"/>
                    </a:lnTo>
                    <a:lnTo>
                      <a:pt x="113" y="15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2" name="Freeform 1142"/>
              <p:cNvSpPr>
                <a:spLocks/>
              </p:cNvSpPr>
              <p:nvPr/>
            </p:nvSpPr>
            <p:spPr bwMode="auto">
              <a:xfrm>
                <a:off x="3941" y="806"/>
                <a:ext cx="286" cy="107"/>
              </a:xfrm>
              <a:custGeom>
                <a:avLst/>
                <a:gdLst>
                  <a:gd name="T0" fmla="*/ 0 w 286"/>
                  <a:gd name="T1" fmla="*/ 102 h 107"/>
                  <a:gd name="T2" fmla="*/ 71 w 286"/>
                  <a:gd name="T3" fmla="*/ 18 h 107"/>
                  <a:gd name="T4" fmla="*/ 220 w 286"/>
                  <a:gd name="T5" fmla="*/ 21 h 107"/>
                  <a:gd name="T6" fmla="*/ 286 w 286"/>
                  <a:gd name="T7" fmla="*/ 107 h 107"/>
                  <a:gd name="T8" fmla="*/ 220 w 286"/>
                  <a:gd name="T9" fmla="*/ 3 h 107"/>
                  <a:gd name="T10" fmla="*/ 71 w 286"/>
                  <a:gd name="T11" fmla="*/ 0 h 107"/>
                  <a:gd name="T12" fmla="*/ 0 w 286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7">
                    <a:moveTo>
                      <a:pt x="0" y="102"/>
                    </a:moveTo>
                    <a:lnTo>
                      <a:pt x="71" y="18"/>
                    </a:lnTo>
                    <a:lnTo>
                      <a:pt x="220" y="21"/>
                    </a:lnTo>
                    <a:lnTo>
                      <a:pt x="286" y="107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3" name="Freeform 1143"/>
              <p:cNvSpPr>
                <a:spLocks/>
              </p:cNvSpPr>
              <p:nvPr/>
            </p:nvSpPr>
            <p:spPr bwMode="auto">
              <a:xfrm>
                <a:off x="3941" y="806"/>
                <a:ext cx="286" cy="107"/>
              </a:xfrm>
              <a:custGeom>
                <a:avLst/>
                <a:gdLst>
                  <a:gd name="T0" fmla="*/ 0 w 286"/>
                  <a:gd name="T1" fmla="*/ 102 h 107"/>
                  <a:gd name="T2" fmla="*/ 71 w 286"/>
                  <a:gd name="T3" fmla="*/ 18 h 107"/>
                  <a:gd name="T4" fmla="*/ 220 w 286"/>
                  <a:gd name="T5" fmla="*/ 21 h 107"/>
                  <a:gd name="T6" fmla="*/ 286 w 286"/>
                  <a:gd name="T7" fmla="*/ 107 h 107"/>
                  <a:gd name="T8" fmla="*/ 220 w 286"/>
                  <a:gd name="T9" fmla="*/ 3 h 107"/>
                  <a:gd name="T10" fmla="*/ 71 w 286"/>
                  <a:gd name="T11" fmla="*/ 0 h 107"/>
                  <a:gd name="T12" fmla="*/ 0 w 286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7">
                    <a:moveTo>
                      <a:pt x="0" y="102"/>
                    </a:moveTo>
                    <a:lnTo>
                      <a:pt x="71" y="18"/>
                    </a:lnTo>
                    <a:lnTo>
                      <a:pt x="220" y="21"/>
                    </a:lnTo>
                    <a:lnTo>
                      <a:pt x="286" y="107"/>
                    </a:lnTo>
                    <a:lnTo>
                      <a:pt x="220" y="3"/>
                    </a:lnTo>
                    <a:lnTo>
                      <a:pt x="71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4" name="Text Box 1144"/>
              <p:cNvSpPr txBox="1">
                <a:spLocks noChangeArrowheads="1"/>
              </p:cNvSpPr>
              <p:nvPr/>
            </p:nvSpPr>
            <p:spPr bwMode="auto">
              <a:xfrm>
                <a:off x="3996" y="909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585" name="Group 1145"/>
            <p:cNvGrpSpPr>
              <a:grpSpLocks/>
            </p:cNvGrpSpPr>
            <p:nvPr/>
          </p:nvGrpSpPr>
          <p:grpSpPr bwMode="auto">
            <a:xfrm>
              <a:off x="3810" y="1351"/>
              <a:ext cx="286" cy="314"/>
              <a:chOff x="3810" y="1351"/>
              <a:chExt cx="286" cy="314"/>
            </a:xfrm>
          </p:grpSpPr>
          <p:sp>
            <p:nvSpPr>
              <p:cNvPr id="446586" name="Freeform 1146"/>
              <p:cNvSpPr>
                <a:spLocks/>
              </p:cNvSpPr>
              <p:nvPr/>
            </p:nvSpPr>
            <p:spPr bwMode="auto">
              <a:xfrm>
                <a:off x="3810" y="1367"/>
                <a:ext cx="286" cy="173"/>
              </a:xfrm>
              <a:custGeom>
                <a:avLst/>
                <a:gdLst>
                  <a:gd name="T0" fmla="*/ 286 w 286"/>
                  <a:gd name="T1" fmla="*/ 89 h 173"/>
                  <a:gd name="T2" fmla="*/ 220 w 286"/>
                  <a:gd name="T3" fmla="*/ 2 h 173"/>
                  <a:gd name="T4" fmla="*/ 68 w 286"/>
                  <a:gd name="T5" fmla="*/ 0 h 173"/>
                  <a:gd name="T6" fmla="*/ 0 w 286"/>
                  <a:gd name="T7" fmla="*/ 86 h 173"/>
                  <a:gd name="T8" fmla="*/ 142 w 286"/>
                  <a:gd name="T9" fmla="*/ 173 h 173"/>
                  <a:gd name="T10" fmla="*/ 286 w 286"/>
                  <a:gd name="T11" fmla="*/ 8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3">
                    <a:moveTo>
                      <a:pt x="286" y="89"/>
                    </a:moveTo>
                    <a:lnTo>
                      <a:pt x="220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42" y="173"/>
                    </a:lnTo>
                    <a:lnTo>
                      <a:pt x="286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7" name="Freeform 1147"/>
              <p:cNvSpPr>
                <a:spLocks/>
              </p:cNvSpPr>
              <p:nvPr/>
            </p:nvSpPr>
            <p:spPr bwMode="auto">
              <a:xfrm>
                <a:off x="3810" y="1367"/>
                <a:ext cx="286" cy="154"/>
              </a:xfrm>
              <a:custGeom>
                <a:avLst/>
                <a:gdLst>
                  <a:gd name="T0" fmla="*/ 173 w 286"/>
                  <a:gd name="T1" fmla="*/ 154 h 154"/>
                  <a:gd name="T2" fmla="*/ 286 w 286"/>
                  <a:gd name="T3" fmla="*/ 89 h 154"/>
                  <a:gd name="T4" fmla="*/ 220 w 286"/>
                  <a:gd name="T5" fmla="*/ 2 h 154"/>
                  <a:gd name="T6" fmla="*/ 68 w 286"/>
                  <a:gd name="T7" fmla="*/ 0 h 154"/>
                  <a:gd name="T8" fmla="*/ 0 w 286"/>
                  <a:gd name="T9" fmla="*/ 86 h 154"/>
                  <a:gd name="T10" fmla="*/ 113 w 286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4">
                    <a:moveTo>
                      <a:pt x="173" y="154"/>
                    </a:moveTo>
                    <a:lnTo>
                      <a:pt x="286" y="89"/>
                    </a:lnTo>
                    <a:lnTo>
                      <a:pt x="220" y="2"/>
                    </a:lnTo>
                    <a:lnTo>
                      <a:pt x="68" y="0"/>
                    </a:lnTo>
                    <a:lnTo>
                      <a:pt x="0" y="86"/>
                    </a:lnTo>
                    <a:lnTo>
                      <a:pt x="113" y="15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8" name="Freeform 1148"/>
              <p:cNvSpPr>
                <a:spLocks/>
              </p:cNvSpPr>
              <p:nvPr/>
            </p:nvSpPr>
            <p:spPr bwMode="auto">
              <a:xfrm>
                <a:off x="3810" y="1351"/>
                <a:ext cx="286" cy="105"/>
              </a:xfrm>
              <a:custGeom>
                <a:avLst/>
                <a:gdLst>
                  <a:gd name="T0" fmla="*/ 0 w 286"/>
                  <a:gd name="T1" fmla="*/ 102 h 105"/>
                  <a:gd name="T2" fmla="*/ 68 w 286"/>
                  <a:gd name="T3" fmla="*/ 18 h 105"/>
                  <a:gd name="T4" fmla="*/ 220 w 286"/>
                  <a:gd name="T5" fmla="*/ 18 h 105"/>
                  <a:gd name="T6" fmla="*/ 286 w 286"/>
                  <a:gd name="T7" fmla="*/ 105 h 105"/>
                  <a:gd name="T8" fmla="*/ 220 w 286"/>
                  <a:gd name="T9" fmla="*/ 3 h 105"/>
                  <a:gd name="T10" fmla="*/ 68 w 286"/>
                  <a:gd name="T11" fmla="*/ 0 h 105"/>
                  <a:gd name="T12" fmla="*/ 0 w 286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18"/>
                    </a:lnTo>
                    <a:lnTo>
                      <a:pt x="286" y="105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89" name="Freeform 1149"/>
              <p:cNvSpPr>
                <a:spLocks/>
              </p:cNvSpPr>
              <p:nvPr/>
            </p:nvSpPr>
            <p:spPr bwMode="auto">
              <a:xfrm>
                <a:off x="3810" y="1351"/>
                <a:ext cx="286" cy="105"/>
              </a:xfrm>
              <a:custGeom>
                <a:avLst/>
                <a:gdLst>
                  <a:gd name="T0" fmla="*/ 0 w 286"/>
                  <a:gd name="T1" fmla="*/ 102 h 105"/>
                  <a:gd name="T2" fmla="*/ 68 w 286"/>
                  <a:gd name="T3" fmla="*/ 18 h 105"/>
                  <a:gd name="T4" fmla="*/ 220 w 286"/>
                  <a:gd name="T5" fmla="*/ 18 h 105"/>
                  <a:gd name="T6" fmla="*/ 286 w 286"/>
                  <a:gd name="T7" fmla="*/ 105 h 105"/>
                  <a:gd name="T8" fmla="*/ 220 w 286"/>
                  <a:gd name="T9" fmla="*/ 3 h 105"/>
                  <a:gd name="T10" fmla="*/ 68 w 286"/>
                  <a:gd name="T11" fmla="*/ 0 h 105"/>
                  <a:gd name="T12" fmla="*/ 0 w 286"/>
                  <a:gd name="T13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5">
                    <a:moveTo>
                      <a:pt x="0" y="102"/>
                    </a:moveTo>
                    <a:lnTo>
                      <a:pt x="68" y="18"/>
                    </a:lnTo>
                    <a:lnTo>
                      <a:pt x="220" y="18"/>
                    </a:lnTo>
                    <a:lnTo>
                      <a:pt x="286" y="105"/>
                    </a:lnTo>
                    <a:lnTo>
                      <a:pt x="220" y="3"/>
                    </a:lnTo>
                    <a:lnTo>
                      <a:pt x="68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0" name="Text Box 1150"/>
              <p:cNvSpPr txBox="1">
                <a:spLocks noChangeArrowheads="1"/>
              </p:cNvSpPr>
              <p:nvPr/>
            </p:nvSpPr>
            <p:spPr bwMode="auto">
              <a:xfrm>
                <a:off x="3861" y="1452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591" name="Group 1151"/>
            <p:cNvGrpSpPr>
              <a:grpSpLocks/>
            </p:cNvGrpSpPr>
            <p:nvPr/>
          </p:nvGrpSpPr>
          <p:grpSpPr bwMode="auto">
            <a:xfrm>
              <a:off x="3674" y="1896"/>
              <a:ext cx="285" cy="309"/>
              <a:chOff x="3674" y="1896"/>
              <a:chExt cx="285" cy="309"/>
            </a:xfrm>
          </p:grpSpPr>
          <p:sp>
            <p:nvSpPr>
              <p:cNvPr id="446592" name="Freeform 1152"/>
              <p:cNvSpPr>
                <a:spLocks/>
              </p:cNvSpPr>
              <p:nvPr/>
            </p:nvSpPr>
            <p:spPr bwMode="auto">
              <a:xfrm>
                <a:off x="3674" y="1912"/>
                <a:ext cx="285" cy="170"/>
              </a:xfrm>
              <a:custGeom>
                <a:avLst/>
                <a:gdLst>
                  <a:gd name="T0" fmla="*/ 285 w 285"/>
                  <a:gd name="T1" fmla="*/ 89 h 170"/>
                  <a:gd name="T2" fmla="*/ 220 w 285"/>
                  <a:gd name="T3" fmla="*/ 2 h 170"/>
                  <a:gd name="T4" fmla="*/ 68 w 285"/>
                  <a:gd name="T5" fmla="*/ 0 h 170"/>
                  <a:gd name="T6" fmla="*/ 0 w 285"/>
                  <a:gd name="T7" fmla="*/ 83 h 170"/>
                  <a:gd name="T8" fmla="*/ 141 w 285"/>
                  <a:gd name="T9" fmla="*/ 170 h 170"/>
                  <a:gd name="T10" fmla="*/ 285 w 285"/>
                  <a:gd name="T11" fmla="*/ 8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0">
                    <a:moveTo>
                      <a:pt x="285" y="89"/>
                    </a:moveTo>
                    <a:lnTo>
                      <a:pt x="220" y="2"/>
                    </a:lnTo>
                    <a:lnTo>
                      <a:pt x="68" y="0"/>
                    </a:lnTo>
                    <a:lnTo>
                      <a:pt x="0" y="83"/>
                    </a:lnTo>
                    <a:lnTo>
                      <a:pt x="141" y="170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3" name="Freeform 1153"/>
              <p:cNvSpPr>
                <a:spLocks/>
              </p:cNvSpPr>
              <p:nvPr/>
            </p:nvSpPr>
            <p:spPr bwMode="auto">
              <a:xfrm>
                <a:off x="3674" y="1912"/>
                <a:ext cx="285" cy="152"/>
              </a:xfrm>
              <a:custGeom>
                <a:avLst/>
                <a:gdLst>
                  <a:gd name="T0" fmla="*/ 178 w 285"/>
                  <a:gd name="T1" fmla="*/ 152 h 152"/>
                  <a:gd name="T2" fmla="*/ 285 w 285"/>
                  <a:gd name="T3" fmla="*/ 89 h 152"/>
                  <a:gd name="T4" fmla="*/ 220 w 285"/>
                  <a:gd name="T5" fmla="*/ 2 h 152"/>
                  <a:gd name="T6" fmla="*/ 68 w 285"/>
                  <a:gd name="T7" fmla="*/ 0 h 152"/>
                  <a:gd name="T8" fmla="*/ 0 w 285"/>
                  <a:gd name="T9" fmla="*/ 83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8" y="152"/>
                    </a:moveTo>
                    <a:lnTo>
                      <a:pt x="285" y="89"/>
                    </a:lnTo>
                    <a:lnTo>
                      <a:pt x="220" y="2"/>
                    </a:lnTo>
                    <a:lnTo>
                      <a:pt x="68" y="0"/>
                    </a:lnTo>
                    <a:lnTo>
                      <a:pt x="0" y="83"/>
                    </a:lnTo>
                    <a:lnTo>
                      <a:pt x="110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4" name="Freeform 1154"/>
              <p:cNvSpPr>
                <a:spLocks/>
              </p:cNvSpPr>
              <p:nvPr/>
            </p:nvSpPr>
            <p:spPr bwMode="auto">
              <a:xfrm>
                <a:off x="3674" y="1896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68 w 285"/>
                  <a:gd name="T3" fmla="*/ 16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68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68" y="16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68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5" name="Freeform 1155"/>
              <p:cNvSpPr>
                <a:spLocks/>
              </p:cNvSpPr>
              <p:nvPr/>
            </p:nvSpPr>
            <p:spPr bwMode="auto">
              <a:xfrm>
                <a:off x="3674" y="1896"/>
                <a:ext cx="285" cy="105"/>
              </a:xfrm>
              <a:custGeom>
                <a:avLst/>
                <a:gdLst>
                  <a:gd name="T0" fmla="*/ 0 w 285"/>
                  <a:gd name="T1" fmla="*/ 99 h 105"/>
                  <a:gd name="T2" fmla="*/ 68 w 285"/>
                  <a:gd name="T3" fmla="*/ 16 h 105"/>
                  <a:gd name="T4" fmla="*/ 220 w 285"/>
                  <a:gd name="T5" fmla="*/ 18 h 105"/>
                  <a:gd name="T6" fmla="*/ 285 w 285"/>
                  <a:gd name="T7" fmla="*/ 105 h 105"/>
                  <a:gd name="T8" fmla="*/ 220 w 285"/>
                  <a:gd name="T9" fmla="*/ 0 h 105"/>
                  <a:gd name="T10" fmla="*/ 68 w 285"/>
                  <a:gd name="T11" fmla="*/ 0 h 105"/>
                  <a:gd name="T12" fmla="*/ 0 w 285"/>
                  <a:gd name="T13" fmla="*/ 9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0" y="99"/>
                    </a:moveTo>
                    <a:lnTo>
                      <a:pt x="68" y="16"/>
                    </a:lnTo>
                    <a:lnTo>
                      <a:pt x="220" y="18"/>
                    </a:lnTo>
                    <a:lnTo>
                      <a:pt x="285" y="105"/>
                    </a:lnTo>
                    <a:lnTo>
                      <a:pt x="220" y="0"/>
                    </a:lnTo>
                    <a:lnTo>
                      <a:pt x="68" y="0"/>
                    </a:lnTo>
                    <a:lnTo>
                      <a:pt x="0" y="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6" name="Text Box 1156"/>
              <p:cNvSpPr txBox="1">
                <a:spLocks noChangeArrowheads="1"/>
              </p:cNvSpPr>
              <p:nvPr/>
            </p:nvSpPr>
            <p:spPr bwMode="auto">
              <a:xfrm>
                <a:off x="3726" y="1992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597" name="Group 1157"/>
            <p:cNvGrpSpPr>
              <a:grpSpLocks/>
            </p:cNvGrpSpPr>
            <p:nvPr/>
          </p:nvGrpSpPr>
          <p:grpSpPr bwMode="auto">
            <a:xfrm>
              <a:off x="3551" y="2399"/>
              <a:ext cx="285" cy="322"/>
              <a:chOff x="3551" y="2399"/>
              <a:chExt cx="285" cy="322"/>
            </a:xfrm>
          </p:grpSpPr>
          <p:sp>
            <p:nvSpPr>
              <p:cNvPr id="446598" name="Freeform 1158"/>
              <p:cNvSpPr>
                <a:spLocks/>
              </p:cNvSpPr>
              <p:nvPr/>
            </p:nvSpPr>
            <p:spPr bwMode="auto">
              <a:xfrm>
                <a:off x="3551" y="2417"/>
                <a:ext cx="285" cy="171"/>
              </a:xfrm>
              <a:custGeom>
                <a:avLst/>
                <a:gdLst>
                  <a:gd name="T0" fmla="*/ 285 w 285"/>
                  <a:gd name="T1" fmla="*/ 89 h 171"/>
                  <a:gd name="T2" fmla="*/ 220 w 285"/>
                  <a:gd name="T3" fmla="*/ 3 h 171"/>
                  <a:gd name="T4" fmla="*/ 70 w 285"/>
                  <a:gd name="T5" fmla="*/ 0 h 171"/>
                  <a:gd name="T6" fmla="*/ 0 w 285"/>
                  <a:gd name="T7" fmla="*/ 84 h 171"/>
                  <a:gd name="T8" fmla="*/ 141 w 285"/>
                  <a:gd name="T9" fmla="*/ 171 h 171"/>
                  <a:gd name="T10" fmla="*/ 285 w 285"/>
                  <a:gd name="T11" fmla="*/ 8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1">
                    <a:moveTo>
                      <a:pt x="285" y="89"/>
                    </a:moveTo>
                    <a:lnTo>
                      <a:pt x="220" y="3"/>
                    </a:lnTo>
                    <a:lnTo>
                      <a:pt x="70" y="0"/>
                    </a:lnTo>
                    <a:lnTo>
                      <a:pt x="0" y="84"/>
                    </a:lnTo>
                    <a:lnTo>
                      <a:pt x="141" y="171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599" name="Freeform 1159"/>
              <p:cNvSpPr>
                <a:spLocks/>
              </p:cNvSpPr>
              <p:nvPr/>
            </p:nvSpPr>
            <p:spPr bwMode="auto">
              <a:xfrm>
                <a:off x="3551" y="2417"/>
                <a:ext cx="285" cy="152"/>
              </a:xfrm>
              <a:custGeom>
                <a:avLst/>
                <a:gdLst>
                  <a:gd name="T0" fmla="*/ 175 w 285"/>
                  <a:gd name="T1" fmla="*/ 152 h 152"/>
                  <a:gd name="T2" fmla="*/ 285 w 285"/>
                  <a:gd name="T3" fmla="*/ 89 h 152"/>
                  <a:gd name="T4" fmla="*/ 220 w 285"/>
                  <a:gd name="T5" fmla="*/ 3 h 152"/>
                  <a:gd name="T6" fmla="*/ 70 w 285"/>
                  <a:gd name="T7" fmla="*/ 0 h 152"/>
                  <a:gd name="T8" fmla="*/ 0 w 285"/>
                  <a:gd name="T9" fmla="*/ 84 h 152"/>
                  <a:gd name="T10" fmla="*/ 110 w 285"/>
                  <a:gd name="T11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5" y="152"/>
                    </a:moveTo>
                    <a:lnTo>
                      <a:pt x="285" y="89"/>
                    </a:lnTo>
                    <a:lnTo>
                      <a:pt x="220" y="3"/>
                    </a:lnTo>
                    <a:lnTo>
                      <a:pt x="70" y="0"/>
                    </a:lnTo>
                    <a:lnTo>
                      <a:pt x="0" y="84"/>
                    </a:lnTo>
                    <a:lnTo>
                      <a:pt x="110" y="15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0" name="Freeform 1160"/>
              <p:cNvSpPr>
                <a:spLocks/>
              </p:cNvSpPr>
              <p:nvPr/>
            </p:nvSpPr>
            <p:spPr bwMode="auto">
              <a:xfrm>
                <a:off x="3553" y="2399"/>
                <a:ext cx="283" cy="107"/>
              </a:xfrm>
              <a:custGeom>
                <a:avLst/>
                <a:gdLst>
                  <a:gd name="T0" fmla="*/ 0 w 283"/>
                  <a:gd name="T1" fmla="*/ 102 h 107"/>
                  <a:gd name="T2" fmla="*/ 68 w 283"/>
                  <a:gd name="T3" fmla="*/ 18 h 107"/>
                  <a:gd name="T4" fmla="*/ 218 w 283"/>
                  <a:gd name="T5" fmla="*/ 21 h 107"/>
                  <a:gd name="T6" fmla="*/ 283 w 283"/>
                  <a:gd name="T7" fmla="*/ 107 h 107"/>
                  <a:gd name="T8" fmla="*/ 218 w 283"/>
                  <a:gd name="T9" fmla="*/ 3 h 107"/>
                  <a:gd name="T10" fmla="*/ 68 w 283"/>
                  <a:gd name="T11" fmla="*/ 0 h 107"/>
                  <a:gd name="T12" fmla="*/ 0 w 283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7">
                    <a:moveTo>
                      <a:pt x="0" y="102"/>
                    </a:moveTo>
                    <a:lnTo>
                      <a:pt x="68" y="18"/>
                    </a:lnTo>
                    <a:lnTo>
                      <a:pt x="218" y="21"/>
                    </a:lnTo>
                    <a:lnTo>
                      <a:pt x="283" y="107"/>
                    </a:lnTo>
                    <a:lnTo>
                      <a:pt x="218" y="3"/>
                    </a:lnTo>
                    <a:lnTo>
                      <a:pt x="68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1" name="Freeform 1161"/>
              <p:cNvSpPr>
                <a:spLocks/>
              </p:cNvSpPr>
              <p:nvPr/>
            </p:nvSpPr>
            <p:spPr bwMode="auto">
              <a:xfrm>
                <a:off x="3553" y="2399"/>
                <a:ext cx="283" cy="107"/>
              </a:xfrm>
              <a:custGeom>
                <a:avLst/>
                <a:gdLst>
                  <a:gd name="T0" fmla="*/ 0 w 283"/>
                  <a:gd name="T1" fmla="*/ 102 h 107"/>
                  <a:gd name="T2" fmla="*/ 68 w 283"/>
                  <a:gd name="T3" fmla="*/ 18 h 107"/>
                  <a:gd name="T4" fmla="*/ 218 w 283"/>
                  <a:gd name="T5" fmla="*/ 21 h 107"/>
                  <a:gd name="T6" fmla="*/ 283 w 283"/>
                  <a:gd name="T7" fmla="*/ 107 h 107"/>
                  <a:gd name="T8" fmla="*/ 218 w 283"/>
                  <a:gd name="T9" fmla="*/ 3 h 107"/>
                  <a:gd name="T10" fmla="*/ 68 w 283"/>
                  <a:gd name="T11" fmla="*/ 0 h 107"/>
                  <a:gd name="T12" fmla="*/ 0 w 283"/>
                  <a:gd name="T13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7">
                    <a:moveTo>
                      <a:pt x="0" y="102"/>
                    </a:moveTo>
                    <a:lnTo>
                      <a:pt x="68" y="18"/>
                    </a:lnTo>
                    <a:lnTo>
                      <a:pt x="218" y="21"/>
                    </a:lnTo>
                    <a:lnTo>
                      <a:pt x="283" y="107"/>
                    </a:lnTo>
                    <a:lnTo>
                      <a:pt x="218" y="3"/>
                    </a:lnTo>
                    <a:lnTo>
                      <a:pt x="68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2" name="Text Box 1162"/>
              <p:cNvSpPr txBox="1">
                <a:spLocks noChangeArrowheads="1"/>
              </p:cNvSpPr>
              <p:nvPr/>
            </p:nvSpPr>
            <p:spPr bwMode="auto">
              <a:xfrm>
                <a:off x="3600" y="2508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03" name="Group 1163"/>
            <p:cNvGrpSpPr>
              <a:grpSpLocks/>
            </p:cNvGrpSpPr>
            <p:nvPr/>
          </p:nvGrpSpPr>
          <p:grpSpPr bwMode="auto">
            <a:xfrm>
              <a:off x="3407" y="2939"/>
              <a:ext cx="285" cy="307"/>
              <a:chOff x="3407" y="2939"/>
              <a:chExt cx="285" cy="307"/>
            </a:xfrm>
          </p:grpSpPr>
          <p:sp>
            <p:nvSpPr>
              <p:cNvPr id="446604" name="Freeform 1164"/>
              <p:cNvSpPr>
                <a:spLocks/>
              </p:cNvSpPr>
              <p:nvPr/>
            </p:nvSpPr>
            <p:spPr bwMode="auto">
              <a:xfrm>
                <a:off x="3407" y="2952"/>
                <a:ext cx="285" cy="173"/>
              </a:xfrm>
              <a:custGeom>
                <a:avLst/>
                <a:gdLst>
                  <a:gd name="T0" fmla="*/ 285 w 285"/>
                  <a:gd name="T1" fmla="*/ 89 h 173"/>
                  <a:gd name="T2" fmla="*/ 217 w 285"/>
                  <a:gd name="T3" fmla="*/ 2 h 173"/>
                  <a:gd name="T4" fmla="*/ 68 w 285"/>
                  <a:gd name="T5" fmla="*/ 0 h 173"/>
                  <a:gd name="T6" fmla="*/ 0 w 285"/>
                  <a:gd name="T7" fmla="*/ 84 h 173"/>
                  <a:gd name="T8" fmla="*/ 141 w 285"/>
                  <a:gd name="T9" fmla="*/ 173 h 173"/>
                  <a:gd name="T10" fmla="*/ 285 w 285"/>
                  <a:gd name="T11" fmla="*/ 8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3">
                    <a:moveTo>
                      <a:pt x="285" y="89"/>
                    </a:moveTo>
                    <a:lnTo>
                      <a:pt x="217" y="2"/>
                    </a:lnTo>
                    <a:lnTo>
                      <a:pt x="68" y="0"/>
                    </a:lnTo>
                    <a:lnTo>
                      <a:pt x="0" y="84"/>
                    </a:lnTo>
                    <a:lnTo>
                      <a:pt x="141" y="173"/>
                    </a:lnTo>
                    <a:lnTo>
                      <a:pt x="285" y="89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5" name="Freeform 1165"/>
              <p:cNvSpPr>
                <a:spLocks/>
              </p:cNvSpPr>
              <p:nvPr/>
            </p:nvSpPr>
            <p:spPr bwMode="auto">
              <a:xfrm>
                <a:off x="3407" y="2954"/>
                <a:ext cx="285" cy="152"/>
              </a:xfrm>
              <a:custGeom>
                <a:avLst/>
                <a:gdLst>
                  <a:gd name="T0" fmla="*/ 173 w 285"/>
                  <a:gd name="T1" fmla="*/ 152 h 152"/>
                  <a:gd name="T2" fmla="*/ 285 w 285"/>
                  <a:gd name="T3" fmla="*/ 89 h 152"/>
                  <a:gd name="T4" fmla="*/ 220 w 285"/>
                  <a:gd name="T5" fmla="*/ 3 h 152"/>
                  <a:gd name="T6" fmla="*/ 70 w 285"/>
                  <a:gd name="T7" fmla="*/ 0 h 152"/>
                  <a:gd name="T8" fmla="*/ 0 w 285"/>
                  <a:gd name="T9" fmla="*/ 84 h 152"/>
                  <a:gd name="T10" fmla="*/ 110 w 285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52">
                    <a:moveTo>
                      <a:pt x="173" y="152"/>
                    </a:moveTo>
                    <a:lnTo>
                      <a:pt x="285" y="89"/>
                    </a:lnTo>
                    <a:lnTo>
                      <a:pt x="220" y="3"/>
                    </a:lnTo>
                    <a:lnTo>
                      <a:pt x="70" y="0"/>
                    </a:lnTo>
                    <a:lnTo>
                      <a:pt x="0" y="84"/>
                    </a:lnTo>
                    <a:lnTo>
                      <a:pt x="110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6" name="Freeform 1166"/>
              <p:cNvSpPr>
                <a:spLocks/>
              </p:cNvSpPr>
              <p:nvPr/>
            </p:nvSpPr>
            <p:spPr bwMode="auto">
              <a:xfrm>
                <a:off x="3409" y="2939"/>
                <a:ext cx="283" cy="104"/>
              </a:xfrm>
              <a:custGeom>
                <a:avLst/>
                <a:gdLst>
                  <a:gd name="T0" fmla="*/ 0 w 283"/>
                  <a:gd name="T1" fmla="*/ 99 h 104"/>
                  <a:gd name="T2" fmla="*/ 68 w 283"/>
                  <a:gd name="T3" fmla="*/ 15 h 104"/>
                  <a:gd name="T4" fmla="*/ 218 w 283"/>
                  <a:gd name="T5" fmla="*/ 18 h 104"/>
                  <a:gd name="T6" fmla="*/ 283 w 283"/>
                  <a:gd name="T7" fmla="*/ 104 h 104"/>
                  <a:gd name="T8" fmla="*/ 218 w 283"/>
                  <a:gd name="T9" fmla="*/ 0 h 104"/>
                  <a:gd name="T10" fmla="*/ 68 w 283"/>
                  <a:gd name="T11" fmla="*/ 0 h 104"/>
                  <a:gd name="T12" fmla="*/ 0 w 283"/>
                  <a:gd name="T13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4">
                    <a:moveTo>
                      <a:pt x="0" y="99"/>
                    </a:moveTo>
                    <a:lnTo>
                      <a:pt x="68" y="15"/>
                    </a:lnTo>
                    <a:lnTo>
                      <a:pt x="218" y="18"/>
                    </a:lnTo>
                    <a:lnTo>
                      <a:pt x="283" y="104"/>
                    </a:lnTo>
                    <a:lnTo>
                      <a:pt x="218" y="0"/>
                    </a:lnTo>
                    <a:lnTo>
                      <a:pt x="68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7" name="Freeform 1167"/>
              <p:cNvSpPr>
                <a:spLocks/>
              </p:cNvSpPr>
              <p:nvPr/>
            </p:nvSpPr>
            <p:spPr bwMode="auto">
              <a:xfrm>
                <a:off x="3409" y="2939"/>
                <a:ext cx="283" cy="104"/>
              </a:xfrm>
              <a:custGeom>
                <a:avLst/>
                <a:gdLst>
                  <a:gd name="T0" fmla="*/ 0 w 283"/>
                  <a:gd name="T1" fmla="*/ 99 h 104"/>
                  <a:gd name="T2" fmla="*/ 68 w 283"/>
                  <a:gd name="T3" fmla="*/ 15 h 104"/>
                  <a:gd name="T4" fmla="*/ 218 w 283"/>
                  <a:gd name="T5" fmla="*/ 18 h 104"/>
                  <a:gd name="T6" fmla="*/ 283 w 283"/>
                  <a:gd name="T7" fmla="*/ 104 h 104"/>
                  <a:gd name="T8" fmla="*/ 218 w 283"/>
                  <a:gd name="T9" fmla="*/ 0 h 104"/>
                  <a:gd name="T10" fmla="*/ 68 w 283"/>
                  <a:gd name="T11" fmla="*/ 0 h 104"/>
                  <a:gd name="T12" fmla="*/ 0 w 283"/>
                  <a:gd name="T13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04">
                    <a:moveTo>
                      <a:pt x="0" y="99"/>
                    </a:moveTo>
                    <a:lnTo>
                      <a:pt x="68" y="15"/>
                    </a:lnTo>
                    <a:lnTo>
                      <a:pt x="218" y="18"/>
                    </a:lnTo>
                    <a:lnTo>
                      <a:pt x="283" y="104"/>
                    </a:lnTo>
                    <a:lnTo>
                      <a:pt x="218" y="0"/>
                    </a:lnTo>
                    <a:lnTo>
                      <a:pt x="68" y="0"/>
                    </a:lnTo>
                    <a:lnTo>
                      <a:pt x="0" y="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08" name="Text Box 1168"/>
              <p:cNvSpPr txBox="1">
                <a:spLocks noChangeArrowheads="1"/>
              </p:cNvSpPr>
              <p:nvPr/>
            </p:nvSpPr>
            <p:spPr bwMode="auto">
              <a:xfrm>
                <a:off x="3459" y="3033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09" name="Group 1169"/>
            <p:cNvGrpSpPr>
              <a:grpSpLocks/>
            </p:cNvGrpSpPr>
            <p:nvPr/>
          </p:nvGrpSpPr>
          <p:grpSpPr bwMode="auto">
            <a:xfrm>
              <a:off x="3283" y="3463"/>
              <a:ext cx="286" cy="311"/>
              <a:chOff x="3283" y="3463"/>
              <a:chExt cx="286" cy="311"/>
            </a:xfrm>
          </p:grpSpPr>
          <p:sp>
            <p:nvSpPr>
              <p:cNvPr id="446610" name="Freeform 1170"/>
              <p:cNvSpPr>
                <a:spLocks/>
              </p:cNvSpPr>
              <p:nvPr/>
            </p:nvSpPr>
            <p:spPr bwMode="auto">
              <a:xfrm>
                <a:off x="3283" y="3481"/>
                <a:ext cx="286" cy="170"/>
              </a:xfrm>
              <a:custGeom>
                <a:avLst/>
                <a:gdLst>
                  <a:gd name="T0" fmla="*/ 286 w 286"/>
                  <a:gd name="T1" fmla="*/ 86 h 170"/>
                  <a:gd name="T2" fmla="*/ 221 w 286"/>
                  <a:gd name="T3" fmla="*/ 3 h 170"/>
                  <a:gd name="T4" fmla="*/ 69 w 286"/>
                  <a:gd name="T5" fmla="*/ 0 h 170"/>
                  <a:gd name="T6" fmla="*/ 0 w 286"/>
                  <a:gd name="T7" fmla="*/ 84 h 170"/>
                  <a:gd name="T8" fmla="*/ 142 w 286"/>
                  <a:gd name="T9" fmla="*/ 170 h 170"/>
                  <a:gd name="T10" fmla="*/ 286 w 286"/>
                  <a:gd name="T11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0">
                    <a:moveTo>
                      <a:pt x="286" y="86"/>
                    </a:moveTo>
                    <a:lnTo>
                      <a:pt x="221" y="3"/>
                    </a:lnTo>
                    <a:lnTo>
                      <a:pt x="69" y="0"/>
                    </a:lnTo>
                    <a:lnTo>
                      <a:pt x="0" y="84"/>
                    </a:lnTo>
                    <a:lnTo>
                      <a:pt x="142" y="170"/>
                    </a:lnTo>
                    <a:lnTo>
                      <a:pt x="286" y="86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11" name="Freeform 1171"/>
              <p:cNvSpPr>
                <a:spLocks/>
              </p:cNvSpPr>
              <p:nvPr/>
            </p:nvSpPr>
            <p:spPr bwMode="auto">
              <a:xfrm>
                <a:off x="3283" y="3481"/>
                <a:ext cx="286" cy="152"/>
              </a:xfrm>
              <a:custGeom>
                <a:avLst/>
                <a:gdLst>
                  <a:gd name="T0" fmla="*/ 173 w 286"/>
                  <a:gd name="T1" fmla="*/ 152 h 152"/>
                  <a:gd name="T2" fmla="*/ 286 w 286"/>
                  <a:gd name="T3" fmla="*/ 86 h 152"/>
                  <a:gd name="T4" fmla="*/ 218 w 286"/>
                  <a:gd name="T5" fmla="*/ 0 h 152"/>
                  <a:gd name="T6" fmla="*/ 69 w 286"/>
                  <a:gd name="T7" fmla="*/ 0 h 152"/>
                  <a:gd name="T8" fmla="*/ 0 w 286"/>
                  <a:gd name="T9" fmla="*/ 84 h 152"/>
                  <a:gd name="T10" fmla="*/ 111 w 286"/>
                  <a:gd name="T1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2">
                    <a:moveTo>
                      <a:pt x="173" y="152"/>
                    </a:moveTo>
                    <a:lnTo>
                      <a:pt x="286" y="86"/>
                    </a:lnTo>
                    <a:lnTo>
                      <a:pt x="218" y="0"/>
                    </a:lnTo>
                    <a:lnTo>
                      <a:pt x="69" y="0"/>
                    </a:lnTo>
                    <a:lnTo>
                      <a:pt x="0" y="84"/>
                    </a:lnTo>
                    <a:lnTo>
                      <a:pt x="111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12" name="Freeform 1172"/>
              <p:cNvSpPr>
                <a:spLocks/>
              </p:cNvSpPr>
              <p:nvPr/>
            </p:nvSpPr>
            <p:spPr bwMode="auto">
              <a:xfrm>
                <a:off x="3283" y="3463"/>
                <a:ext cx="286" cy="104"/>
              </a:xfrm>
              <a:custGeom>
                <a:avLst/>
                <a:gdLst>
                  <a:gd name="T0" fmla="*/ 0 w 286"/>
                  <a:gd name="T1" fmla="*/ 102 h 104"/>
                  <a:gd name="T2" fmla="*/ 69 w 286"/>
                  <a:gd name="T3" fmla="*/ 18 h 104"/>
                  <a:gd name="T4" fmla="*/ 218 w 286"/>
                  <a:gd name="T5" fmla="*/ 21 h 104"/>
                  <a:gd name="T6" fmla="*/ 286 w 286"/>
                  <a:gd name="T7" fmla="*/ 104 h 104"/>
                  <a:gd name="T8" fmla="*/ 221 w 286"/>
                  <a:gd name="T9" fmla="*/ 2 h 104"/>
                  <a:gd name="T10" fmla="*/ 69 w 286"/>
                  <a:gd name="T11" fmla="*/ 0 h 104"/>
                  <a:gd name="T12" fmla="*/ 0 w 286"/>
                  <a:gd name="T13" fmla="*/ 10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4">
                    <a:moveTo>
                      <a:pt x="0" y="102"/>
                    </a:moveTo>
                    <a:lnTo>
                      <a:pt x="69" y="18"/>
                    </a:lnTo>
                    <a:lnTo>
                      <a:pt x="218" y="21"/>
                    </a:lnTo>
                    <a:lnTo>
                      <a:pt x="286" y="104"/>
                    </a:lnTo>
                    <a:lnTo>
                      <a:pt x="221" y="2"/>
                    </a:lnTo>
                    <a:lnTo>
                      <a:pt x="69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13" name="Freeform 1173"/>
              <p:cNvSpPr>
                <a:spLocks/>
              </p:cNvSpPr>
              <p:nvPr/>
            </p:nvSpPr>
            <p:spPr bwMode="auto">
              <a:xfrm>
                <a:off x="3283" y="3463"/>
                <a:ext cx="286" cy="104"/>
              </a:xfrm>
              <a:custGeom>
                <a:avLst/>
                <a:gdLst>
                  <a:gd name="T0" fmla="*/ 0 w 286"/>
                  <a:gd name="T1" fmla="*/ 102 h 104"/>
                  <a:gd name="T2" fmla="*/ 69 w 286"/>
                  <a:gd name="T3" fmla="*/ 18 h 104"/>
                  <a:gd name="T4" fmla="*/ 218 w 286"/>
                  <a:gd name="T5" fmla="*/ 21 h 104"/>
                  <a:gd name="T6" fmla="*/ 286 w 286"/>
                  <a:gd name="T7" fmla="*/ 104 h 104"/>
                  <a:gd name="T8" fmla="*/ 221 w 286"/>
                  <a:gd name="T9" fmla="*/ 2 h 104"/>
                  <a:gd name="T10" fmla="*/ 69 w 286"/>
                  <a:gd name="T11" fmla="*/ 0 h 104"/>
                  <a:gd name="T12" fmla="*/ 0 w 286"/>
                  <a:gd name="T13" fmla="*/ 10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4">
                    <a:moveTo>
                      <a:pt x="0" y="102"/>
                    </a:moveTo>
                    <a:lnTo>
                      <a:pt x="69" y="18"/>
                    </a:lnTo>
                    <a:lnTo>
                      <a:pt x="218" y="21"/>
                    </a:lnTo>
                    <a:lnTo>
                      <a:pt x="286" y="104"/>
                    </a:lnTo>
                    <a:lnTo>
                      <a:pt x="221" y="2"/>
                    </a:lnTo>
                    <a:lnTo>
                      <a:pt x="69" y="0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14" name="Text Box 1174"/>
              <p:cNvSpPr txBox="1">
                <a:spLocks noChangeArrowheads="1"/>
              </p:cNvSpPr>
              <p:nvPr/>
            </p:nvSpPr>
            <p:spPr bwMode="auto">
              <a:xfrm>
                <a:off x="3333" y="3561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sp>
          <p:nvSpPr>
            <p:cNvPr id="446615" name="Text Box 1175"/>
            <p:cNvSpPr txBox="1">
              <a:spLocks noChangeArrowheads="1"/>
            </p:cNvSpPr>
            <p:nvPr/>
          </p:nvSpPr>
          <p:spPr bwMode="auto">
            <a:xfrm>
              <a:off x="3309" y="3756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5’</a:t>
              </a:r>
            </a:p>
          </p:txBody>
        </p:sp>
        <p:sp>
          <p:nvSpPr>
            <p:cNvPr id="446616" name="Text Box 1176"/>
            <p:cNvSpPr txBox="1">
              <a:spLocks noChangeArrowheads="1"/>
            </p:cNvSpPr>
            <p:nvPr/>
          </p:nvSpPr>
          <p:spPr bwMode="auto">
            <a:xfrm>
              <a:off x="4515" y="3327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3’</a:t>
              </a:r>
            </a:p>
          </p:txBody>
        </p:sp>
        <p:sp>
          <p:nvSpPr>
            <p:cNvPr id="446617" name="Text Box 1177"/>
            <p:cNvSpPr txBox="1">
              <a:spLocks noChangeArrowheads="1"/>
            </p:cNvSpPr>
            <p:nvPr/>
          </p:nvSpPr>
          <p:spPr bwMode="auto">
            <a:xfrm>
              <a:off x="4764" y="3336"/>
              <a:ext cx="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OH</a:t>
              </a:r>
            </a:p>
          </p:txBody>
        </p:sp>
        <p:grpSp>
          <p:nvGrpSpPr>
            <p:cNvPr id="446618" name="Group 1178"/>
            <p:cNvGrpSpPr>
              <a:grpSpLocks/>
            </p:cNvGrpSpPr>
            <p:nvPr/>
          </p:nvGrpSpPr>
          <p:grpSpPr bwMode="auto">
            <a:xfrm>
              <a:off x="4580" y="3030"/>
              <a:ext cx="286" cy="265"/>
              <a:chOff x="4580" y="3030"/>
              <a:chExt cx="286" cy="265"/>
            </a:xfrm>
          </p:grpSpPr>
          <p:sp>
            <p:nvSpPr>
              <p:cNvPr id="446619" name="Freeform 1179"/>
              <p:cNvSpPr>
                <a:spLocks/>
              </p:cNvSpPr>
              <p:nvPr/>
            </p:nvSpPr>
            <p:spPr bwMode="auto">
              <a:xfrm>
                <a:off x="4580" y="3106"/>
                <a:ext cx="286" cy="171"/>
              </a:xfrm>
              <a:custGeom>
                <a:avLst/>
                <a:gdLst>
                  <a:gd name="T0" fmla="*/ 0 w 286"/>
                  <a:gd name="T1" fmla="*/ 87 h 171"/>
                  <a:gd name="T2" fmla="*/ 69 w 286"/>
                  <a:gd name="T3" fmla="*/ 171 h 171"/>
                  <a:gd name="T4" fmla="*/ 220 w 286"/>
                  <a:gd name="T5" fmla="*/ 171 h 171"/>
                  <a:gd name="T6" fmla="*/ 286 w 286"/>
                  <a:gd name="T7" fmla="*/ 84 h 171"/>
                  <a:gd name="T8" fmla="*/ 139 w 286"/>
                  <a:gd name="T9" fmla="*/ 0 h 171"/>
                  <a:gd name="T10" fmla="*/ 0 w 286"/>
                  <a:gd name="T11" fmla="*/ 8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1">
                    <a:moveTo>
                      <a:pt x="0" y="87"/>
                    </a:moveTo>
                    <a:lnTo>
                      <a:pt x="69" y="171"/>
                    </a:lnTo>
                    <a:lnTo>
                      <a:pt x="220" y="171"/>
                    </a:lnTo>
                    <a:lnTo>
                      <a:pt x="286" y="84"/>
                    </a:lnTo>
                    <a:lnTo>
                      <a:pt x="139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0" name="Freeform 1180"/>
              <p:cNvSpPr>
                <a:spLocks/>
              </p:cNvSpPr>
              <p:nvPr/>
            </p:nvSpPr>
            <p:spPr bwMode="auto">
              <a:xfrm>
                <a:off x="4580" y="3127"/>
                <a:ext cx="286" cy="150"/>
              </a:xfrm>
              <a:custGeom>
                <a:avLst/>
                <a:gdLst>
                  <a:gd name="T0" fmla="*/ 108 w 286"/>
                  <a:gd name="T1" fmla="*/ 0 h 150"/>
                  <a:gd name="T2" fmla="*/ 0 w 286"/>
                  <a:gd name="T3" fmla="*/ 66 h 150"/>
                  <a:gd name="T4" fmla="*/ 69 w 286"/>
                  <a:gd name="T5" fmla="*/ 150 h 150"/>
                  <a:gd name="T6" fmla="*/ 220 w 286"/>
                  <a:gd name="T7" fmla="*/ 150 h 150"/>
                  <a:gd name="T8" fmla="*/ 286 w 286"/>
                  <a:gd name="T9" fmla="*/ 63 h 150"/>
                  <a:gd name="T10" fmla="*/ 173 w 286"/>
                  <a:gd name="T11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0">
                    <a:moveTo>
                      <a:pt x="108" y="0"/>
                    </a:moveTo>
                    <a:lnTo>
                      <a:pt x="0" y="66"/>
                    </a:lnTo>
                    <a:lnTo>
                      <a:pt x="69" y="150"/>
                    </a:lnTo>
                    <a:lnTo>
                      <a:pt x="220" y="150"/>
                    </a:lnTo>
                    <a:lnTo>
                      <a:pt x="286" y="63"/>
                    </a:lnTo>
                    <a:lnTo>
                      <a:pt x="17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1" name="Freeform 1181"/>
              <p:cNvSpPr>
                <a:spLocks/>
              </p:cNvSpPr>
              <p:nvPr/>
            </p:nvSpPr>
            <p:spPr bwMode="auto">
              <a:xfrm>
                <a:off x="4580" y="3190"/>
                <a:ext cx="286" cy="105"/>
              </a:xfrm>
              <a:custGeom>
                <a:avLst/>
                <a:gdLst>
                  <a:gd name="T0" fmla="*/ 286 w 286"/>
                  <a:gd name="T1" fmla="*/ 0 h 105"/>
                  <a:gd name="T2" fmla="*/ 220 w 286"/>
                  <a:gd name="T3" fmla="*/ 84 h 105"/>
                  <a:gd name="T4" fmla="*/ 69 w 286"/>
                  <a:gd name="T5" fmla="*/ 87 h 105"/>
                  <a:gd name="T6" fmla="*/ 0 w 286"/>
                  <a:gd name="T7" fmla="*/ 3 h 105"/>
                  <a:gd name="T8" fmla="*/ 69 w 286"/>
                  <a:gd name="T9" fmla="*/ 105 h 105"/>
                  <a:gd name="T10" fmla="*/ 220 w 286"/>
                  <a:gd name="T11" fmla="*/ 102 h 105"/>
                  <a:gd name="T12" fmla="*/ 286 w 286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5">
                    <a:moveTo>
                      <a:pt x="286" y="0"/>
                    </a:moveTo>
                    <a:lnTo>
                      <a:pt x="220" y="84"/>
                    </a:lnTo>
                    <a:lnTo>
                      <a:pt x="69" y="87"/>
                    </a:lnTo>
                    <a:lnTo>
                      <a:pt x="0" y="3"/>
                    </a:lnTo>
                    <a:lnTo>
                      <a:pt x="69" y="105"/>
                    </a:lnTo>
                    <a:lnTo>
                      <a:pt x="220" y="102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2" name="Freeform 1182"/>
              <p:cNvSpPr>
                <a:spLocks/>
              </p:cNvSpPr>
              <p:nvPr/>
            </p:nvSpPr>
            <p:spPr bwMode="auto">
              <a:xfrm>
                <a:off x="4580" y="3190"/>
                <a:ext cx="286" cy="105"/>
              </a:xfrm>
              <a:custGeom>
                <a:avLst/>
                <a:gdLst>
                  <a:gd name="T0" fmla="*/ 286 w 286"/>
                  <a:gd name="T1" fmla="*/ 0 h 105"/>
                  <a:gd name="T2" fmla="*/ 220 w 286"/>
                  <a:gd name="T3" fmla="*/ 84 h 105"/>
                  <a:gd name="T4" fmla="*/ 69 w 286"/>
                  <a:gd name="T5" fmla="*/ 87 h 105"/>
                  <a:gd name="T6" fmla="*/ 0 w 286"/>
                  <a:gd name="T7" fmla="*/ 3 h 105"/>
                  <a:gd name="T8" fmla="*/ 69 w 286"/>
                  <a:gd name="T9" fmla="*/ 105 h 105"/>
                  <a:gd name="T10" fmla="*/ 220 w 286"/>
                  <a:gd name="T11" fmla="*/ 102 h 105"/>
                  <a:gd name="T12" fmla="*/ 286 w 286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5">
                    <a:moveTo>
                      <a:pt x="286" y="0"/>
                    </a:moveTo>
                    <a:lnTo>
                      <a:pt x="220" y="84"/>
                    </a:lnTo>
                    <a:lnTo>
                      <a:pt x="69" y="87"/>
                    </a:lnTo>
                    <a:lnTo>
                      <a:pt x="0" y="3"/>
                    </a:lnTo>
                    <a:lnTo>
                      <a:pt x="69" y="105"/>
                    </a:lnTo>
                    <a:lnTo>
                      <a:pt x="220" y="102"/>
                    </a:lnTo>
                    <a:lnTo>
                      <a:pt x="28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3" name="Text Box 1183"/>
              <p:cNvSpPr txBox="1">
                <a:spLocks noChangeArrowheads="1"/>
              </p:cNvSpPr>
              <p:nvPr/>
            </p:nvSpPr>
            <p:spPr bwMode="auto">
              <a:xfrm>
                <a:off x="4626" y="3030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24" name="Group 1184"/>
            <p:cNvGrpSpPr>
              <a:grpSpLocks/>
            </p:cNvGrpSpPr>
            <p:nvPr/>
          </p:nvGrpSpPr>
          <p:grpSpPr bwMode="auto">
            <a:xfrm>
              <a:off x="4704" y="2454"/>
              <a:ext cx="285" cy="272"/>
              <a:chOff x="4704" y="2454"/>
              <a:chExt cx="285" cy="272"/>
            </a:xfrm>
          </p:grpSpPr>
          <p:sp>
            <p:nvSpPr>
              <p:cNvPr id="446625" name="Freeform 1185"/>
              <p:cNvSpPr>
                <a:spLocks/>
              </p:cNvSpPr>
              <p:nvPr/>
            </p:nvSpPr>
            <p:spPr bwMode="auto">
              <a:xfrm>
                <a:off x="4704" y="2540"/>
                <a:ext cx="285" cy="168"/>
              </a:xfrm>
              <a:custGeom>
                <a:avLst/>
                <a:gdLst>
                  <a:gd name="T0" fmla="*/ 0 w 285"/>
                  <a:gd name="T1" fmla="*/ 84 h 168"/>
                  <a:gd name="T2" fmla="*/ 65 w 285"/>
                  <a:gd name="T3" fmla="*/ 168 h 168"/>
                  <a:gd name="T4" fmla="*/ 217 w 285"/>
                  <a:gd name="T5" fmla="*/ 168 h 168"/>
                  <a:gd name="T6" fmla="*/ 285 w 285"/>
                  <a:gd name="T7" fmla="*/ 84 h 168"/>
                  <a:gd name="T8" fmla="*/ 141 w 285"/>
                  <a:gd name="T9" fmla="*/ 0 h 168"/>
                  <a:gd name="T10" fmla="*/ 0 w 285"/>
                  <a:gd name="T11" fmla="*/ 8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68">
                    <a:moveTo>
                      <a:pt x="0" y="84"/>
                    </a:moveTo>
                    <a:lnTo>
                      <a:pt x="65" y="168"/>
                    </a:lnTo>
                    <a:lnTo>
                      <a:pt x="217" y="168"/>
                    </a:lnTo>
                    <a:lnTo>
                      <a:pt x="285" y="84"/>
                    </a:lnTo>
                    <a:lnTo>
                      <a:pt x="141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6" name="Freeform 1186"/>
              <p:cNvSpPr>
                <a:spLocks/>
              </p:cNvSpPr>
              <p:nvPr/>
            </p:nvSpPr>
            <p:spPr bwMode="auto">
              <a:xfrm>
                <a:off x="4704" y="2559"/>
                <a:ext cx="285" cy="149"/>
              </a:xfrm>
              <a:custGeom>
                <a:avLst/>
                <a:gdLst>
                  <a:gd name="T0" fmla="*/ 110 w 285"/>
                  <a:gd name="T1" fmla="*/ 0 h 149"/>
                  <a:gd name="T2" fmla="*/ 0 w 285"/>
                  <a:gd name="T3" fmla="*/ 65 h 149"/>
                  <a:gd name="T4" fmla="*/ 65 w 285"/>
                  <a:gd name="T5" fmla="*/ 149 h 149"/>
                  <a:gd name="T6" fmla="*/ 217 w 285"/>
                  <a:gd name="T7" fmla="*/ 149 h 149"/>
                  <a:gd name="T8" fmla="*/ 285 w 285"/>
                  <a:gd name="T9" fmla="*/ 65 h 149"/>
                  <a:gd name="T10" fmla="*/ 172 w 285"/>
                  <a:gd name="T1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49">
                    <a:moveTo>
                      <a:pt x="110" y="0"/>
                    </a:moveTo>
                    <a:lnTo>
                      <a:pt x="0" y="65"/>
                    </a:lnTo>
                    <a:lnTo>
                      <a:pt x="65" y="149"/>
                    </a:lnTo>
                    <a:lnTo>
                      <a:pt x="217" y="149"/>
                    </a:lnTo>
                    <a:lnTo>
                      <a:pt x="285" y="65"/>
                    </a:lnTo>
                    <a:lnTo>
                      <a:pt x="172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7" name="Freeform 1187"/>
              <p:cNvSpPr>
                <a:spLocks/>
              </p:cNvSpPr>
              <p:nvPr/>
            </p:nvSpPr>
            <p:spPr bwMode="auto">
              <a:xfrm>
                <a:off x="4704" y="2624"/>
                <a:ext cx="282" cy="102"/>
              </a:xfrm>
              <a:custGeom>
                <a:avLst/>
                <a:gdLst>
                  <a:gd name="T0" fmla="*/ 282 w 282"/>
                  <a:gd name="T1" fmla="*/ 0 h 102"/>
                  <a:gd name="T2" fmla="*/ 217 w 282"/>
                  <a:gd name="T3" fmla="*/ 84 h 102"/>
                  <a:gd name="T4" fmla="*/ 65 w 282"/>
                  <a:gd name="T5" fmla="*/ 84 h 102"/>
                  <a:gd name="T6" fmla="*/ 0 w 282"/>
                  <a:gd name="T7" fmla="*/ 0 h 102"/>
                  <a:gd name="T8" fmla="*/ 65 w 282"/>
                  <a:gd name="T9" fmla="*/ 102 h 102"/>
                  <a:gd name="T10" fmla="*/ 217 w 282"/>
                  <a:gd name="T11" fmla="*/ 102 h 102"/>
                  <a:gd name="T12" fmla="*/ 282 w 282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102">
                    <a:moveTo>
                      <a:pt x="282" y="0"/>
                    </a:moveTo>
                    <a:lnTo>
                      <a:pt x="217" y="84"/>
                    </a:lnTo>
                    <a:lnTo>
                      <a:pt x="65" y="84"/>
                    </a:lnTo>
                    <a:lnTo>
                      <a:pt x="0" y="0"/>
                    </a:lnTo>
                    <a:lnTo>
                      <a:pt x="65" y="102"/>
                    </a:lnTo>
                    <a:lnTo>
                      <a:pt x="217" y="102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8" name="Freeform 1188"/>
              <p:cNvSpPr>
                <a:spLocks/>
              </p:cNvSpPr>
              <p:nvPr/>
            </p:nvSpPr>
            <p:spPr bwMode="auto">
              <a:xfrm>
                <a:off x="4704" y="2624"/>
                <a:ext cx="282" cy="102"/>
              </a:xfrm>
              <a:custGeom>
                <a:avLst/>
                <a:gdLst>
                  <a:gd name="T0" fmla="*/ 282 w 282"/>
                  <a:gd name="T1" fmla="*/ 0 h 102"/>
                  <a:gd name="T2" fmla="*/ 217 w 282"/>
                  <a:gd name="T3" fmla="*/ 84 h 102"/>
                  <a:gd name="T4" fmla="*/ 65 w 282"/>
                  <a:gd name="T5" fmla="*/ 84 h 102"/>
                  <a:gd name="T6" fmla="*/ 0 w 282"/>
                  <a:gd name="T7" fmla="*/ 0 h 102"/>
                  <a:gd name="T8" fmla="*/ 65 w 282"/>
                  <a:gd name="T9" fmla="*/ 102 h 102"/>
                  <a:gd name="T10" fmla="*/ 217 w 282"/>
                  <a:gd name="T11" fmla="*/ 102 h 102"/>
                  <a:gd name="T12" fmla="*/ 282 w 282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102">
                    <a:moveTo>
                      <a:pt x="282" y="0"/>
                    </a:moveTo>
                    <a:lnTo>
                      <a:pt x="217" y="84"/>
                    </a:lnTo>
                    <a:lnTo>
                      <a:pt x="65" y="84"/>
                    </a:lnTo>
                    <a:lnTo>
                      <a:pt x="0" y="0"/>
                    </a:lnTo>
                    <a:lnTo>
                      <a:pt x="65" y="102"/>
                    </a:lnTo>
                    <a:lnTo>
                      <a:pt x="217" y="102"/>
                    </a:lnTo>
                    <a:lnTo>
                      <a:pt x="28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29" name="Text Box 1189"/>
              <p:cNvSpPr txBox="1">
                <a:spLocks noChangeArrowheads="1"/>
              </p:cNvSpPr>
              <p:nvPr/>
            </p:nvSpPr>
            <p:spPr bwMode="auto">
              <a:xfrm>
                <a:off x="4755" y="2454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30" name="Group 1190"/>
            <p:cNvGrpSpPr>
              <a:grpSpLocks/>
            </p:cNvGrpSpPr>
            <p:nvPr/>
          </p:nvGrpSpPr>
          <p:grpSpPr bwMode="auto">
            <a:xfrm>
              <a:off x="4827" y="1881"/>
              <a:ext cx="285" cy="274"/>
              <a:chOff x="4827" y="1881"/>
              <a:chExt cx="285" cy="274"/>
            </a:xfrm>
          </p:grpSpPr>
          <p:sp>
            <p:nvSpPr>
              <p:cNvPr id="446631" name="Freeform 1191"/>
              <p:cNvSpPr>
                <a:spLocks/>
              </p:cNvSpPr>
              <p:nvPr/>
            </p:nvSpPr>
            <p:spPr bwMode="auto">
              <a:xfrm>
                <a:off x="4827" y="1967"/>
                <a:ext cx="285" cy="170"/>
              </a:xfrm>
              <a:custGeom>
                <a:avLst/>
                <a:gdLst>
                  <a:gd name="T0" fmla="*/ 0 w 285"/>
                  <a:gd name="T1" fmla="*/ 86 h 170"/>
                  <a:gd name="T2" fmla="*/ 65 w 285"/>
                  <a:gd name="T3" fmla="*/ 170 h 170"/>
                  <a:gd name="T4" fmla="*/ 217 w 285"/>
                  <a:gd name="T5" fmla="*/ 170 h 170"/>
                  <a:gd name="T6" fmla="*/ 285 w 285"/>
                  <a:gd name="T7" fmla="*/ 86 h 170"/>
                  <a:gd name="T8" fmla="*/ 141 w 285"/>
                  <a:gd name="T9" fmla="*/ 0 h 170"/>
                  <a:gd name="T10" fmla="*/ 0 w 285"/>
                  <a:gd name="T11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70">
                    <a:moveTo>
                      <a:pt x="0" y="86"/>
                    </a:moveTo>
                    <a:lnTo>
                      <a:pt x="65" y="170"/>
                    </a:lnTo>
                    <a:lnTo>
                      <a:pt x="217" y="170"/>
                    </a:lnTo>
                    <a:lnTo>
                      <a:pt x="285" y="86"/>
                    </a:lnTo>
                    <a:lnTo>
                      <a:pt x="14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2" name="Freeform 1192"/>
              <p:cNvSpPr>
                <a:spLocks/>
              </p:cNvSpPr>
              <p:nvPr/>
            </p:nvSpPr>
            <p:spPr bwMode="auto">
              <a:xfrm>
                <a:off x="4827" y="1988"/>
                <a:ext cx="285" cy="149"/>
              </a:xfrm>
              <a:custGeom>
                <a:avLst/>
                <a:gdLst>
                  <a:gd name="T0" fmla="*/ 107 w 285"/>
                  <a:gd name="T1" fmla="*/ 0 h 149"/>
                  <a:gd name="T2" fmla="*/ 0 w 285"/>
                  <a:gd name="T3" fmla="*/ 65 h 149"/>
                  <a:gd name="T4" fmla="*/ 65 w 285"/>
                  <a:gd name="T5" fmla="*/ 149 h 149"/>
                  <a:gd name="T6" fmla="*/ 217 w 285"/>
                  <a:gd name="T7" fmla="*/ 149 h 149"/>
                  <a:gd name="T8" fmla="*/ 285 w 285"/>
                  <a:gd name="T9" fmla="*/ 65 h 149"/>
                  <a:gd name="T10" fmla="*/ 175 w 285"/>
                  <a:gd name="T1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149">
                    <a:moveTo>
                      <a:pt x="107" y="0"/>
                    </a:moveTo>
                    <a:lnTo>
                      <a:pt x="0" y="65"/>
                    </a:lnTo>
                    <a:lnTo>
                      <a:pt x="65" y="149"/>
                    </a:lnTo>
                    <a:lnTo>
                      <a:pt x="217" y="149"/>
                    </a:lnTo>
                    <a:lnTo>
                      <a:pt x="285" y="65"/>
                    </a:lnTo>
                    <a:lnTo>
                      <a:pt x="17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3" name="Freeform 1193"/>
              <p:cNvSpPr>
                <a:spLocks/>
              </p:cNvSpPr>
              <p:nvPr/>
            </p:nvSpPr>
            <p:spPr bwMode="auto">
              <a:xfrm>
                <a:off x="4827" y="2050"/>
                <a:ext cx="285" cy="105"/>
              </a:xfrm>
              <a:custGeom>
                <a:avLst/>
                <a:gdLst>
                  <a:gd name="T0" fmla="*/ 285 w 285"/>
                  <a:gd name="T1" fmla="*/ 0 h 105"/>
                  <a:gd name="T2" fmla="*/ 217 w 285"/>
                  <a:gd name="T3" fmla="*/ 87 h 105"/>
                  <a:gd name="T4" fmla="*/ 65 w 285"/>
                  <a:gd name="T5" fmla="*/ 87 h 105"/>
                  <a:gd name="T6" fmla="*/ 0 w 285"/>
                  <a:gd name="T7" fmla="*/ 0 h 105"/>
                  <a:gd name="T8" fmla="*/ 65 w 285"/>
                  <a:gd name="T9" fmla="*/ 105 h 105"/>
                  <a:gd name="T10" fmla="*/ 217 w 285"/>
                  <a:gd name="T11" fmla="*/ 105 h 105"/>
                  <a:gd name="T12" fmla="*/ 285 w 285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285" y="0"/>
                    </a:moveTo>
                    <a:lnTo>
                      <a:pt x="217" y="87"/>
                    </a:lnTo>
                    <a:lnTo>
                      <a:pt x="65" y="87"/>
                    </a:lnTo>
                    <a:lnTo>
                      <a:pt x="0" y="0"/>
                    </a:lnTo>
                    <a:lnTo>
                      <a:pt x="65" y="105"/>
                    </a:lnTo>
                    <a:lnTo>
                      <a:pt x="217" y="105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4" name="Freeform 1194"/>
              <p:cNvSpPr>
                <a:spLocks/>
              </p:cNvSpPr>
              <p:nvPr/>
            </p:nvSpPr>
            <p:spPr bwMode="auto">
              <a:xfrm>
                <a:off x="4827" y="2050"/>
                <a:ext cx="285" cy="105"/>
              </a:xfrm>
              <a:custGeom>
                <a:avLst/>
                <a:gdLst>
                  <a:gd name="T0" fmla="*/ 285 w 285"/>
                  <a:gd name="T1" fmla="*/ 0 h 105"/>
                  <a:gd name="T2" fmla="*/ 217 w 285"/>
                  <a:gd name="T3" fmla="*/ 87 h 105"/>
                  <a:gd name="T4" fmla="*/ 65 w 285"/>
                  <a:gd name="T5" fmla="*/ 87 h 105"/>
                  <a:gd name="T6" fmla="*/ 0 w 285"/>
                  <a:gd name="T7" fmla="*/ 0 h 105"/>
                  <a:gd name="T8" fmla="*/ 65 w 285"/>
                  <a:gd name="T9" fmla="*/ 105 h 105"/>
                  <a:gd name="T10" fmla="*/ 217 w 285"/>
                  <a:gd name="T11" fmla="*/ 105 h 105"/>
                  <a:gd name="T12" fmla="*/ 285 w 285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5">
                    <a:moveTo>
                      <a:pt x="285" y="0"/>
                    </a:moveTo>
                    <a:lnTo>
                      <a:pt x="217" y="87"/>
                    </a:lnTo>
                    <a:lnTo>
                      <a:pt x="65" y="87"/>
                    </a:lnTo>
                    <a:lnTo>
                      <a:pt x="0" y="0"/>
                    </a:lnTo>
                    <a:lnTo>
                      <a:pt x="65" y="105"/>
                    </a:lnTo>
                    <a:lnTo>
                      <a:pt x="217" y="105"/>
                    </a:lnTo>
                    <a:lnTo>
                      <a:pt x="28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5" name="Text Box 1195"/>
              <p:cNvSpPr txBox="1">
                <a:spLocks noChangeArrowheads="1"/>
              </p:cNvSpPr>
              <p:nvPr/>
            </p:nvSpPr>
            <p:spPr bwMode="auto">
              <a:xfrm>
                <a:off x="4878" y="1881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36" name="Group 1196"/>
            <p:cNvGrpSpPr>
              <a:grpSpLocks/>
            </p:cNvGrpSpPr>
            <p:nvPr/>
          </p:nvGrpSpPr>
          <p:grpSpPr bwMode="auto">
            <a:xfrm>
              <a:off x="4955" y="1371"/>
              <a:ext cx="286" cy="263"/>
              <a:chOff x="4955" y="1371"/>
              <a:chExt cx="286" cy="263"/>
            </a:xfrm>
          </p:grpSpPr>
          <p:sp>
            <p:nvSpPr>
              <p:cNvPr id="446637" name="Freeform 1197"/>
              <p:cNvSpPr>
                <a:spLocks/>
              </p:cNvSpPr>
              <p:nvPr/>
            </p:nvSpPr>
            <p:spPr bwMode="auto">
              <a:xfrm>
                <a:off x="4955" y="1448"/>
                <a:ext cx="286" cy="170"/>
              </a:xfrm>
              <a:custGeom>
                <a:avLst/>
                <a:gdLst>
                  <a:gd name="T0" fmla="*/ 0 w 286"/>
                  <a:gd name="T1" fmla="*/ 84 h 170"/>
                  <a:gd name="T2" fmla="*/ 68 w 286"/>
                  <a:gd name="T3" fmla="*/ 170 h 170"/>
                  <a:gd name="T4" fmla="*/ 218 w 286"/>
                  <a:gd name="T5" fmla="*/ 170 h 170"/>
                  <a:gd name="T6" fmla="*/ 286 w 286"/>
                  <a:gd name="T7" fmla="*/ 84 h 170"/>
                  <a:gd name="T8" fmla="*/ 144 w 286"/>
                  <a:gd name="T9" fmla="*/ 0 h 170"/>
                  <a:gd name="T10" fmla="*/ 0 w 286"/>
                  <a:gd name="T11" fmla="*/ 8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0">
                    <a:moveTo>
                      <a:pt x="0" y="84"/>
                    </a:moveTo>
                    <a:lnTo>
                      <a:pt x="68" y="170"/>
                    </a:lnTo>
                    <a:lnTo>
                      <a:pt x="218" y="170"/>
                    </a:lnTo>
                    <a:lnTo>
                      <a:pt x="286" y="84"/>
                    </a:lnTo>
                    <a:lnTo>
                      <a:pt x="144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8" name="Freeform 1198"/>
              <p:cNvSpPr>
                <a:spLocks/>
              </p:cNvSpPr>
              <p:nvPr/>
            </p:nvSpPr>
            <p:spPr bwMode="auto">
              <a:xfrm>
                <a:off x="4955" y="1466"/>
                <a:ext cx="286" cy="152"/>
              </a:xfrm>
              <a:custGeom>
                <a:avLst/>
                <a:gdLst>
                  <a:gd name="T0" fmla="*/ 110 w 286"/>
                  <a:gd name="T1" fmla="*/ 0 h 152"/>
                  <a:gd name="T2" fmla="*/ 0 w 286"/>
                  <a:gd name="T3" fmla="*/ 66 h 152"/>
                  <a:gd name="T4" fmla="*/ 68 w 286"/>
                  <a:gd name="T5" fmla="*/ 152 h 152"/>
                  <a:gd name="T6" fmla="*/ 218 w 286"/>
                  <a:gd name="T7" fmla="*/ 152 h 152"/>
                  <a:gd name="T8" fmla="*/ 286 w 286"/>
                  <a:gd name="T9" fmla="*/ 66 h 152"/>
                  <a:gd name="T10" fmla="*/ 178 w 286"/>
                  <a:gd name="T11" fmla="*/ 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2">
                    <a:moveTo>
                      <a:pt x="110" y="0"/>
                    </a:moveTo>
                    <a:lnTo>
                      <a:pt x="0" y="66"/>
                    </a:lnTo>
                    <a:lnTo>
                      <a:pt x="68" y="152"/>
                    </a:lnTo>
                    <a:lnTo>
                      <a:pt x="218" y="152"/>
                    </a:lnTo>
                    <a:lnTo>
                      <a:pt x="286" y="66"/>
                    </a:lnTo>
                    <a:lnTo>
                      <a:pt x="178" y="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39" name="Freeform 1199"/>
              <p:cNvSpPr>
                <a:spLocks/>
              </p:cNvSpPr>
              <p:nvPr/>
            </p:nvSpPr>
            <p:spPr bwMode="auto">
              <a:xfrm>
                <a:off x="4955" y="1532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8 w 286"/>
                  <a:gd name="T3" fmla="*/ 86 h 102"/>
                  <a:gd name="T4" fmla="*/ 68 w 286"/>
                  <a:gd name="T5" fmla="*/ 86 h 102"/>
                  <a:gd name="T6" fmla="*/ 0 w 286"/>
                  <a:gd name="T7" fmla="*/ 0 h 102"/>
                  <a:gd name="T8" fmla="*/ 68 w 286"/>
                  <a:gd name="T9" fmla="*/ 102 h 102"/>
                  <a:gd name="T10" fmla="*/ 218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8" y="86"/>
                    </a:lnTo>
                    <a:lnTo>
                      <a:pt x="68" y="86"/>
                    </a:lnTo>
                    <a:lnTo>
                      <a:pt x="0" y="0"/>
                    </a:lnTo>
                    <a:lnTo>
                      <a:pt x="68" y="102"/>
                    </a:lnTo>
                    <a:lnTo>
                      <a:pt x="218" y="102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0" name="Freeform 1200"/>
              <p:cNvSpPr>
                <a:spLocks/>
              </p:cNvSpPr>
              <p:nvPr/>
            </p:nvSpPr>
            <p:spPr bwMode="auto">
              <a:xfrm>
                <a:off x="4955" y="1532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8 w 286"/>
                  <a:gd name="T3" fmla="*/ 86 h 102"/>
                  <a:gd name="T4" fmla="*/ 68 w 286"/>
                  <a:gd name="T5" fmla="*/ 86 h 102"/>
                  <a:gd name="T6" fmla="*/ 0 w 286"/>
                  <a:gd name="T7" fmla="*/ 0 h 102"/>
                  <a:gd name="T8" fmla="*/ 68 w 286"/>
                  <a:gd name="T9" fmla="*/ 102 h 102"/>
                  <a:gd name="T10" fmla="*/ 218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8" y="86"/>
                    </a:lnTo>
                    <a:lnTo>
                      <a:pt x="68" y="86"/>
                    </a:lnTo>
                    <a:lnTo>
                      <a:pt x="0" y="0"/>
                    </a:lnTo>
                    <a:lnTo>
                      <a:pt x="68" y="102"/>
                    </a:lnTo>
                    <a:lnTo>
                      <a:pt x="218" y="102"/>
                    </a:lnTo>
                    <a:lnTo>
                      <a:pt x="28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1" name="Text Box 1201"/>
              <p:cNvSpPr txBox="1">
                <a:spLocks noChangeArrowheads="1"/>
              </p:cNvSpPr>
              <p:nvPr/>
            </p:nvSpPr>
            <p:spPr bwMode="auto">
              <a:xfrm>
                <a:off x="5007" y="1371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42" name="Group 1202"/>
            <p:cNvGrpSpPr>
              <a:grpSpLocks/>
            </p:cNvGrpSpPr>
            <p:nvPr/>
          </p:nvGrpSpPr>
          <p:grpSpPr bwMode="auto">
            <a:xfrm>
              <a:off x="5070" y="858"/>
              <a:ext cx="286" cy="270"/>
              <a:chOff x="5070" y="858"/>
              <a:chExt cx="286" cy="270"/>
            </a:xfrm>
          </p:grpSpPr>
          <p:sp>
            <p:nvSpPr>
              <p:cNvPr id="446643" name="Freeform 1203"/>
              <p:cNvSpPr>
                <a:spLocks/>
              </p:cNvSpPr>
              <p:nvPr/>
            </p:nvSpPr>
            <p:spPr bwMode="auto">
              <a:xfrm>
                <a:off x="5070" y="940"/>
                <a:ext cx="286" cy="170"/>
              </a:xfrm>
              <a:custGeom>
                <a:avLst/>
                <a:gdLst>
                  <a:gd name="T0" fmla="*/ 0 w 286"/>
                  <a:gd name="T1" fmla="*/ 86 h 170"/>
                  <a:gd name="T2" fmla="*/ 68 w 286"/>
                  <a:gd name="T3" fmla="*/ 170 h 170"/>
                  <a:gd name="T4" fmla="*/ 218 w 286"/>
                  <a:gd name="T5" fmla="*/ 170 h 170"/>
                  <a:gd name="T6" fmla="*/ 286 w 286"/>
                  <a:gd name="T7" fmla="*/ 86 h 170"/>
                  <a:gd name="T8" fmla="*/ 144 w 286"/>
                  <a:gd name="T9" fmla="*/ 0 h 170"/>
                  <a:gd name="T10" fmla="*/ 0 w 286"/>
                  <a:gd name="T11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70">
                    <a:moveTo>
                      <a:pt x="0" y="86"/>
                    </a:moveTo>
                    <a:lnTo>
                      <a:pt x="68" y="170"/>
                    </a:lnTo>
                    <a:lnTo>
                      <a:pt x="218" y="170"/>
                    </a:lnTo>
                    <a:lnTo>
                      <a:pt x="286" y="86"/>
                    </a:lnTo>
                    <a:lnTo>
                      <a:pt x="144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ADC7F2"/>
              </a:solidFill>
              <a:ln w="0">
                <a:solidFill>
                  <a:srgbClr val="ADC7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4" name="Freeform 1204"/>
              <p:cNvSpPr>
                <a:spLocks/>
              </p:cNvSpPr>
              <p:nvPr/>
            </p:nvSpPr>
            <p:spPr bwMode="auto">
              <a:xfrm>
                <a:off x="5070" y="960"/>
                <a:ext cx="286" cy="152"/>
              </a:xfrm>
              <a:custGeom>
                <a:avLst/>
                <a:gdLst>
                  <a:gd name="T0" fmla="*/ 113 w 286"/>
                  <a:gd name="T1" fmla="*/ 0 h 152"/>
                  <a:gd name="T2" fmla="*/ 0 w 286"/>
                  <a:gd name="T3" fmla="*/ 66 h 152"/>
                  <a:gd name="T4" fmla="*/ 68 w 286"/>
                  <a:gd name="T5" fmla="*/ 152 h 152"/>
                  <a:gd name="T6" fmla="*/ 218 w 286"/>
                  <a:gd name="T7" fmla="*/ 152 h 152"/>
                  <a:gd name="T8" fmla="*/ 286 w 286"/>
                  <a:gd name="T9" fmla="*/ 66 h 152"/>
                  <a:gd name="T10" fmla="*/ 176 w 286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6" h="152">
                    <a:moveTo>
                      <a:pt x="113" y="0"/>
                    </a:moveTo>
                    <a:lnTo>
                      <a:pt x="0" y="66"/>
                    </a:lnTo>
                    <a:lnTo>
                      <a:pt x="68" y="152"/>
                    </a:lnTo>
                    <a:lnTo>
                      <a:pt x="218" y="152"/>
                    </a:lnTo>
                    <a:lnTo>
                      <a:pt x="286" y="66"/>
                    </a:lnTo>
                    <a:lnTo>
                      <a:pt x="176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5" name="Freeform 1205"/>
              <p:cNvSpPr>
                <a:spLocks/>
              </p:cNvSpPr>
              <p:nvPr/>
            </p:nvSpPr>
            <p:spPr bwMode="auto">
              <a:xfrm>
                <a:off x="5070" y="1026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8 w 286"/>
                  <a:gd name="T3" fmla="*/ 84 h 102"/>
                  <a:gd name="T4" fmla="*/ 68 w 286"/>
                  <a:gd name="T5" fmla="*/ 84 h 102"/>
                  <a:gd name="T6" fmla="*/ 0 w 286"/>
                  <a:gd name="T7" fmla="*/ 0 h 102"/>
                  <a:gd name="T8" fmla="*/ 68 w 286"/>
                  <a:gd name="T9" fmla="*/ 102 h 102"/>
                  <a:gd name="T10" fmla="*/ 218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8" y="84"/>
                    </a:lnTo>
                    <a:lnTo>
                      <a:pt x="68" y="84"/>
                    </a:lnTo>
                    <a:lnTo>
                      <a:pt x="0" y="0"/>
                    </a:lnTo>
                    <a:lnTo>
                      <a:pt x="68" y="102"/>
                    </a:lnTo>
                    <a:lnTo>
                      <a:pt x="218" y="102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6" name="Freeform 1206"/>
              <p:cNvSpPr>
                <a:spLocks/>
              </p:cNvSpPr>
              <p:nvPr/>
            </p:nvSpPr>
            <p:spPr bwMode="auto">
              <a:xfrm>
                <a:off x="5070" y="1026"/>
                <a:ext cx="286" cy="102"/>
              </a:xfrm>
              <a:custGeom>
                <a:avLst/>
                <a:gdLst>
                  <a:gd name="T0" fmla="*/ 286 w 286"/>
                  <a:gd name="T1" fmla="*/ 0 h 102"/>
                  <a:gd name="T2" fmla="*/ 218 w 286"/>
                  <a:gd name="T3" fmla="*/ 84 h 102"/>
                  <a:gd name="T4" fmla="*/ 68 w 286"/>
                  <a:gd name="T5" fmla="*/ 84 h 102"/>
                  <a:gd name="T6" fmla="*/ 0 w 286"/>
                  <a:gd name="T7" fmla="*/ 0 h 102"/>
                  <a:gd name="T8" fmla="*/ 68 w 286"/>
                  <a:gd name="T9" fmla="*/ 102 h 102"/>
                  <a:gd name="T10" fmla="*/ 218 w 286"/>
                  <a:gd name="T11" fmla="*/ 102 h 102"/>
                  <a:gd name="T12" fmla="*/ 286 w 286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102">
                    <a:moveTo>
                      <a:pt x="286" y="0"/>
                    </a:moveTo>
                    <a:lnTo>
                      <a:pt x="218" y="84"/>
                    </a:lnTo>
                    <a:lnTo>
                      <a:pt x="68" y="84"/>
                    </a:lnTo>
                    <a:lnTo>
                      <a:pt x="0" y="0"/>
                    </a:lnTo>
                    <a:lnTo>
                      <a:pt x="68" y="102"/>
                    </a:lnTo>
                    <a:lnTo>
                      <a:pt x="218" y="102"/>
                    </a:lnTo>
                    <a:lnTo>
                      <a:pt x="28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47" name="Text Box 1207"/>
              <p:cNvSpPr txBox="1">
                <a:spLocks noChangeArrowheads="1"/>
              </p:cNvSpPr>
              <p:nvPr/>
            </p:nvSpPr>
            <p:spPr bwMode="auto">
              <a:xfrm>
                <a:off x="5118" y="858"/>
                <a:ext cx="20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O</a:t>
                </a:r>
              </a:p>
            </p:txBody>
          </p:sp>
        </p:grpSp>
        <p:grpSp>
          <p:nvGrpSpPr>
            <p:cNvPr id="446648" name="Group 1208"/>
            <p:cNvGrpSpPr>
              <a:grpSpLocks/>
            </p:cNvGrpSpPr>
            <p:nvPr/>
          </p:nvGrpSpPr>
          <p:grpSpPr bwMode="auto">
            <a:xfrm>
              <a:off x="3735" y="1016"/>
              <a:ext cx="185" cy="213"/>
              <a:chOff x="3735" y="1016"/>
              <a:chExt cx="185" cy="213"/>
            </a:xfrm>
          </p:grpSpPr>
          <p:sp>
            <p:nvSpPr>
              <p:cNvPr id="446649" name="Freeform 1209"/>
              <p:cNvSpPr>
                <a:spLocks/>
              </p:cNvSpPr>
              <p:nvPr/>
            </p:nvSpPr>
            <p:spPr bwMode="auto">
              <a:xfrm>
                <a:off x="3781" y="1060"/>
                <a:ext cx="87" cy="87"/>
              </a:xfrm>
              <a:custGeom>
                <a:avLst/>
                <a:gdLst>
                  <a:gd name="T0" fmla="*/ 11 w 87"/>
                  <a:gd name="T1" fmla="*/ 71 h 87"/>
                  <a:gd name="T2" fmla="*/ 29 w 87"/>
                  <a:gd name="T3" fmla="*/ 84 h 87"/>
                  <a:gd name="T4" fmla="*/ 53 w 87"/>
                  <a:gd name="T5" fmla="*/ 87 h 87"/>
                  <a:gd name="T6" fmla="*/ 74 w 87"/>
                  <a:gd name="T7" fmla="*/ 76 h 87"/>
                  <a:gd name="T8" fmla="*/ 87 w 87"/>
                  <a:gd name="T9" fmla="*/ 58 h 87"/>
                  <a:gd name="T10" fmla="*/ 87 w 87"/>
                  <a:gd name="T11" fmla="*/ 34 h 87"/>
                  <a:gd name="T12" fmla="*/ 79 w 87"/>
                  <a:gd name="T13" fmla="*/ 13 h 87"/>
                  <a:gd name="T14" fmla="*/ 58 w 87"/>
                  <a:gd name="T15" fmla="*/ 0 h 87"/>
                  <a:gd name="T16" fmla="*/ 37 w 87"/>
                  <a:gd name="T17" fmla="*/ 0 h 87"/>
                  <a:gd name="T18" fmla="*/ 16 w 87"/>
                  <a:gd name="T19" fmla="*/ 8 h 87"/>
                  <a:gd name="T20" fmla="*/ 3 w 87"/>
                  <a:gd name="T21" fmla="*/ 29 h 87"/>
                  <a:gd name="T22" fmla="*/ 0 w 87"/>
                  <a:gd name="T23" fmla="*/ 50 h 87"/>
                  <a:gd name="T24" fmla="*/ 11 w 87"/>
                  <a:gd name="T25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7">
                    <a:moveTo>
                      <a:pt x="11" y="71"/>
                    </a:moveTo>
                    <a:lnTo>
                      <a:pt x="29" y="84"/>
                    </a:lnTo>
                    <a:lnTo>
                      <a:pt x="53" y="87"/>
                    </a:lnTo>
                    <a:lnTo>
                      <a:pt x="74" y="76"/>
                    </a:lnTo>
                    <a:lnTo>
                      <a:pt x="87" y="58"/>
                    </a:lnTo>
                    <a:lnTo>
                      <a:pt x="87" y="34"/>
                    </a:lnTo>
                    <a:lnTo>
                      <a:pt x="79" y="13"/>
                    </a:lnTo>
                    <a:lnTo>
                      <a:pt x="58" y="0"/>
                    </a:lnTo>
                    <a:lnTo>
                      <a:pt x="37" y="0"/>
                    </a:lnTo>
                    <a:lnTo>
                      <a:pt x="16" y="8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0" name="Freeform 1210"/>
              <p:cNvSpPr>
                <a:spLocks/>
              </p:cNvSpPr>
              <p:nvPr/>
            </p:nvSpPr>
            <p:spPr bwMode="auto">
              <a:xfrm>
                <a:off x="3781" y="1060"/>
                <a:ext cx="87" cy="87"/>
              </a:xfrm>
              <a:custGeom>
                <a:avLst/>
                <a:gdLst>
                  <a:gd name="T0" fmla="*/ 11 w 87"/>
                  <a:gd name="T1" fmla="*/ 71 h 87"/>
                  <a:gd name="T2" fmla="*/ 29 w 87"/>
                  <a:gd name="T3" fmla="*/ 84 h 87"/>
                  <a:gd name="T4" fmla="*/ 53 w 87"/>
                  <a:gd name="T5" fmla="*/ 87 h 87"/>
                  <a:gd name="T6" fmla="*/ 74 w 87"/>
                  <a:gd name="T7" fmla="*/ 76 h 87"/>
                  <a:gd name="T8" fmla="*/ 87 w 87"/>
                  <a:gd name="T9" fmla="*/ 58 h 87"/>
                  <a:gd name="T10" fmla="*/ 87 w 87"/>
                  <a:gd name="T11" fmla="*/ 34 h 87"/>
                  <a:gd name="T12" fmla="*/ 79 w 87"/>
                  <a:gd name="T13" fmla="*/ 13 h 87"/>
                  <a:gd name="T14" fmla="*/ 58 w 87"/>
                  <a:gd name="T15" fmla="*/ 0 h 87"/>
                  <a:gd name="T16" fmla="*/ 37 w 87"/>
                  <a:gd name="T17" fmla="*/ 0 h 87"/>
                  <a:gd name="T18" fmla="*/ 16 w 87"/>
                  <a:gd name="T19" fmla="*/ 8 h 87"/>
                  <a:gd name="T20" fmla="*/ 3 w 87"/>
                  <a:gd name="T21" fmla="*/ 29 h 87"/>
                  <a:gd name="T22" fmla="*/ 0 w 87"/>
                  <a:gd name="T23" fmla="*/ 50 h 87"/>
                  <a:gd name="T24" fmla="*/ 11 w 87"/>
                  <a:gd name="T25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7">
                    <a:moveTo>
                      <a:pt x="11" y="71"/>
                    </a:moveTo>
                    <a:lnTo>
                      <a:pt x="29" y="84"/>
                    </a:lnTo>
                    <a:lnTo>
                      <a:pt x="53" y="87"/>
                    </a:lnTo>
                    <a:lnTo>
                      <a:pt x="74" y="76"/>
                    </a:lnTo>
                    <a:lnTo>
                      <a:pt x="87" y="58"/>
                    </a:lnTo>
                    <a:lnTo>
                      <a:pt x="87" y="34"/>
                    </a:lnTo>
                    <a:lnTo>
                      <a:pt x="79" y="13"/>
                    </a:lnTo>
                    <a:lnTo>
                      <a:pt x="58" y="0"/>
                    </a:lnTo>
                    <a:lnTo>
                      <a:pt x="37" y="0"/>
                    </a:lnTo>
                    <a:lnTo>
                      <a:pt x="16" y="8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1" y="7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1" name="Text Box 1211"/>
              <p:cNvSpPr txBox="1">
                <a:spLocks noChangeArrowheads="1"/>
              </p:cNvSpPr>
              <p:nvPr/>
            </p:nvSpPr>
            <p:spPr bwMode="auto">
              <a:xfrm>
                <a:off x="3735" y="10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52" name="Group 1212"/>
            <p:cNvGrpSpPr>
              <a:grpSpLocks/>
            </p:cNvGrpSpPr>
            <p:nvPr/>
          </p:nvGrpSpPr>
          <p:grpSpPr bwMode="auto">
            <a:xfrm>
              <a:off x="3601" y="1572"/>
              <a:ext cx="185" cy="213"/>
              <a:chOff x="3601" y="1572"/>
              <a:chExt cx="185" cy="213"/>
            </a:xfrm>
          </p:grpSpPr>
          <p:sp>
            <p:nvSpPr>
              <p:cNvPr id="446653" name="Freeform 1213"/>
              <p:cNvSpPr>
                <a:spLocks/>
              </p:cNvSpPr>
              <p:nvPr/>
            </p:nvSpPr>
            <p:spPr bwMode="auto">
              <a:xfrm>
                <a:off x="3642" y="1616"/>
                <a:ext cx="87" cy="86"/>
              </a:xfrm>
              <a:custGeom>
                <a:avLst/>
                <a:gdLst>
                  <a:gd name="T0" fmla="*/ 0 w 87"/>
                  <a:gd name="T1" fmla="*/ 55 h 86"/>
                  <a:gd name="T2" fmla="*/ 11 w 87"/>
                  <a:gd name="T3" fmla="*/ 73 h 86"/>
                  <a:gd name="T4" fmla="*/ 32 w 87"/>
                  <a:gd name="T5" fmla="*/ 86 h 86"/>
                  <a:gd name="T6" fmla="*/ 53 w 87"/>
                  <a:gd name="T7" fmla="*/ 86 h 86"/>
                  <a:gd name="T8" fmla="*/ 74 w 87"/>
                  <a:gd name="T9" fmla="*/ 76 h 86"/>
                  <a:gd name="T10" fmla="*/ 87 w 87"/>
                  <a:gd name="T11" fmla="*/ 57 h 86"/>
                  <a:gd name="T12" fmla="*/ 87 w 87"/>
                  <a:gd name="T13" fmla="*/ 34 h 86"/>
                  <a:gd name="T14" fmla="*/ 76 w 87"/>
                  <a:gd name="T15" fmla="*/ 13 h 86"/>
                  <a:gd name="T16" fmla="*/ 58 w 87"/>
                  <a:gd name="T17" fmla="*/ 2 h 86"/>
                  <a:gd name="T18" fmla="*/ 34 w 87"/>
                  <a:gd name="T19" fmla="*/ 0 h 86"/>
                  <a:gd name="T20" fmla="*/ 14 w 87"/>
                  <a:gd name="T21" fmla="*/ 13 h 86"/>
                  <a:gd name="T22" fmla="*/ 0 w 87"/>
                  <a:gd name="T23" fmla="*/ 31 h 86"/>
                  <a:gd name="T24" fmla="*/ 0 w 87"/>
                  <a:gd name="T25" fmla="*/ 5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0" y="55"/>
                    </a:moveTo>
                    <a:lnTo>
                      <a:pt x="11" y="73"/>
                    </a:lnTo>
                    <a:lnTo>
                      <a:pt x="32" y="86"/>
                    </a:lnTo>
                    <a:lnTo>
                      <a:pt x="53" y="86"/>
                    </a:lnTo>
                    <a:lnTo>
                      <a:pt x="74" y="76"/>
                    </a:lnTo>
                    <a:lnTo>
                      <a:pt x="87" y="57"/>
                    </a:lnTo>
                    <a:lnTo>
                      <a:pt x="87" y="34"/>
                    </a:lnTo>
                    <a:lnTo>
                      <a:pt x="76" y="13"/>
                    </a:lnTo>
                    <a:lnTo>
                      <a:pt x="58" y="2"/>
                    </a:lnTo>
                    <a:lnTo>
                      <a:pt x="34" y="0"/>
                    </a:lnTo>
                    <a:lnTo>
                      <a:pt x="14" y="13"/>
                    </a:lnTo>
                    <a:lnTo>
                      <a:pt x="0" y="3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4" name="Freeform 1214"/>
              <p:cNvSpPr>
                <a:spLocks/>
              </p:cNvSpPr>
              <p:nvPr/>
            </p:nvSpPr>
            <p:spPr bwMode="auto">
              <a:xfrm>
                <a:off x="3642" y="1616"/>
                <a:ext cx="87" cy="86"/>
              </a:xfrm>
              <a:custGeom>
                <a:avLst/>
                <a:gdLst>
                  <a:gd name="T0" fmla="*/ 0 w 87"/>
                  <a:gd name="T1" fmla="*/ 55 h 86"/>
                  <a:gd name="T2" fmla="*/ 11 w 87"/>
                  <a:gd name="T3" fmla="*/ 73 h 86"/>
                  <a:gd name="T4" fmla="*/ 32 w 87"/>
                  <a:gd name="T5" fmla="*/ 86 h 86"/>
                  <a:gd name="T6" fmla="*/ 53 w 87"/>
                  <a:gd name="T7" fmla="*/ 86 h 86"/>
                  <a:gd name="T8" fmla="*/ 74 w 87"/>
                  <a:gd name="T9" fmla="*/ 76 h 86"/>
                  <a:gd name="T10" fmla="*/ 87 w 87"/>
                  <a:gd name="T11" fmla="*/ 57 h 86"/>
                  <a:gd name="T12" fmla="*/ 87 w 87"/>
                  <a:gd name="T13" fmla="*/ 34 h 86"/>
                  <a:gd name="T14" fmla="*/ 76 w 87"/>
                  <a:gd name="T15" fmla="*/ 13 h 86"/>
                  <a:gd name="T16" fmla="*/ 58 w 87"/>
                  <a:gd name="T17" fmla="*/ 2 h 86"/>
                  <a:gd name="T18" fmla="*/ 34 w 87"/>
                  <a:gd name="T19" fmla="*/ 0 h 86"/>
                  <a:gd name="T20" fmla="*/ 14 w 87"/>
                  <a:gd name="T21" fmla="*/ 13 h 86"/>
                  <a:gd name="T22" fmla="*/ 0 w 87"/>
                  <a:gd name="T23" fmla="*/ 31 h 86"/>
                  <a:gd name="T24" fmla="*/ 0 w 87"/>
                  <a:gd name="T25" fmla="*/ 5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6">
                    <a:moveTo>
                      <a:pt x="0" y="55"/>
                    </a:moveTo>
                    <a:lnTo>
                      <a:pt x="11" y="73"/>
                    </a:lnTo>
                    <a:lnTo>
                      <a:pt x="32" y="86"/>
                    </a:lnTo>
                    <a:lnTo>
                      <a:pt x="53" y="86"/>
                    </a:lnTo>
                    <a:lnTo>
                      <a:pt x="74" y="76"/>
                    </a:lnTo>
                    <a:lnTo>
                      <a:pt x="87" y="57"/>
                    </a:lnTo>
                    <a:lnTo>
                      <a:pt x="87" y="34"/>
                    </a:lnTo>
                    <a:lnTo>
                      <a:pt x="76" y="13"/>
                    </a:lnTo>
                    <a:lnTo>
                      <a:pt x="58" y="2"/>
                    </a:lnTo>
                    <a:lnTo>
                      <a:pt x="34" y="0"/>
                    </a:lnTo>
                    <a:lnTo>
                      <a:pt x="14" y="13"/>
                    </a:lnTo>
                    <a:lnTo>
                      <a:pt x="0" y="31"/>
                    </a:lnTo>
                    <a:lnTo>
                      <a:pt x="0" y="5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5" name="Text Box 1215"/>
              <p:cNvSpPr txBox="1">
                <a:spLocks noChangeArrowheads="1"/>
              </p:cNvSpPr>
              <p:nvPr/>
            </p:nvSpPr>
            <p:spPr bwMode="auto">
              <a:xfrm>
                <a:off x="3601" y="157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56" name="Group 1216"/>
            <p:cNvGrpSpPr>
              <a:grpSpLocks/>
            </p:cNvGrpSpPr>
            <p:nvPr/>
          </p:nvGrpSpPr>
          <p:grpSpPr bwMode="auto">
            <a:xfrm>
              <a:off x="3459" y="2088"/>
              <a:ext cx="185" cy="213"/>
              <a:chOff x="3459" y="2088"/>
              <a:chExt cx="185" cy="213"/>
            </a:xfrm>
          </p:grpSpPr>
          <p:sp>
            <p:nvSpPr>
              <p:cNvPr id="446657" name="Freeform 1217"/>
              <p:cNvSpPr>
                <a:spLocks/>
              </p:cNvSpPr>
              <p:nvPr/>
            </p:nvSpPr>
            <p:spPr bwMode="auto">
              <a:xfrm>
                <a:off x="3504" y="2134"/>
                <a:ext cx="89" cy="87"/>
              </a:xfrm>
              <a:custGeom>
                <a:avLst/>
                <a:gdLst>
                  <a:gd name="T0" fmla="*/ 0 w 89"/>
                  <a:gd name="T1" fmla="*/ 47 h 87"/>
                  <a:gd name="T2" fmla="*/ 7 w 89"/>
                  <a:gd name="T3" fmla="*/ 68 h 87"/>
                  <a:gd name="T4" fmla="*/ 26 w 89"/>
                  <a:gd name="T5" fmla="*/ 84 h 87"/>
                  <a:gd name="T6" fmla="*/ 47 w 89"/>
                  <a:gd name="T7" fmla="*/ 87 h 87"/>
                  <a:gd name="T8" fmla="*/ 70 w 89"/>
                  <a:gd name="T9" fmla="*/ 82 h 87"/>
                  <a:gd name="T10" fmla="*/ 83 w 89"/>
                  <a:gd name="T11" fmla="*/ 63 h 87"/>
                  <a:gd name="T12" fmla="*/ 89 w 89"/>
                  <a:gd name="T13" fmla="*/ 42 h 87"/>
                  <a:gd name="T14" fmla="*/ 81 w 89"/>
                  <a:gd name="T15" fmla="*/ 19 h 87"/>
                  <a:gd name="T16" fmla="*/ 65 w 89"/>
                  <a:gd name="T17" fmla="*/ 6 h 87"/>
                  <a:gd name="T18" fmla="*/ 41 w 89"/>
                  <a:gd name="T19" fmla="*/ 0 h 87"/>
                  <a:gd name="T20" fmla="*/ 21 w 89"/>
                  <a:gd name="T21" fmla="*/ 8 h 87"/>
                  <a:gd name="T22" fmla="*/ 5 w 89"/>
                  <a:gd name="T23" fmla="*/ 24 h 87"/>
                  <a:gd name="T24" fmla="*/ 0 w 89"/>
                  <a:gd name="T25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7">
                    <a:moveTo>
                      <a:pt x="0" y="47"/>
                    </a:moveTo>
                    <a:lnTo>
                      <a:pt x="7" y="68"/>
                    </a:lnTo>
                    <a:lnTo>
                      <a:pt x="26" y="84"/>
                    </a:lnTo>
                    <a:lnTo>
                      <a:pt x="47" y="87"/>
                    </a:lnTo>
                    <a:lnTo>
                      <a:pt x="70" y="82"/>
                    </a:lnTo>
                    <a:lnTo>
                      <a:pt x="83" y="63"/>
                    </a:lnTo>
                    <a:lnTo>
                      <a:pt x="89" y="42"/>
                    </a:lnTo>
                    <a:lnTo>
                      <a:pt x="81" y="19"/>
                    </a:lnTo>
                    <a:lnTo>
                      <a:pt x="65" y="6"/>
                    </a:lnTo>
                    <a:lnTo>
                      <a:pt x="41" y="0"/>
                    </a:lnTo>
                    <a:lnTo>
                      <a:pt x="21" y="8"/>
                    </a:lnTo>
                    <a:lnTo>
                      <a:pt x="5" y="2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8" name="Freeform 1218"/>
              <p:cNvSpPr>
                <a:spLocks/>
              </p:cNvSpPr>
              <p:nvPr/>
            </p:nvSpPr>
            <p:spPr bwMode="auto">
              <a:xfrm>
                <a:off x="3504" y="2134"/>
                <a:ext cx="89" cy="87"/>
              </a:xfrm>
              <a:custGeom>
                <a:avLst/>
                <a:gdLst>
                  <a:gd name="T0" fmla="*/ 0 w 89"/>
                  <a:gd name="T1" fmla="*/ 47 h 87"/>
                  <a:gd name="T2" fmla="*/ 7 w 89"/>
                  <a:gd name="T3" fmla="*/ 68 h 87"/>
                  <a:gd name="T4" fmla="*/ 26 w 89"/>
                  <a:gd name="T5" fmla="*/ 84 h 87"/>
                  <a:gd name="T6" fmla="*/ 47 w 89"/>
                  <a:gd name="T7" fmla="*/ 87 h 87"/>
                  <a:gd name="T8" fmla="*/ 70 w 89"/>
                  <a:gd name="T9" fmla="*/ 82 h 87"/>
                  <a:gd name="T10" fmla="*/ 83 w 89"/>
                  <a:gd name="T11" fmla="*/ 63 h 87"/>
                  <a:gd name="T12" fmla="*/ 89 w 89"/>
                  <a:gd name="T13" fmla="*/ 42 h 87"/>
                  <a:gd name="T14" fmla="*/ 81 w 89"/>
                  <a:gd name="T15" fmla="*/ 19 h 87"/>
                  <a:gd name="T16" fmla="*/ 65 w 89"/>
                  <a:gd name="T17" fmla="*/ 6 h 87"/>
                  <a:gd name="T18" fmla="*/ 41 w 89"/>
                  <a:gd name="T19" fmla="*/ 0 h 87"/>
                  <a:gd name="T20" fmla="*/ 21 w 89"/>
                  <a:gd name="T21" fmla="*/ 8 h 87"/>
                  <a:gd name="T22" fmla="*/ 5 w 89"/>
                  <a:gd name="T23" fmla="*/ 24 h 87"/>
                  <a:gd name="T24" fmla="*/ 0 w 89"/>
                  <a:gd name="T25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7">
                    <a:moveTo>
                      <a:pt x="0" y="47"/>
                    </a:moveTo>
                    <a:lnTo>
                      <a:pt x="7" y="68"/>
                    </a:lnTo>
                    <a:lnTo>
                      <a:pt x="26" y="84"/>
                    </a:lnTo>
                    <a:lnTo>
                      <a:pt x="47" y="87"/>
                    </a:lnTo>
                    <a:lnTo>
                      <a:pt x="70" y="82"/>
                    </a:lnTo>
                    <a:lnTo>
                      <a:pt x="83" y="63"/>
                    </a:lnTo>
                    <a:lnTo>
                      <a:pt x="89" y="42"/>
                    </a:lnTo>
                    <a:lnTo>
                      <a:pt x="81" y="19"/>
                    </a:lnTo>
                    <a:lnTo>
                      <a:pt x="65" y="6"/>
                    </a:lnTo>
                    <a:lnTo>
                      <a:pt x="41" y="0"/>
                    </a:lnTo>
                    <a:lnTo>
                      <a:pt x="21" y="8"/>
                    </a:lnTo>
                    <a:lnTo>
                      <a:pt x="5" y="24"/>
                    </a:lnTo>
                    <a:lnTo>
                      <a:pt x="0" y="4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59" name="Text Box 1219"/>
              <p:cNvSpPr txBox="1">
                <a:spLocks noChangeArrowheads="1"/>
              </p:cNvSpPr>
              <p:nvPr/>
            </p:nvSpPr>
            <p:spPr bwMode="auto">
              <a:xfrm>
                <a:off x="3459" y="2088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60" name="Group 1220"/>
            <p:cNvGrpSpPr>
              <a:grpSpLocks/>
            </p:cNvGrpSpPr>
            <p:nvPr/>
          </p:nvGrpSpPr>
          <p:grpSpPr bwMode="auto">
            <a:xfrm>
              <a:off x="3327" y="2620"/>
              <a:ext cx="185" cy="213"/>
              <a:chOff x="3327" y="2620"/>
              <a:chExt cx="185" cy="213"/>
            </a:xfrm>
          </p:grpSpPr>
          <p:sp>
            <p:nvSpPr>
              <p:cNvPr id="446661" name="Freeform 1221"/>
              <p:cNvSpPr>
                <a:spLocks/>
              </p:cNvSpPr>
              <p:nvPr/>
            </p:nvSpPr>
            <p:spPr bwMode="auto">
              <a:xfrm>
                <a:off x="3373" y="2658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5 w 89"/>
                  <a:gd name="T3" fmla="*/ 66 h 89"/>
                  <a:gd name="T4" fmla="*/ 21 w 89"/>
                  <a:gd name="T5" fmla="*/ 82 h 89"/>
                  <a:gd name="T6" fmla="*/ 44 w 89"/>
                  <a:gd name="T7" fmla="*/ 89 h 89"/>
                  <a:gd name="T8" fmla="*/ 65 w 89"/>
                  <a:gd name="T9" fmla="*/ 84 h 89"/>
                  <a:gd name="T10" fmla="*/ 81 w 89"/>
                  <a:gd name="T11" fmla="*/ 68 h 89"/>
                  <a:gd name="T12" fmla="*/ 89 w 89"/>
                  <a:gd name="T13" fmla="*/ 45 h 89"/>
                  <a:gd name="T14" fmla="*/ 83 w 89"/>
                  <a:gd name="T15" fmla="*/ 24 h 89"/>
                  <a:gd name="T16" fmla="*/ 68 w 89"/>
                  <a:gd name="T17" fmla="*/ 8 h 89"/>
                  <a:gd name="T18" fmla="*/ 44 w 89"/>
                  <a:gd name="T19" fmla="*/ 0 h 89"/>
                  <a:gd name="T20" fmla="*/ 23 w 89"/>
                  <a:gd name="T21" fmla="*/ 6 h 89"/>
                  <a:gd name="T22" fmla="*/ 7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2"/>
                    </a:lnTo>
                    <a:lnTo>
                      <a:pt x="44" y="89"/>
                    </a:lnTo>
                    <a:lnTo>
                      <a:pt x="65" y="84"/>
                    </a:lnTo>
                    <a:lnTo>
                      <a:pt x="81" y="68"/>
                    </a:lnTo>
                    <a:lnTo>
                      <a:pt x="89" y="45"/>
                    </a:lnTo>
                    <a:lnTo>
                      <a:pt x="83" y="24"/>
                    </a:lnTo>
                    <a:lnTo>
                      <a:pt x="68" y="8"/>
                    </a:lnTo>
                    <a:lnTo>
                      <a:pt x="44" y="0"/>
                    </a:lnTo>
                    <a:lnTo>
                      <a:pt x="23" y="6"/>
                    </a:lnTo>
                    <a:lnTo>
                      <a:pt x="7" y="2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62" name="Freeform 1222"/>
              <p:cNvSpPr>
                <a:spLocks/>
              </p:cNvSpPr>
              <p:nvPr/>
            </p:nvSpPr>
            <p:spPr bwMode="auto">
              <a:xfrm>
                <a:off x="3373" y="2658"/>
                <a:ext cx="89" cy="89"/>
              </a:xfrm>
              <a:custGeom>
                <a:avLst/>
                <a:gdLst>
                  <a:gd name="T0" fmla="*/ 0 w 89"/>
                  <a:gd name="T1" fmla="*/ 45 h 89"/>
                  <a:gd name="T2" fmla="*/ 5 w 89"/>
                  <a:gd name="T3" fmla="*/ 66 h 89"/>
                  <a:gd name="T4" fmla="*/ 21 w 89"/>
                  <a:gd name="T5" fmla="*/ 82 h 89"/>
                  <a:gd name="T6" fmla="*/ 44 w 89"/>
                  <a:gd name="T7" fmla="*/ 89 h 89"/>
                  <a:gd name="T8" fmla="*/ 65 w 89"/>
                  <a:gd name="T9" fmla="*/ 84 h 89"/>
                  <a:gd name="T10" fmla="*/ 81 w 89"/>
                  <a:gd name="T11" fmla="*/ 68 h 89"/>
                  <a:gd name="T12" fmla="*/ 89 w 89"/>
                  <a:gd name="T13" fmla="*/ 45 h 89"/>
                  <a:gd name="T14" fmla="*/ 83 w 89"/>
                  <a:gd name="T15" fmla="*/ 24 h 89"/>
                  <a:gd name="T16" fmla="*/ 68 w 89"/>
                  <a:gd name="T17" fmla="*/ 8 h 89"/>
                  <a:gd name="T18" fmla="*/ 44 w 89"/>
                  <a:gd name="T19" fmla="*/ 0 h 89"/>
                  <a:gd name="T20" fmla="*/ 23 w 89"/>
                  <a:gd name="T21" fmla="*/ 6 h 89"/>
                  <a:gd name="T22" fmla="*/ 7 w 89"/>
                  <a:gd name="T23" fmla="*/ 21 h 89"/>
                  <a:gd name="T24" fmla="*/ 0 w 89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2"/>
                    </a:lnTo>
                    <a:lnTo>
                      <a:pt x="44" y="89"/>
                    </a:lnTo>
                    <a:lnTo>
                      <a:pt x="65" y="84"/>
                    </a:lnTo>
                    <a:lnTo>
                      <a:pt x="81" y="68"/>
                    </a:lnTo>
                    <a:lnTo>
                      <a:pt x="89" y="45"/>
                    </a:lnTo>
                    <a:lnTo>
                      <a:pt x="83" y="24"/>
                    </a:lnTo>
                    <a:lnTo>
                      <a:pt x="68" y="8"/>
                    </a:lnTo>
                    <a:lnTo>
                      <a:pt x="44" y="0"/>
                    </a:lnTo>
                    <a:lnTo>
                      <a:pt x="23" y="6"/>
                    </a:lnTo>
                    <a:lnTo>
                      <a:pt x="7" y="21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63" name="Text Box 1223"/>
              <p:cNvSpPr txBox="1">
                <a:spLocks noChangeArrowheads="1"/>
              </p:cNvSpPr>
              <p:nvPr/>
            </p:nvSpPr>
            <p:spPr bwMode="auto">
              <a:xfrm>
                <a:off x="3327" y="2620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64" name="Group 1224"/>
            <p:cNvGrpSpPr>
              <a:grpSpLocks/>
            </p:cNvGrpSpPr>
            <p:nvPr/>
          </p:nvGrpSpPr>
          <p:grpSpPr bwMode="auto">
            <a:xfrm>
              <a:off x="3195" y="3138"/>
              <a:ext cx="185" cy="213"/>
              <a:chOff x="3195" y="3138"/>
              <a:chExt cx="185" cy="213"/>
            </a:xfrm>
          </p:grpSpPr>
          <p:sp>
            <p:nvSpPr>
              <p:cNvPr id="446665" name="Freeform 1225"/>
              <p:cNvSpPr>
                <a:spLocks/>
              </p:cNvSpPr>
              <p:nvPr/>
            </p:nvSpPr>
            <p:spPr bwMode="auto">
              <a:xfrm>
                <a:off x="3239" y="3174"/>
                <a:ext cx="89" cy="90"/>
              </a:xfrm>
              <a:custGeom>
                <a:avLst/>
                <a:gdLst>
                  <a:gd name="T0" fmla="*/ 0 w 89"/>
                  <a:gd name="T1" fmla="*/ 45 h 90"/>
                  <a:gd name="T2" fmla="*/ 5 w 89"/>
                  <a:gd name="T3" fmla="*/ 66 h 90"/>
                  <a:gd name="T4" fmla="*/ 21 w 89"/>
                  <a:gd name="T5" fmla="*/ 84 h 90"/>
                  <a:gd name="T6" fmla="*/ 44 w 89"/>
                  <a:gd name="T7" fmla="*/ 90 h 90"/>
                  <a:gd name="T8" fmla="*/ 65 w 89"/>
                  <a:gd name="T9" fmla="*/ 84 h 90"/>
                  <a:gd name="T10" fmla="*/ 81 w 89"/>
                  <a:gd name="T11" fmla="*/ 69 h 90"/>
                  <a:gd name="T12" fmla="*/ 89 w 89"/>
                  <a:gd name="T13" fmla="*/ 45 h 90"/>
                  <a:gd name="T14" fmla="*/ 84 w 89"/>
                  <a:gd name="T15" fmla="*/ 24 h 90"/>
                  <a:gd name="T16" fmla="*/ 68 w 89"/>
                  <a:gd name="T17" fmla="*/ 8 h 90"/>
                  <a:gd name="T18" fmla="*/ 44 w 89"/>
                  <a:gd name="T19" fmla="*/ 0 h 90"/>
                  <a:gd name="T20" fmla="*/ 24 w 89"/>
                  <a:gd name="T21" fmla="*/ 8 h 90"/>
                  <a:gd name="T22" fmla="*/ 8 w 89"/>
                  <a:gd name="T23" fmla="*/ 21 h 90"/>
                  <a:gd name="T24" fmla="*/ 0 w 8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90">
                    <a:moveTo>
                      <a:pt x="0" y="45"/>
                    </a:moveTo>
                    <a:lnTo>
                      <a:pt x="5" y="66"/>
                    </a:lnTo>
                    <a:lnTo>
                      <a:pt x="21" y="84"/>
                    </a:lnTo>
                    <a:lnTo>
                      <a:pt x="44" y="90"/>
                    </a:lnTo>
                    <a:lnTo>
                      <a:pt x="65" y="84"/>
                    </a:lnTo>
                    <a:lnTo>
                      <a:pt x="81" y="69"/>
                    </a:lnTo>
                    <a:lnTo>
                      <a:pt x="89" y="45"/>
                    </a:lnTo>
                    <a:lnTo>
                      <a:pt x="84" y="24"/>
                    </a:lnTo>
                    <a:lnTo>
                      <a:pt x="68" y="8"/>
                    </a:lnTo>
                    <a:lnTo>
                      <a:pt x="44" y="0"/>
                    </a:lnTo>
                    <a:lnTo>
                      <a:pt x="24" y="8"/>
                    </a:lnTo>
                    <a:lnTo>
                      <a:pt x="8" y="2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66" name="Freeform 1226"/>
              <p:cNvSpPr>
                <a:spLocks/>
              </p:cNvSpPr>
              <p:nvPr/>
            </p:nvSpPr>
            <p:spPr bwMode="auto">
              <a:xfrm>
                <a:off x="3239" y="3174"/>
                <a:ext cx="89" cy="90"/>
              </a:xfrm>
              <a:custGeom>
                <a:avLst/>
                <a:gdLst>
                  <a:gd name="T0" fmla="*/ 0 w 89"/>
                  <a:gd name="T1" fmla="*/ 45 h 90"/>
                  <a:gd name="T2" fmla="*/ 5 w 89"/>
                  <a:gd name="T3" fmla="*/ 66 h 90"/>
                  <a:gd name="T4" fmla="*/ 21 w 89"/>
                  <a:gd name="T5" fmla="*/ 84 h 90"/>
                  <a:gd name="T6" fmla="*/ 44 w 89"/>
                  <a:gd name="T7" fmla="*/ 90 h 90"/>
                  <a:gd name="T8" fmla="*/ 65 w 89"/>
                  <a:gd name="T9" fmla="*/ 84 h 90"/>
                  <a:gd name="T10" fmla="*/ 81 w 89"/>
                  <a:gd name="T11" fmla="*/ 69 h 90"/>
                  <a:gd name="T12" fmla="*/ 89 w 89"/>
                  <a:gd name="T13" fmla="*/ 45 h 90"/>
                  <a:gd name="T14" fmla="*/ 84 w 89"/>
                  <a:gd name="T15" fmla="*/ 24 h 90"/>
                  <a:gd name="T16" fmla="*/ 68 w 89"/>
                  <a:gd name="T17" fmla="*/ 8 h 90"/>
                  <a:gd name="T18" fmla="*/ 44 w 89"/>
                  <a:gd name="T19" fmla="*/ 0 h 90"/>
                  <a:gd name="T20" fmla="*/ 24 w 89"/>
                  <a:gd name="T21" fmla="*/ 8 h 90"/>
                  <a:gd name="T22" fmla="*/ 8 w 89"/>
                  <a:gd name="T23" fmla="*/ 21 h 90"/>
                  <a:gd name="T24" fmla="*/ 0 w 8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90">
                    <a:moveTo>
                      <a:pt x="0" y="45"/>
                    </a:moveTo>
                    <a:lnTo>
                      <a:pt x="5" y="66"/>
                    </a:lnTo>
                    <a:lnTo>
                      <a:pt x="21" y="84"/>
                    </a:lnTo>
                    <a:lnTo>
                      <a:pt x="44" y="90"/>
                    </a:lnTo>
                    <a:lnTo>
                      <a:pt x="65" y="84"/>
                    </a:lnTo>
                    <a:lnTo>
                      <a:pt x="81" y="69"/>
                    </a:lnTo>
                    <a:lnTo>
                      <a:pt x="89" y="45"/>
                    </a:lnTo>
                    <a:lnTo>
                      <a:pt x="84" y="24"/>
                    </a:lnTo>
                    <a:lnTo>
                      <a:pt x="68" y="8"/>
                    </a:lnTo>
                    <a:lnTo>
                      <a:pt x="44" y="0"/>
                    </a:lnTo>
                    <a:lnTo>
                      <a:pt x="24" y="8"/>
                    </a:lnTo>
                    <a:lnTo>
                      <a:pt x="8" y="21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67" name="Text Box 1227"/>
              <p:cNvSpPr txBox="1">
                <a:spLocks noChangeArrowheads="1"/>
              </p:cNvSpPr>
              <p:nvPr/>
            </p:nvSpPr>
            <p:spPr bwMode="auto">
              <a:xfrm>
                <a:off x="3195" y="3138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68" name="Group 1228"/>
            <p:cNvGrpSpPr>
              <a:grpSpLocks/>
            </p:cNvGrpSpPr>
            <p:nvPr/>
          </p:nvGrpSpPr>
          <p:grpSpPr bwMode="auto">
            <a:xfrm>
              <a:off x="3099" y="3662"/>
              <a:ext cx="185" cy="213"/>
              <a:chOff x="3099" y="3662"/>
              <a:chExt cx="185" cy="213"/>
            </a:xfrm>
          </p:grpSpPr>
          <p:sp>
            <p:nvSpPr>
              <p:cNvPr id="446669" name="Freeform 1229"/>
              <p:cNvSpPr>
                <a:spLocks/>
              </p:cNvSpPr>
              <p:nvPr/>
            </p:nvSpPr>
            <p:spPr bwMode="auto">
              <a:xfrm>
                <a:off x="3147" y="3701"/>
                <a:ext cx="87" cy="89"/>
              </a:xfrm>
              <a:custGeom>
                <a:avLst/>
                <a:gdLst>
                  <a:gd name="T0" fmla="*/ 0 w 87"/>
                  <a:gd name="T1" fmla="*/ 45 h 89"/>
                  <a:gd name="T2" fmla="*/ 5 w 87"/>
                  <a:gd name="T3" fmla="*/ 66 h 89"/>
                  <a:gd name="T4" fmla="*/ 21 w 87"/>
                  <a:gd name="T5" fmla="*/ 81 h 89"/>
                  <a:gd name="T6" fmla="*/ 42 w 87"/>
                  <a:gd name="T7" fmla="*/ 89 h 89"/>
                  <a:gd name="T8" fmla="*/ 66 w 87"/>
                  <a:gd name="T9" fmla="*/ 81 h 89"/>
                  <a:gd name="T10" fmla="*/ 81 w 87"/>
                  <a:gd name="T11" fmla="*/ 66 h 89"/>
                  <a:gd name="T12" fmla="*/ 87 w 87"/>
                  <a:gd name="T13" fmla="*/ 45 h 89"/>
                  <a:gd name="T14" fmla="*/ 81 w 87"/>
                  <a:gd name="T15" fmla="*/ 21 h 89"/>
                  <a:gd name="T16" fmla="*/ 66 w 87"/>
                  <a:gd name="T17" fmla="*/ 5 h 89"/>
                  <a:gd name="T18" fmla="*/ 45 w 87"/>
                  <a:gd name="T19" fmla="*/ 0 h 89"/>
                  <a:gd name="T20" fmla="*/ 21 w 87"/>
                  <a:gd name="T21" fmla="*/ 5 h 89"/>
                  <a:gd name="T22" fmla="*/ 5 w 87"/>
                  <a:gd name="T23" fmla="*/ 21 h 89"/>
                  <a:gd name="T24" fmla="*/ 0 w 87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1"/>
                    </a:lnTo>
                    <a:lnTo>
                      <a:pt x="42" y="89"/>
                    </a:lnTo>
                    <a:lnTo>
                      <a:pt x="66" y="81"/>
                    </a:lnTo>
                    <a:lnTo>
                      <a:pt x="81" y="66"/>
                    </a:lnTo>
                    <a:lnTo>
                      <a:pt x="87" y="45"/>
                    </a:lnTo>
                    <a:lnTo>
                      <a:pt x="81" y="21"/>
                    </a:lnTo>
                    <a:lnTo>
                      <a:pt x="66" y="5"/>
                    </a:lnTo>
                    <a:lnTo>
                      <a:pt x="45" y="0"/>
                    </a:lnTo>
                    <a:lnTo>
                      <a:pt x="21" y="5"/>
                    </a:lnTo>
                    <a:lnTo>
                      <a:pt x="5" y="2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0" name="Freeform 1230"/>
              <p:cNvSpPr>
                <a:spLocks/>
              </p:cNvSpPr>
              <p:nvPr/>
            </p:nvSpPr>
            <p:spPr bwMode="auto">
              <a:xfrm>
                <a:off x="3147" y="3701"/>
                <a:ext cx="87" cy="89"/>
              </a:xfrm>
              <a:custGeom>
                <a:avLst/>
                <a:gdLst>
                  <a:gd name="T0" fmla="*/ 0 w 87"/>
                  <a:gd name="T1" fmla="*/ 45 h 89"/>
                  <a:gd name="T2" fmla="*/ 5 w 87"/>
                  <a:gd name="T3" fmla="*/ 66 h 89"/>
                  <a:gd name="T4" fmla="*/ 21 w 87"/>
                  <a:gd name="T5" fmla="*/ 81 h 89"/>
                  <a:gd name="T6" fmla="*/ 42 w 87"/>
                  <a:gd name="T7" fmla="*/ 89 h 89"/>
                  <a:gd name="T8" fmla="*/ 66 w 87"/>
                  <a:gd name="T9" fmla="*/ 81 h 89"/>
                  <a:gd name="T10" fmla="*/ 81 w 87"/>
                  <a:gd name="T11" fmla="*/ 66 h 89"/>
                  <a:gd name="T12" fmla="*/ 87 w 87"/>
                  <a:gd name="T13" fmla="*/ 45 h 89"/>
                  <a:gd name="T14" fmla="*/ 81 w 87"/>
                  <a:gd name="T15" fmla="*/ 21 h 89"/>
                  <a:gd name="T16" fmla="*/ 66 w 87"/>
                  <a:gd name="T17" fmla="*/ 5 h 89"/>
                  <a:gd name="T18" fmla="*/ 45 w 87"/>
                  <a:gd name="T19" fmla="*/ 0 h 89"/>
                  <a:gd name="T20" fmla="*/ 21 w 87"/>
                  <a:gd name="T21" fmla="*/ 5 h 89"/>
                  <a:gd name="T22" fmla="*/ 5 w 87"/>
                  <a:gd name="T23" fmla="*/ 21 h 89"/>
                  <a:gd name="T24" fmla="*/ 0 w 87"/>
                  <a:gd name="T2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9">
                    <a:moveTo>
                      <a:pt x="0" y="45"/>
                    </a:moveTo>
                    <a:lnTo>
                      <a:pt x="5" y="66"/>
                    </a:lnTo>
                    <a:lnTo>
                      <a:pt x="21" y="81"/>
                    </a:lnTo>
                    <a:lnTo>
                      <a:pt x="42" y="89"/>
                    </a:lnTo>
                    <a:lnTo>
                      <a:pt x="66" y="81"/>
                    </a:lnTo>
                    <a:lnTo>
                      <a:pt x="81" y="66"/>
                    </a:lnTo>
                    <a:lnTo>
                      <a:pt x="87" y="45"/>
                    </a:lnTo>
                    <a:lnTo>
                      <a:pt x="81" y="21"/>
                    </a:lnTo>
                    <a:lnTo>
                      <a:pt x="66" y="5"/>
                    </a:lnTo>
                    <a:lnTo>
                      <a:pt x="45" y="0"/>
                    </a:lnTo>
                    <a:lnTo>
                      <a:pt x="21" y="5"/>
                    </a:lnTo>
                    <a:lnTo>
                      <a:pt x="5" y="21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1" name="Text Box 1231"/>
              <p:cNvSpPr txBox="1">
                <a:spLocks noChangeArrowheads="1"/>
              </p:cNvSpPr>
              <p:nvPr/>
            </p:nvSpPr>
            <p:spPr bwMode="auto">
              <a:xfrm>
                <a:off x="3099" y="366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72" name="Group 1232"/>
            <p:cNvGrpSpPr>
              <a:grpSpLocks/>
            </p:cNvGrpSpPr>
            <p:nvPr/>
          </p:nvGrpSpPr>
          <p:grpSpPr bwMode="auto">
            <a:xfrm>
              <a:off x="4888" y="2916"/>
              <a:ext cx="185" cy="213"/>
              <a:chOff x="4888" y="2916"/>
              <a:chExt cx="185" cy="213"/>
            </a:xfrm>
          </p:grpSpPr>
          <p:sp>
            <p:nvSpPr>
              <p:cNvPr id="446673" name="Freeform 1233"/>
              <p:cNvSpPr>
                <a:spLocks/>
              </p:cNvSpPr>
              <p:nvPr/>
            </p:nvSpPr>
            <p:spPr bwMode="auto">
              <a:xfrm>
                <a:off x="4934" y="2962"/>
                <a:ext cx="84" cy="87"/>
              </a:xfrm>
              <a:custGeom>
                <a:avLst/>
                <a:gdLst>
                  <a:gd name="T0" fmla="*/ 84 w 84"/>
                  <a:gd name="T1" fmla="*/ 32 h 87"/>
                  <a:gd name="T2" fmla="*/ 73 w 84"/>
                  <a:gd name="T3" fmla="*/ 11 h 87"/>
                  <a:gd name="T4" fmla="*/ 55 w 84"/>
                  <a:gd name="T5" fmla="*/ 0 h 87"/>
                  <a:gd name="T6" fmla="*/ 32 w 84"/>
                  <a:gd name="T7" fmla="*/ 0 h 87"/>
                  <a:gd name="T8" fmla="*/ 11 w 84"/>
                  <a:gd name="T9" fmla="*/ 11 h 87"/>
                  <a:gd name="T10" fmla="*/ 0 w 84"/>
                  <a:gd name="T11" fmla="*/ 32 h 87"/>
                  <a:gd name="T12" fmla="*/ 0 w 84"/>
                  <a:gd name="T13" fmla="*/ 55 h 87"/>
                  <a:gd name="T14" fmla="*/ 11 w 84"/>
                  <a:gd name="T15" fmla="*/ 74 h 87"/>
                  <a:gd name="T16" fmla="*/ 32 w 84"/>
                  <a:gd name="T17" fmla="*/ 87 h 87"/>
                  <a:gd name="T18" fmla="*/ 52 w 84"/>
                  <a:gd name="T19" fmla="*/ 87 h 87"/>
                  <a:gd name="T20" fmla="*/ 73 w 84"/>
                  <a:gd name="T21" fmla="*/ 74 h 87"/>
                  <a:gd name="T22" fmla="*/ 84 w 84"/>
                  <a:gd name="T23" fmla="*/ 55 h 87"/>
                  <a:gd name="T24" fmla="*/ 84 w 84"/>
                  <a:gd name="T25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87">
                    <a:moveTo>
                      <a:pt x="84" y="32"/>
                    </a:moveTo>
                    <a:lnTo>
                      <a:pt x="73" y="11"/>
                    </a:lnTo>
                    <a:lnTo>
                      <a:pt x="55" y="0"/>
                    </a:lnTo>
                    <a:lnTo>
                      <a:pt x="32" y="0"/>
                    </a:lnTo>
                    <a:lnTo>
                      <a:pt x="11" y="11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1" y="74"/>
                    </a:lnTo>
                    <a:lnTo>
                      <a:pt x="32" y="87"/>
                    </a:lnTo>
                    <a:lnTo>
                      <a:pt x="52" y="87"/>
                    </a:lnTo>
                    <a:lnTo>
                      <a:pt x="73" y="74"/>
                    </a:lnTo>
                    <a:lnTo>
                      <a:pt x="84" y="55"/>
                    </a:lnTo>
                    <a:lnTo>
                      <a:pt x="84" y="32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4" name="Freeform 1234"/>
              <p:cNvSpPr>
                <a:spLocks/>
              </p:cNvSpPr>
              <p:nvPr/>
            </p:nvSpPr>
            <p:spPr bwMode="auto">
              <a:xfrm>
                <a:off x="4934" y="2962"/>
                <a:ext cx="84" cy="87"/>
              </a:xfrm>
              <a:custGeom>
                <a:avLst/>
                <a:gdLst>
                  <a:gd name="T0" fmla="*/ 84 w 84"/>
                  <a:gd name="T1" fmla="*/ 32 h 87"/>
                  <a:gd name="T2" fmla="*/ 73 w 84"/>
                  <a:gd name="T3" fmla="*/ 11 h 87"/>
                  <a:gd name="T4" fmla="*/ 55 w 84"/>
                  <a:gd name="T5" fmla="*/ 0 h 87"/>
                  <a:gd name="T6" fmla="*/ 32 w 84"/>
                  <a:gd name="T7" fmla="*/ 0 h 87"/>
                  <a:gd name="T8" fmla="*/ 11 w 84"/>
                  <a:gd name="T9" fmla="*/ 11 h 87"/>
                  <a:gd name="T10" fmla="*/ 0 w 84"/>
                  <a:gd name="T11" fmla="*/ 32 h 87"/>
                  <a:gd name="T12" fmla="*/ 0 w 84"/>
                  <a:gd name="T13" fmla="*/ 55 h 87"/>
                  <a:gd name="T14" fmla="*/ 11 w 84"/>
                  <a:gd name="T15" fmla="*/ 74 h 87"/>
                  <a:gd name="T16" fmla="*/ 32 w 84"/>
                  <a:gd name="T17" fmla="*/ 87 h 87"/>
                  <a:gd name="T18" fmla="*/ 52 w 84"/>
                  <a:gd name="T19" fmla="*/ 87 h 87"/>
                  <a:gd name="T20" fmla="*/ 73 w 84"/>
                  <a:gd name="T21" fmla="*/ 74 h 87"/>
                  <a:gd name="T22" fmla="*/ 84 w 84"/>
                  <a:gd name="T23" fmla="*/ 55 h 87"/>
                  <a:gd name="T24" fmla="*/ 84 w 84"/>
                  <a:gd name="T25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87">
                    <a:moveTo>
                      <a:pt x="84" y="32"/>
                    </a:moveTo>
                    <a:lnTo>
                      <a:pt x="73" y="11"/>
                    </a:lnTo>
                    <a:lnTo>
                      <a:pt x="55" y="0"/>
                    </a:lnTo>
                    <a:lnTo>
                      <a:pt x="32" y="0"/>
                    </a:lnTo>
                    <a:lnTo>
                      <a:pt x="11" y="11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1" y="74"/>
                    </a:lnTo>
                    <a:lnTo>
                      <a:pt x="32" y="87"/>
                    </a:lnTo>
                    <a:lnTo>
                      <a:pt x="52" y="87"/>
                    </a:lnTo>
                    <a:lnTo>
                      <a:pt x="73" y="74"/>
                    </a:lnTo>
                    <a:lnTo>
                      <a:pt x="84" y="55"/>
                    </a:lnTo>
                    <a:lnTo>
                      <a:pt x="84" y="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5" name="Text Box 1235"/>
              <p:cNvSpPr txBox="1">
                <a:spLocks noChangeArrowheads="1"/>
              </p:cNvSpPr>
              <p:nvPr/>
            </p:nvSpPr>
            <p:spPr bwMode="auto">
              <a:xfrm>
                <a:off x="4888" y="29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76" name="Group 1236"/>
            <p:cNvGrpSpPr>
              <a:grpSpLocks/>
            </p:cNvGrpSpPr>
            <p:nvPr/>
          </p:nvGrpSpPr>
          <p:grpSpPr bwMode="auto">
            <a:xfrm>
              <a:off x="5012" y="2342"/>
              <a:ext cx="185" cy="213"/>
              <a:chOff x="5012" y="2342"/>
              <a:chExt cx="185" cy="213"/>
            </a:xfrm>
          </p:grpSpPr>
          <p:sp>
            <p:nvSpPr>
              <p:cNvPr id="446677" name="Freeform 1237"/>
              <p:cNvSpPr>
                <a:spLocks/>
              </p:cNvSpPr>
              <p:nvPr/>
            </p:nvSpPr>
            <p:spPr bwMode="auto">
              <a:xfrm>
                <a:off x="5057" y="2386"/>
                <a:ext cx="89" cy="86"/>
              </a:xfrm>
              <a:custGeom>
                <a:avLst/>
                <a:gdLst>
                  <a:gd name="T0" fmla="*/ 79 w 89"/>
                  <a:gd name="T1" fmla="*/ 13 h 86"/>
                  <a:gd name="T2" fmla="*/ 58 w 89"/>
                  <a:gd name="T3" fmla="*/ 0 h 86"/>
                  <a:gd name="T4" fmla="*/ 37 w 89"/>
                  <a:gd name="T5" fmla="*/ 0 h 86"/>
                  <a:gd name="T6" fmla="*/ 16 w 89"/>
                  <a:gd name="T7" fmla="*/ 10 h 86"/>
                  <a:gd name="T8" fmla="*/ 3 w 89"/>
                  <a:gd name="T9" fmla="*/ 29 h 86"/>
                  <a:gd name="T10" fmla="*/ 0 w 89"/>
                  <a:gd name="T11" fmla="*/ 50 h 86"/>
                  <a:gd name="T12" fmla="*/ 11 w 89"/>
                  <a:gd name="T13" fmla="*/ 71 h 86"/>
                  <a:gd name="T14" fmla="*/ 32 w 89"/>
                  <a:gd name="T15" fmla="*/ 84 h 86"/>
                  <a:gd name="T16" fmla="*/ 53 w 89"/>
                  <a:gd name="T17" fmla="*/ 86 h 86"/>
                  <a:gd name="T18" fmla="*/ 74 w 89"/>
                  <a:gd name="T19" fmla="*/ 76 h 86"/>
                  <a:gd name="T20" fmla="*/ 87 w 89"/>
                  <a:gd name="T21" fmla="*/ 55 h 86"/>
                  <a:gd name="T22" fmla="*/ 89 w 89"/>
                  <a:gd name="T23" fmla="*/ 34 h 86"/>
                  <a:gd name="T24" fmla="*/ 79 w 89"/>
                  <a:gd name="T25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79" y="13"/>
                    </a:moveTo>
                    <a:lnTo>
                      <a:pt x="58" y="0"/>
                    </a:lnTo>
                    <a:lnTo>
                      <a:pt x="37" y="0"/>
                    </a:lnTo>
                    <a:lnTo>
                      <a:pt x="16" y="10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1" y="71"/>
                    </a:lnTo>
                    <a:lnTo>
                      <a:pt x="32" y="84"/>
                    </a:lnTo>
                    <a:lnTo>
                      <a:pt x="53" y="86"/>
                    </a:lnTo>
                    <a:lnTo>
                      <a:pt x="74" y="76"/>
                    </a:lnTo>
                    <a:lnTo>
                      <a:pt x="87" y="55"/>
                    </a:lnTo>
                    <a:lnTo>
                      <a:pt x="89" y="34"/>
                    </a:lnTo>
                    <a:lnTo>
                      <a:pt x="79" y="13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8" name="Freeform 1238"/>
              <p:cNvSpPr>
                <a:spLocks/>
              </p:cNvSpPr>
              <p:nvPr/>
            </p:nvSpPr>
            <p:spPr bwMode="auto">
              <a:xfrm>
                <a:off x="5057" y="2386"/>
                <a:ext cx="89" cy="86"/>
              </a:xfrm>
              <a:custGeom>
                <a:avLst/>
                <a:gdLst>
                  <a:gd name="T0" fmla="*/ 79 w 89"/>
                  <a:gd name="T1" fmla="*/ 13 h 86"/>
                  <a:gd name="T2" fmla="*/ 58 w 89"/>
                  <a:gd name="T3" fmla="*/ 0 h 86"/>
                  <a:gd name="T4" fmla="*/ 37 w 89"/>
                  <a:gd name="T5" fmla="*/ 0 h 86"/>
                  <a:gd name="T6" fmla="*/ 16 w 89"/>
                  <a:gd name="T7" fmla="*/ 10 h 86"/>
                  <a:gd name="T8" fmla="*/ 3 w 89"/>
                  <a:gd name="T9" fmla="*/ 29 h 86"/>
                  <a:gd name="T10" fmla="*/ 0 w 89"/>
                  <a:gd name="T11" fmla="*/ 50 h 86"/>
                  <a:gd name="T12" fmla="*/ 11 w 89"/>
                  <a:gd name="T13" fmla="*/ 71 h 86"/>
                  <a:gd name="T14" fmla="*/ 32 w 89"/>
                  <a:gd name="T15" fmla="*/ 84 h 86"/>
                  <a:gd name="T16" fmla="*/ 53 w 89"/>
                  <a:gd name="T17" fmla="*/ 86 h 86"/>
                  <a:gd name="T18" fmla="*/ 74 w 89"/>
                  <a:gd name="T19" fmla="*/ 76 h 86"/>
                  <a:gd name="T20" fmla="*/ 87 w 89"/>
                  <a:gd name="T21" fmla="*/ 55 h 86"/>
                  <a:gd name="T22" fmla="*/ 89 w 89"/>
                  <a:gd name="T23" fmla="*/ 34 h 86"/>
                  <a:gd name="T24" fmla="*/ 79 w 89"/>
                  <a:gd name="T25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79" y="13"/>
                    </a:moveTo>
                    <a:lnTo>
                      <a:pt x="58" y="0"/>
                    </a:lnTo>
                    <a:lnTo>
                      <a:pt x="37" y="0"/>
                    </a:lnTo>
                    <a:lnTo>
                      <a:pt x="16" y="10"/>
                    </a:lnTo>
                    <a:lnTo>
                      <a:pt x="3" y="29"/>
                    </a:lnTo>
                    <a:lnTo>
                      <a:pt x="0" y="50"/>
                    </a:lnTo>
                    <a:lnTo>
                      <a:pt x="11" y="71"/>
                    </a:lnTo>
                    <a:lnTo>
                      <a:pt x="32" y="84"/>
                    </a:lnTo>
                    <a:lnTo>
                      <a:pt x="53" y="86"/>
                    </a:lnTo>
                    <a:lnTo>
                      <a:pt x="74" y="76"/>
                    </a:lnTo>
                    <a:lnTo>
                      <a:pt x="87" y="55"/>
                    </a:lnTo>
                    <a:lnTo>
                      <a:pt x="89" y="34"/>
                    </a:lnTo>
                    <a:lnTo>
                      <a:pt x="79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79" name="Text Box 1239"/>
              <p:cNvSpPr txBox="1">
                <a:spLocks noChangeArrowheads="1"/>
              </p:cNvSpPr>
              <p:nvPr/>
            </p:nvSpPr>
            <p:spPr bwMode="auto">
              <a:xfrm>
                <a:off x="5012" y="234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80" name="Group 1240"/>
            <p:cNvGrpSpPr>
              <a:grpSpLocks/>
            </p:cNvGrpSpPr>
            <p:nvPr/>
          </p:nvGrpSpPr>
          <p:grpSpPr bwMode="auto">
            <a:xfrm>
              <a:off x="5182" y="2847"/>
              <a:ext cx="185" cy="213"/>
              <a:chOff x="5182" y="2847"/>
              <a:chExt cx="185" cy="213"/>
            </a:xfrm>
          </p:grpSpPr>
          <p:sp>
            <p:nvSpPr>
              <p:cNvPr id="446681" name="Freeform 1241"/>
              <p:cNvSpPr>
                <a:spLocks/>
              </p:cNvSpPr>
              <p:nvPr/>
            </p:nvSpPr>
            <p:spPr bwMode="auto">
              <a:xfrm>
                <a:off x="5230" y="2910"/>
                <a:ext cx="89" cy="89"/>
              </a:xfrm>
              <a:custGeom>
                <a:avLst/>
                <a:gdLst>
                  <a:gd name="T0" fmla="*/ 89 w 89"/>
                  <a:gd name="T1" fmla="*/ 50 h 89"/>
                  <a:gd name="T2" fmla="*/ 87 w 89"/>
                  <a:gd name="T3" fmla="*/ 26 h 89"/>
                  <a:gd name="T4" fmla="*/ 71 w 89"/>
                  <a:gd name="T5" fmla="*/ 8 h 89"/>
                  <a:gd name="T6" fmla="*/ 50 w 89"/>
                  <a:gd name="T7" fmla="*/ 0 h 89"/>
                  <a:gd name="T8" fmla="*/ 26 w 89"/>
                  <a:gd name="T9" fmla="*/ 2 h 89"/>
                  <a:gd name="T10" fmla="*/ 11 w 89"/>
                  <a:gd name="T11" fmla="*/ 18 h 89"/>
                  <a:gd name="T12" fmla="*/ 0 w 89"/>
                  <a:gd name="T13" fmla="*/ 39 h 89"/>
                  <a:gd name="T14" fmla="*/ 5 w 89"/>
                  <a:gd name="T15" fmla="*/ 63 h 89"/>
                  <a:gd name="T16" fmla="*/ 18 w 89"/>
                  <a:gd name="T17" fmla="*/ 78 h 89"/>
                  <a:gd name="T18" fmla="*/ 39 w 89"/>
                  <a:gd name="T19" fmla="*/ 89 h 89"/>
                  <a:gd name="T20" fmla="*/ 63 w 89"/>
                  <a:gd name="T21" fmla="*/ 84 h 89"/>
                  <a:gd name="T22" fmla="*/ 81 w 89"/>
                  <a:gd name="T23" fmla="*/ 71 h 89"/>
                  <a:gd name="T24" fmla="*/ 89 w 89"/>
                  <a:gd name="T25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89" y="50"/>
                    </a:moveTo>
                    <a:lnTo>
                      <a:pt x="87" y="26"/>
                    </a:lnTo>
                    <a:lnTo>
                      <a:pt x="71" y="8"/>
                    </a:lnTo>
                    <a:lnTo>
                      <a:pt x="50" y="0"/>
                    </a:lnTo>
                    <a:lnTo>
                      <a:pt x="26" y="2"/>
                    </a:lnTo>
                    <a:lnTo>
                      <a:pt x="11" y="18"/>
                    </a:lnTo>
                    <a:lnTo>
                      <a:pt x="0" y="39"/>
                    </a:lnTo>
                    <a:lnTo>
                      <a:pt x="5" y="63"/>
                    </a:lnTo>
                    <a:lnTo>
                      <a:pt x="18" y="78"/>
                    </a:lnTo>
                    <a:lnTo>
                      <a:pt x="39" y="89"/>
                    </a:lnTo>
                    <a:lnTo>
                      <a:pt x="63" y="84"/>
                    </a:lnTo>
                    <a:lnTo>
                      <a:pt x="81" y="71"/>
                    </a:lnTo>
                    <a:lnTo>
                      <a:pt x="89" y="50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82" name="Freeform 1242"/>
              <p:cNvSpPr>
                <a:spLocks/>
              </p:cNvSpPr>
              <p:nvPr/>
            </p:nvSpPr>
            <p:spPr bwMode="auto">
              <a:xfrm>
                <a:off x="5230" y="2910"/>
                <a:ext cx="89" cy="89"/>
              </a:xfrm>
              <a:custGeom>
                <a:avLst/>
                <a:gdLst>
                  <a:gd name="T0" fmla="*/ 89 w 89"/>
                  <a:gd name="T1" fmla="*/ 50 h 89"/>
                  <a:gd name="T2" fmla="*/ 87 w 89"/>
                  <a:gd name="T3" fmla="*/ 26 h 89"/>
                  <a:gd name="T4" fmla="*/ 71 w 89"/>
                  <a:gd name="T5" fmla="*/ 8 h 89"/>
                  <a:gd name="T6" fmla="*/ 50 w 89"/>
                  <a:gd name="T7" fmla="*/ 0 h 89"/>
                  <a:gd name="T8" fmla="*/ 26 w 89"/>
                  <a:gd name="T9" fmla="*/ 2 h 89"/>
                  <a:gd name="T10" fmla="*/ 11 w 89"/>
                  <a:gd name="T11" fmla="*/ 18 h 89"/>
                  <a:gd name="T12" fmla="*/ 0 w 89"/>
                  <a:gd name="T13" fmla="*/ 39 h 89"/>
                  <a:gd name="T14" fmla="*/ 5 w 89"/>
                  <a:gd name="T15" fmla="*/ 63 h 89"/>
                  <a:gd name="T16" fmla="*/ 18 w 89"/>
                  <a:gd name="T17" fmla="*/ 78 h 89"/>
                  <a:gd name="T18" fmla="*/ 39 w 89"/>
                  <a:gd name="T19" fmla="*/ 89 h 89"/>
                  <a:gd name="T20" fmla="*/ 63 w 89"/>
                  <a:gd name="T21" fmla="*/ 84 h 89"/>
                  <a:gd name="T22" fmla="*/ 81 w 89"/>
                  <a:gd name="T23" fmla="*/ 71 h 89"/>
                  <a:gd name="T24" fmla="*/ 89 w 89"/>
                  <a:gd name="T25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9">
                    <a:moveTo>
                      <a:pt x="89" y="50"/>
                    </a:moveTo>
                    <a:lnTo>
                      <a:pt x="87" y="26"/>
                    </a:lnTo>
                    <a:lnTo>
                      <a:pt x="71" y="8"/>
                    </a:lnTo>
                    <a:lnTo>
                      <a:pt x="50" y="0"/>
                    </a:lnTo>
                    <a:lnTo>
                      <a:pt x="26" y="2"/>
                    </a:lnTo>
                    <a:lnTo>
                      <a:pt x="11" y="18"/>
                    </a:lnTo>
                    <a:lnTo>
                      <a:pt x="0" y="39"/>
                    </a:lnTo>
                    <a:lnTo>
                      <a:pt x="5" y="63"/>
                    </a:lnTo>
                    <a:lnTo>
                      <a:pt x="18" y="78"/>
                    </a:lnTo>
                    <a:lnTo>
                      <a:pt x="39" y="89"/>
                    </a:lnTo>
                    <a:lnTo>
                      <a:pt x="63" y="84"/>
                    </a:lnTo>
                    <a:lnTo>
                      <a:pt x="81" y="71"/>
                    </a:lnTo>
                    <a:lnTo>
                      <a:pt x="89" y="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83" name="Text Box 1243"/>
              <p:cNvSpPr txBox="1">
                <a:spLocks noChangeArrowheads="1"/>
              </p:cNvSpPr>
              <p:nvPr/>
            </p:nvSpPr>
            <p:spPr bwMode="auto">
              <a:xfrm rot="900000">
                <a:off x="5182" y="2847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84" name="Group 1244"/>
            <p:cNvGrpSpPr>
              <a:grpSpLocks/>
            </p:cNvGrpSpPr>
            <p:nvPr/>
          </p:nvGrpSpPr>
          <p:grpSpPr bwMode="auto">
            <a:xfrm>
              <a:off x="5346" y="2905"/>
              <a:ext cx="185" cy="213"/>
              <a:chOff x="5346" y="2905"/>
              <a:chExt cx="185" cy="213"/>
            </a:xfrm>
          </p:grpSpPr>
          <p:sp>
            <p:nvSpPr>
              <p:cNvPr id="446685" name="Freeform 1245"/>
              <p:cNvSpPr>
                <a:spLocks/>
              </p:cNvSpPr>
              <p:nvPr/>
            </p:nvSpPr>
            <p:spPr bwMode="auto">
              <a:xfrm>
                <a:off x="5390" y="2967"/>
                <a:ext cx="89" cy="90"/>
              </a:xfrm>
              <a:custGeom>
                <a:avLst/>
                <a:gdLst>
                  <a:gd name="T0" fmla="*/ 89 w 89"/>
                  <a:gd name="T1" fmla="*/ 50 h 90"/>
                  <a:gd name="T2" fmla="*/ 84 w 89"/>
                  <a:gd name="T3" fmla="*/ 27 h 90"/>
                  <a:gd name="T4" fmla="*/ 71 w 89"/>
                  <a:gd name="T5" fmla="*/ 8 h 90"/>
                  <a:gd name="T6" fmla="*/ 50 w 89"/>
                  <a:gd name="T7" fmla="*/ 0 h 90"/>
                  <a:gd name="T8" fmla="*/ 26 w 89"/>
                  <a:gd name="T9" fmla="*/ 6 h 90"/>
                  <a:gd name="T10" fmla="*/ 10 w 89"/>
                  <a:gd name="T11" fmla="*/ 19 h 90"/>
                  <a:gd name="T12" fmla="*/ 0 w 89"/>
                  <a:gd name="T13" fmla="*/ 40 h 90"/>
                  <a:gd name="T14" fmla="*/ 5 w 89"/>
                  <a:gd name="T15" fmla="*/ 63 h 90"/>
                  <a:gd name="T16" fmla="*/ 18 w 89"/>
                  <a:gd name="T17" fmla="*/ 79 h 90"/>
                  <a:gd name="T18" fmla="*/ 39 w 89"/>
                  <a:gd name="T19" fmla="*/ 90 h 90"/>
                  <a:gd name="T20" fmla="*/ 63 w 89"/>
                  <a:gd name="T21" fmla="*/ 84 h 90"/>
                  <a:gd name="T22" fmla="*/ 81 w 89"/>
                  <a:gd name="T23" fmla="*/ 71 h 90"/>
                  <a:gd name="T24" fmla="*/ 89 w 89"/>
                  <a:gd name="T25" fmla="*/ 5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90">
                    <a:moveTo>
                      <a:pt x="89" y="50"/>
                    </a:moveTo>
                    <a:lnTo>
                      <a:pt x="84" y="27"/>
                    </a:lnTo>
                    <a:lnTo>
                      <a:pt x="71" y="8"/>
                    </a:lnTo>
                    <a:lnTo>
                      <a:pt x="50" y="0"/>
                    </a:lnTo>
                    <a:lnTo>
                      <a:pt x="26" y="6"/>
                    </a:lnTo>
                    <a:lnTo>
                      <a:pt x="10" y="19"/>
                    </a:lnTo>
                    <a:lnTo>
                      <a:pt x="0" y="40"/>
                    </a:lnTo>
                    <a:lnTo>
                      <a:pt x="5" y="63"/>
                    </a:lnTo>
                    <a:lnTo>
                      <a:pt x="18" y="79"/>
                    </a:lnTo>
                    <a:lnTo>
                      <a:pt x="39" y="90"/>
                    </a:lnTo>
                    <a:lnTo>
                      <a:pt x="63" y="84"/>
                    </a:lnTo>
                    <a:lnTo>
                      <a:pt x="81" y="71"/>
                    </a:lnTo>
                    <a:lnTo>
                      <a:pt x="89" y="50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86" name="Freeform 1246"/>
              <p:cNvSpPr>
                <a:spLocks/>
              </p:cNvSpPr>
              <p:nvPr/>
            </p:nvSpPr>
            <p:spPr bwMode="auto">
              <a:xfrm>
                <a:off x="5390" y="2967"/>
                <a:ext cx="89" cy="90"/>
              </a:xfrm>
              <a:custGeom>
                <a:avLst/>
                <a:gdLst>
                  <a:gd name="T0" fmla="*/ 89 w 89"/>
                  <a:gd name="T1" fmla="*/ 50 h 90"/>
                  <a:gd name="T2" fmla="*/ 84 w 89"/>
                  <a:gd name="T3" fmla="*/ 27 h 90"/>
                  <a:gd name="T4" fmla="*/ 71 w 89"/>
                  <a:gd name="T5" fmla="*/ 8 h 90"/>
                  <a:gd name="T6" fmla="*/ 50 w 89"/>
                  <a:gd name="T7" fmla="*/ 0 h 90"/>
                  <a:gd name="T8" fmla="*/ 26 w 89"/>
                  <a:gd name="T9" fmla="*/ 6 h 90"/>
                  <a:gd name="T10" fmla="*/ 10 w 89"/>
                  <a:gd name="T11" fmla="*/ 19 h 90"/>
                  <a:gd name="T12" fmla="*/ 0 w 89"/>
                  <a:gd name="T13" fmla="*/ 40 h 90"/>
                  <a:gd name="T14" fmla="*/ 5 w 89"/>
                  <a:gd name="T15" fmla="*/ 63 h 90"/>
                  <a:gd name="T16" fmla="*/ 18 w 89"/>
                  <a:gd name="T17" fmla="*/ 79 h 90"/>
                  <a:gd name="T18" fmla="*/ 39 w 89"/>
                  <a:gd name="T19" fmla="*/ 90 h 90"/>
                  <a:gd name="T20" fmla="*/ 63 w 89"/>
                  <a:gd name="T21" fmla="*/ 84 h 90"/>
                  <a:gd name="T22" fmla="*/ 81 w 89"/>
                  <a:gd name="T23" fmla="*/ 71 h 90"/>
                  <a:gd name="T24" fmla="*/ 89 w 89"/>
                  <a:gd name="T25" fmla="*/ 5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90">
                    <a:moveTo>
                      <a:pt x="89" y="50"/>
                    </a:moveTo>
                    <a:lnTo>
                      <a:pt x="84" y="27"/>
                    </a:lnTo>
                    <a:lnTo>
                      <a:pt x="71" y="8"/>
                    </a:lnTo>
                    <a:lnTo>
                      <a:pt x="50" y="0"/>
                    </a:lnTo>
                    <a:lnTo>
                      <a:pt x="26" y="6"/>
                    </a:lnTo>
                    <a:lnTo>
                      <a:pt x="10" y="19"/>
                    </a:lnTo>
                    <a:lnTo>
                      <a:pt x="0" y="40"/>
                    </a:lnTo>
                    <a:lnTo>
                      <a:pt x="5" y="63"/>
                    </a:lnTo>
                    <a:lnTo>
                      <a:pt x="18" y="79"/>
                    </a:lnTo>
                    <a:lnTo>
                      <a:pt x="39" y="90"/>
                    </a:lnTo>
                    <a:lnTo>
                      <a:pt x="63" y="84"/>
                    </a:lnTo>
                    <a:lnTo>
                      <a:pt x="81" y="71"/>
                    </a:lnTo>
                    <a:lnTo>
                      <a:pt x="89" y="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87" name="Text Box 1247"/>
              <p:cNvSpPr txBox="1">
                <a:spLocks noChangeArrowheads="1"/>
              </p:cNvSpPr>
              <p:nvPr/>
            </p:nvSpPr>
            <p:spPr bwMode="auto">
              <a:xfrm rot="1254369">
                <a:off x="5346" y="2905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88" name="Group 1248"/>
            <p:cNvGrpSpPr>
              <a:grpSpLocks/>
            </p:cNvGrpSpPr>
            <p:nvPr/>
          </p:nvGrpSpPr>
          <p:grpSpPr bwMode="auto">
            <a:xfrm>
              <a:off x="5146" y="1788"/>
              <a:ext cx="185" cy="213"/>
              <a:chOff x="5146" y="1788"/>
              <a:chExt cx="185" cy="213"/>
            </a:xfrm>
          </p:grpSpPr>
          <p:sp>
            <p:nvSpPr>
              <p:cNvPr id="446689" name="Freeform 1249"/>
              <p:cNvSpPr>
                <a:spLocks/>
              </p:cNvSpPr>
              <p:nvPr/>
            </p:nvSpPr>
            <p:spPr bwMode="auto">
              <a:xfrm>
                <a:off x="5191" y="1825"/>
                <a:ext cx="86" cy="87"/>
              </a:xfrm>
              <a:custGeom>
                <a:avLst/>
                <a:gdLst>
                  <a:gd name="T0" fmla="*/ 86 w 86"/>
                  <a:gd name="T1" fmla="*/ 34 h 87"/>
                  <a:gd name="T2" fmla="*/ 73 w 86"/>
                  <a:gd name="T3" fmla="*/ 13 h 87"/>
                  <a:gd name="T4" fmla="*/ 55 w 86"/>
                  <a:gd name="T5" fmla="*/ 3 h 87"/>
                  <a:gd name="T6" fmla="*/ 31 w 86"/>
                  <a:gd name="T7" fmla="*/ 0 h 87"/>
                  <a:gd name="T8" fmla="*/ 13 w 86"/>
                  <a:gd name="T9" fmla="*/ 13 h 87"/>
                  <a:gd name="T10" fmla="*/ 0 w 86"/>
                  <a:gd name="T11" fmla="*/ 32 h 87"/>
                  <a:gd name="T12" fmla="*/ 0 w 86"/>
                  <a:gd name="T13" fmla="*/ 55 h 87"/>
                  <a:gd name="T14" fmla="*/ 10 w 86"/>
                  <a:gd name="T15" fmla="*/ 76 h 87"/>
                  <a:gd name="T16" fmla="*/ 29 w 86"/>
                  <a:gd name="T17" fmla="*/ 87 h 87"/>
                  <a:gd name="T18" fmla="*/ 52 w 86"/>
                  <a:gd name="T19" fmla="*/ 87 h 87"/>
                  <a:gd name="T20" fmla="*/ 73 w 86"/>
                  <a:gd name="T21" fmla="*/ 76 h 87"/>
                  <a:gd name="T22" fmla="*/ 84 w 86"/>
                  <a:gd name="T23" fmla="*/ 58 h 87"/>
                  <a:gd name="T24" fmla="*/ 86 w 86"/>
                  <a:gd name="T25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34"/>
                    </a:moveTo>
                    <a:lnTo>
                      <a:pt x="73" y="13"/>
                    </a:lnTo>
                    <a:lnTo>
                      <a:pt x="55" y="3"/>
                    </a:lnTo>
                    <a:lnTo>
                      <a:pt x="31" y="0"/>
                    </a:lnTo>
                    <a:lnTo>
                      <a:pt x="13" y="13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29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4" y="58"/>
                    </a:lnTo>
                    <a:lnTo>
                      <a:pt x="86" y="34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0" name="Freeform 1250"/>
              <p:cNvSpPr>
                <a:spLocks/>
              </p:cNvSpPr>
              <p:nvPr/>
            </p:nvSpPr>
            <p:spPr bwMode="auto">
              <a:xfrm>
                <a:off x="5191" y="1825"/>
                <a:ext cx="86" cy="87"/>
              </a:xfrm>
              <a:custGeom>
                <a:avLst/>
                <a:gdLst>
                  <a:gd name="T0" fmla="*/ 86 w 86"/>
                  <a:gd name="T1" fmla="*/ 34 h 87"/>
                  <a:gd name="T2" fmla="*/ 73 w 86"/>
                  <a:gd name="T3" fmla="*/ 13 h 87"/>
                  <a:gd name="T4" fmla="*/ 55 w 86"/>
                  <a:gd name="T5" fmla="*/ 3 h 87"/>
                  <a:gd name="T6" fmla="*/ 31 w 86"/>
                  <a:gd name="T7" fmla="*/ 0 h 87"/>
                  <a:gd name="T8" fmla="*/ 13 w 86"/>
                  <a:gd name="T9" fmla="*/ 13 h 87"/>
                  <a:gd name="T10" fmla="*/ 0 w 86"/>
                  <a:gd name="T11" fmla="*/ 32 h 87"/>
                  <a:gd name="T12" fmla="*/ 0 w 86"/>
                  <a:gd name="T13" fmla="*/ 55 h 87"/>
                  <a:gd name="T14" fmla="*/ 10 w 86"/>
                  <a:gd name="T15" fmla="*/ 76 h 87"/>
                  <a:gd name="T16" fmla="*/ 29 w 86"/>
                  <a:gd name="T17" fmla="*/ 87 h 87"/>
                  <a:gd name="T18" fmla="*/ 52 w 86"/>
                  <a:gd name="T19" fmla="*/ 87 h 87"/>
                  <a:gd name="T20" fmla="*/ 73 w 86"/>
                  <a:gd name="T21" fmla="*/ 76 h 87"/>
                  <a:gd name="T22" fmla="*/ 84 w 86"/>
                  <a:gd name="T23" fmla="*/ 58 h 87"/>
                  <a:gd name="T24" fmla="*/ 86 w 86"/>
                  <a:gd name="T25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7">
                    <a:moveTo>
                      <a:pt x="86" y="34"/>
                    </a:moveTo>
                    <a:lnTo>
                      <a:pt x="73" y="13"/>
                    </a:lnTo>
                    <a:lnTo>
                      <a:pt x="55" y="3"/>
                    </a:lnTo>
                    <a:lnTo>
                      <a:pt x="31" y="0"/>
                    </a:lnTo>
                    <a:lnTo>
                      <a:pt x="13" y="13"/>
                    </a:lnTo>
                    <a:lnTo>
                      <a:pt x="0" y="32"/>
                    </a:lnTo>
                    <a:lnTo>
                      <a:pt x="0" y="55"/>
                    </a:lnTo>
                    <a:lnTo>
                      <a:pt x="10" y="76"/>
                    </a:lnTo>
                    <a:lnTo>
                      <a:pt x="29" y="87"/>
                    </a:lnTo>
                    <a:lnTo>
                      <a:pt x="52" y="87"/>
                    </a:lnTo>
                    <a:lnTo>
                      <a:pt x="73" y="76"/>
                    </a:lnTo>
                    <a:lnTo>
                      <a:pt x="84" y="58"/>
                    </a:lnTo>
                    <a:lnTo>
                      <a:pt x="86" y="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1" name="Text Box 1251"/>
              <p:cNvSpPr txBox="1">
                <a:spLocks noChangeArrowheads="1"/>
              </p:cNvSpPr>
              <p:nvPr/>
            </p:nvSpPr>
            <p:spPr bwMode="auto">
              <a:xfrm>
                <a:off x="5146" y="1788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92" name="Group 1252"/>
            <p:cNvGrpSpPr>
              <a:grpSpLocks/>
            </p:cNvGrpSpPr>
            <p:nvPr/>
          </p:nvGrpSpPr>
          <p:grpSpPr bwMode="auto">
            <a:xfrm>
              <a:off x="5278" y="1262"/>
              <a:ext cx="185" cy="213"/>
              <a:chOff x="5278" y="1262"/>
              <a:chExt cx="185" cy="213"/>
            </a:xfrm>
          </p:grpSpPr>
          <p:sp>
            <p:nvSpPr>
              <p:cNvPr id="446693" name="Freeform 1253"/>
              <p:cNvSpPr>
                <a:spLocks/>
              </p:cNvSpPr>
              <p:nvPr/>
            </p:nvSpPr>
            <p:spPr bwMode="auto">
              <a:xfrm>
                <a:off x="5319" y="1306"/>
                <a:ext cx="87" cy="87"/>
              </a:xfrm>
              <a:custGeom>
                <a:avLst/>
                <a:gdLst>
                  <a:gd name="T0" fmla="*/ 87 w 87"/>
                  <a:gd name="T1" fmla="*/ 40 h 87"/>
                  <a:gd name="T2" fmla="*/ 81 w 87"/>
                  <a:gd name="T3" fmla="*/ 19 h 87"/>
                  <a:gd name="T4" fmla="*/ 63 w 87"/>
                  <a:gd name="T5" fmla="*/ 3 h 87"/>
                  <a:gd name="T6" fmla="*/ 40 w 87"/>
                  <a:gd name="T7" fmla="*/ 0 h 87"/>
                  <a:gd name="T8" fmla="*/ 19 w 87"/>
                  <a:gd name="T9" fmla="*/ 8 h 87"/>
                  <a:gd name="T10" fmla="*/ 5 w 87"/>
                  <a:gd name="T11" fmla="*/ 24 h 87"/>
                  <a:gd name="T12" fmla="*/ 0 w 87"/>
                  <a:gd name="T13" fmla="*/ 48 h 87"/>
                  <a:gd name="T14" fmla="*/ 8 w 87"/>
                  <a:gd name="T15" fmla="*/ 68 h 87"/>
                  <a:gd name="T16" fmla="*/ 24 w 87"/>
                  <a:gd name="T17" fmla="*/ 84 h 87"/>
                  <a:gd name="T18" fmla="*/ 47 w 87"/>
                  <a:gd name="T19" fmla="*/ 87 h 87"/>
                  <a:gd name="T20" fmla="*/ 68 w 87"/>
                  <a:gd name="T21" fmla="*/ 79 h 87"/>
                  <a:gd name="T22" fmla="*/ 84 w 87"/>
                  <a:gd name="T23" fmla="*/ 63 h 87"/>
                  <a:gd name="T24" fmla="*/ 87 w 87"/>
                  <a:gd name="T25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7">
                    <a:moveTo>
                      <a:pt x="87" y="40"/>
                    </a:moveTo>
                    <a:lnTo>
                      <a:pt x="81" y="19"/>
                    </a:lnTo>
                    <a:lnTo>
                      <a:pt x="63" y="3"/>
                    </a:lnTo>
                    <a:lnTo>
                      <a:pt x="40" y="0"/>
                    </a:lnTo>
                    <a:lnTo>
                      <a:pt x="19" y="8"/>
                    </a:lnTo>
                    <a:lnTo>
                      <a:pt x="5" y="24"/>
                    </a:lnTo>
                    <a:lnTo>
                      <a:pt x="0" y="48"/>
                    </a:lnTo>
                    <a:lnTo>
                      <a:pt x="8" y="68"/>
                    </a:lnTo>
                    <a:lnTo>
                      <a:pt x="24" y="84"/>
                    </a:lnTo>
                    <a:lnTo>
                      <a:pt x="47" y="87"/>
                    </a:lnTo>
                    <a:lnTo>
                      <a:pt x="68" y="79"/>
                    </a:lnTo>
                    <a:lnTo>
                      <a:pt x="84" y="63"/>
                    </a:lnTo>
                    <a:lnTo>
                      <a:pt x="87" y="40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4" name="Freeform 1254"/>
              <p:cNvSpPr>
                <a:spLocks/>
              </p:cNvSpPr>
              <p:nvPr/>
            </p:nvSpPr>
            <p:spPr bwMode="auto">
              <a:xfrm>
                <a:off x="5319" y="1306"/>
                <a:ext cx="87" cy="87"/>
              </a:xfrm>
              <a:custGeom>
                <a:avLst/>
                <a:gdLst>
                  <a:gd name="T0" fmla="*/ 87 w 87"/>
                  <a:gd name="T1" fmla="*/ 40 h 87"/>
                  <a:gd name="T2" fmla="*/ 81 w 87"/>
                  <a:gd name="T3" fmla="*/ 19 h 87"/>
                  <a:gd name="T4" fmla="*/ 63 w 87"/>
                  <a:gd name="T5" fmla="*/ 3 h 87"/>
                  <a:gd name="T6" fmla="*/ 40 w 87"/>
                  <a:gd name="T7" fmla="*/ 0 h 87"/>
                  <a:gd name="T8" fmla="*/ 19 w 87"/>
                  <a:gd name="T9" fmla="*/ 8 h 87"/>
                  <a:gd name="T10" fmla="*/ 5 w 87"/>
                  <a:gd name="T11" fmla="*/ 24 h 87"/>
                  <a:gd name="T12" fmla="*/ 0 w 87"/>
                  <a:gd name="T13" fmla="*/ 48 h 87"/>
                  <a:gd name="T14" fmla="*/ 8 w 87"/>
                  <a:gd name="T15" fmla="*/ 68 h 87"/>
                  <a:gd name="T16" fmla="*/ 24 w 87"/>
                  <a:gd name="T17" fmla="*/ 84 h 87"/>
                  <a:gd name="T18" fmla="*/ 47 w 87"/>
                  <a:gd name="T19" fmla="*/ 87 h 87"/>
                  <a:gd name="T20" fmla="*/ 68 w 87"/>
                  <a:gd name="T21" fmla="*/ 79 h 87"/>
                  <a:gd name="T22" fmla="*/ 84 w 87"/>
                  <a:gd name="T23" fmla="*/ 63 h 87"/>
                  <a:gd name="T24" fmla="*/ 87 w 87"/>
                  <a:gd name="T25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87">
                    <a:moveTo>
                      <a:pt x="87" y="40"/>
                    </a:moveTo>
                    <a:lnTo>
                      <a:pt x="81" y="19"/>
                    </a:lnTo>
                    <a:lnTo>
                      <a:pt x="63" y="3"/>
                    </a:lnTo>
                    <a:lnTo>
                      <a:pt x="40" y="0"/>
                    </a:lnTo>
                    <a:lnTo>
                      <a:pt x="19" y="8"/>
                    </a:lnTo>
                    <a:lnTo>
                      <a:pt x="5" y="24"/>
                    </a:lnTo>
                    <a:lnTo>
                      <a:pt x="0" y="48"/>
                    </a:lnTo>
                    <a:lnTo>
                      <a:pt x="8" y="68"/>
                    </a:lnTo>
                    <a:lnTo>
                      <a:pt x="24" y="84"/>
                    </a:lnTo>
                    <a:lnTo>
                      <a:pt x="47" y="87"/>
                    </a:lnTo>
                    <a:lnTo>
                      <a:pt x="68" y="79"/>
                    </a:lnTo>
                    <a:lnTo>
                      <a:pt x="84" y="63"/>
                    </a:lnTo>
                    <a:lnTo>
                      <a:pt x="87" y="4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5" name="Text Box 1255"/>
              <p:cNvSpPr txBox="1">
                <a:spLocks noChangeArrowheads="1"/>
              </p:cNvSpPr>
              <p:nvPr/>
            </p:nvSpPr>
            <p:spPr bwMode="auto">
              <a:xfrm>
                <a:off x="5278" y="1262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grpSp>
          <p:nvGrpSpPr>
            <p:cNvPr id="446696" name="Group 1256"/>
            <p:cNvGrpSpPr>
              <a:grpSpLocks/>
            </p:cNvGrpSpPr>
            <p:nvPr/>
          </p:nvGrpSpPr>
          <p:grpSpPr bwMode="auto">
            <a:xfrm>
              <a:off x="5398" y="716"/>
              <a:ext cx="185" cy="213"/>
              <a:chOff x="5398" y="716"/>
              <a:chExt cx="185" cy="213"/>
            </a:xfrm>
          </p:grpSpPr>
          <p:sp>
            <p:nvSpPr>
              <p:cNvPr id="446697" name="Freeform 1257"/>
              <p:cNvSpPr>
                <a:spLocks/>
              </p:cNvSpPr>
              <p:nvPr/>
            </p:nvSpPr>
            <p:spPr bwMode="auto">
              <a:xfrm>
                <a:off x="5442" y="759"/>
                <a:ext cx="89" cy="86"/>
              </a:xfrm>
              <a:custGeom>
                <a:avLst/>
                <a:gdLst>
                  <a:gd name="T0" fmla="*/ 89 w 89"/>
                  <a:gd name="T1" fmla="*/ 42 h 86"/>
                  <a:gd name="T2" fmla="*/ 84 w 89"/>
                  <a:gd name="T3" fmla="*/ 21 h 86"/>
                  <a:gd name="T4" fmla="*/ 68 w 89"/>
                  <a:gd name="T5" fmla="*/ 5 h 86"/>
                  <a:gd name="T6" fmla="*/ 45 w 89"/>
                  <a:gd name="T7" fmla="*/ 0 h 86"/>
                  <a:gd name="T8" fmla="*/ 24 w 89"/>
                  <a:gd name="T9" fmla="*/ 5 h 86"/>
                  <a:gd name="T10" fmla="*/ 8 w 89"/>
                  <a:gd name="T11" fmla="*/ 21 h 86"/>
                  <a:gd name="T12" fmla="*/ 0 w 89"/>
                  <a:gd name="T13" fmla="*/ 42 h 86"/>
                  <a:gd name="T14" fmla="*/ 8 w 89"/>
                  <a:gd name="T15" fmla="*/ 65 h 86"/>
                  <a:gd name="T16" fmla="*/ 24 w 89"/>
                  <a:gd name="T17" fmla="*/ 81 h 86"/>
                  <a:gd name="T18" fmla="*/ 45 w 89"/>
                  <a:gd name="T19" fmla="*/ 86 h 86"/>
                  <a:gd name="T20" fmla="*/ 68 w 89"/>
                  <a:gd name="T21" fmla="*/ 81 h 86"/>
                  <a:gd name="T22" fmla="*/ 84 w 89"/>
                  <a:gd name="T23" fmla="*/ 65 h 86"/>
                  <a:gd name="T24" fmla="*/ 89 w 89"/>
                  <a:gd name="T25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89" y="42"/>
                    </a:moveTo>
                    <a:lnTo>
                      <a:pt x="84" y="21"/>
                    </a:lnTo>
                    <a:lnTo>
                      <a:pt x="68" y="5"/>
                    </a:lnTo>
                    <a:lnTo>
                      <a:pt x="45" y="0"/>
                    </a:lnTo>
                    <a:lnTo>
                      <a:pt x="24" y="5"/>
                    </a:lnTo>
                    <a:lnTo>
                      <a:pt x="8" y="21"/>
                    </a:lnTo>
                    <a:lnTo>
                      <a:pt x="0" y="42"/>
                    </a:lnTo>
                    <a:lnTo>
                      <a:pt x="8" y="65"/>
                    </a:lnTo>
                    <a:lnTo>
                      <a:pt x="24" y="81"/>
                    </a:lnTo>
                    <a:lnTo>
                      <a:pt x="45" y="86"/>
                    </a:lnTo>
                    <a:lnTo>
                      <a:pt x="68" y="81"/>
                    </a:lnTo>
                    <a:lnTo>
                      <a:pt x="84" y="65"/>
                    </a:lnTo>
                    <a:lnTo>
                      <a:pt x="89" y="42"/>
                    </a:lnTo>
                    <a:close/>
                  </a:path>
                </a:pathLst>
              </a:custGeom>
              <a:solidFill>
                <a:srgbClr val="F8E37A"/>
              </a:solidFill>
              <a:ln w="0">
                <a:solidFill>
                  <a:srgbClr val="F8E37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8" name="Freeform 1258"/>
              <p:cNvSpPr>
                <a:spLocks/>
              </p:cNvSpPr>
              <p:nvPr/>
            </p:nvSpPr>
            <p:spPr bwMode="auto">
              <a:xfrm>
                <a:off x="5442" y="759"/>
                <a:ext cx="89" cy="86"/>
              </a:xfrm>
              <a:custGeom>
                <a:avLst/>
                <a:gdLst>
                  <a:gd name="T0" fmla="*/ 89 w 89"/>
                  <a:gd name="T1" fmla="*/ 42 h 86"/>
                  <a:gd name="T2" fmla="*/ 84 w 89"/>
                  <a:gd name="T3" fmla="*/ 21 h 86"/>
                  <a:gd name="T4" fmla="*/ 68 w 89"/>
                  <a:gd name="T5" fmla="*/ 5 h 86"/>
                  <a:gd name="T6" fmla="*/ 45 w 89"/>
                  <a:gd name="T7" fmla="*/ 0 h 86"/>
                  <a:gd name="T8" fmla="*/ 24 w 89"/>
                  <a:gd name="T9" fmla="*/ 5 h 86"/>
                  <a:gd name="T10" fmla="*/ 8 w 89"/>
                  <a:gd name="T11" fmla="*/ 21 h 86"/>
                  <a:gd name="T12" fmla="*/ 0 w 89"/>
                  <a:gd name="T13" fmla="*/ 42 h 86"/>
                  <a:gd name="T14" fmla="*/ 8 w 89"/>
                  <a:gd name="T15" fmla="*/ 65 h 86"/>
                  <a:gd name="T16" fmla="*/ 24 w 89"/>
                  <a:gd name="T17" fmla="*/ 81 h 86"/>
                  <a:gd name="T18" fmla="*/ 45 w 89"/>
                  <a:gd name="T19" fmla="*/ 86 h 86"/>
                  <a:gd name="T20" fmla="*/ 68 w 89"/>
                  <a:gd name="T21" fmla="*/ 81 h 86"/>
                  <a:gd name="T22" fmla="*/ 84 w 89"/>
                  <a:gd name="T23" fmla="*/ 65 h 86"/>
                  <a:gd name="T24" fmla="*/ 89 w 89"/>
                  <a:gd name="T25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86">
                    <a:moveTo>
                      <a:pt x="89" y="42"/>
                    </a:moveTo>
                    <a:lnTo>
                      <a:pt x="84" y="21"/>
                    </a:lnTo>
                    <a:lnTo>
                      <a:pt x="68" y="5"/>
                    </a:lnTo>
                    <a:lnTo>
                      <a:pt x="45" y="0"/>
                    </a:lnTo>
                    <a:lnTo>
                      <a:pt x="24" y="5"/>
                    </a:lnTo>
                    <a:lnTo>
                      <a:pt x="8" y="21"/>
                    </a:lnTo>
                    <a:lnTo>
                      <a:pt x="0" y="42"/>
                    </a:lnTo>
                    <a:lnTo>
                      <a:pt x="8" y="65"/>
                    </a:lnTo>
                    <a:lnTo>
                      <a:pt x="24" y="81"/>
                    </a:lnTo>
                    <a:lnTo>
                      <a:pt x="45" y="86"/>
                    </a:lnTo>
                    <a:lnTo>
                      <a:pt x="68" y="81"/>
                    </a:lnTo>
                    <a:lnTo>
                      <a:pt x="84" y="65"/>
                    </a:lnTo>
                    <a:lnTo>
                      <a:pt x="89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46699" name="Text Box 1259"/>
              <p:cNvSpPr txBox="1">
                <a:spLocks noChangeArrowheads="1"/>
              </p:cNvSpPr>
              <p:nvPr/>
            </p:nvSpPr>
            <p:spPr bwMode="auto">
              <a:xfrm>
                <a:off x="5398" y="716"/>
                <a:ext cx="18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P</a:t>
                </a:r>
              </a:p>
            </p:txBody>
          </p:sp>
        </p:grpSp>
        <p:sp>
          <p:nvSpPr>
            <p:cNvPr id="446700" name="Text Box 1260"/>
            <p:cNvSpPr txBox="1">
              <a:spLocks noChangeArrowheads="1"/>
            </p:cNvSpPr>
            <p:nvPr/>
          </p:nvSpPr>
          <p:spPr bwMode="auto">
            <a:xfrm>
              <a:off x="5246" y="586"/>
              <a:ext cx="2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/>
                <a:t>5’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0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75D421-0804-49FC-A2C1-A48C0F78CA25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pic>
        <p:nvPicPr>
          <p:cNvPr id="37891" name="Picture 6" descr="rav65819_14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1" y="412191"/>
            <a:ext cx="10352316" cy="612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" y="272891"/>
            <a:ext cx="10314487" cy="64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7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1752600" y="228600"/>
            <a:ext cx="8686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50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 dirty="0"/>
          </a:p>
        </p:txBody>
      </p:sp>
      <p:pic>
        <p:nvPicPr>
          <p:cNvPr id="396298" name="Picture 10" descr="09_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/>
          <a:stretch>
            <a:fillRect/>
          </a:stretch>
        </p:blipFill>
        <p:spPr bwMode="auto">
          <a:xfrm>
            <a:off x="2107282" y="509451"/>
            <a:ext cx="7977436" cy="5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6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3" grpId="0" build="p" bldLvl="4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3748BA-ACD0-4ED1-81F5-B640D03ED05E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6" y="0"/>
            <a:ext cx="10966405" cy="67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0237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40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Pearson Prentice Hall</a:t>
            </a:r>
          </a:p>
        </p:txBody>
      </p:sp>
      <p:pic>
        <p:nvPicPr>
          <p:cNvPr id="189443" name="Picture 6" descr="12-02-15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708150"/>
            <a:ext cx="8812212" cy="3430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2732" name="Freeform 12"/>
          <p:cNvSpPr>
            <a:spLocks/>
          </p:cNvSpPr>
          <p:nvPr/>
        </p:nvSpPr>
        <p:spPr bwMode="auto">
          <a:xfrm>
            <a:off x="6924675" y="3067050"/>
            <a:ext cx="342900" cy="66675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216" y="6"/>
              </a:cxn>
              <a:cxn ang="0">
                <a:pos x="174" y="282"/>
              </a:cxn>
              <a:cxn ang="0">
                <a:pos x="132" y="354"/>
              </a:cxn>
              <a:cxn ang="0">
                <a:pos x="120" y="402"/>
              </a:cxn>
              <a:cxn ang="0">
                <a:pos x="30" y="420"/>
              </a:cxn>
              <a:cxn ang="0">
                <a:pos x="6" y="372"/>
              </a:cxn>
              <a:cxn ang="0">
                <a:pos x="0" y="222"/>
              </a:cxn>
              <a:cxn ang="0">
                <a:pos x="24" y="78"/>
              </a:cxn>
              <a:cxn ang="0">
                <a:pos x="6" y="0"/>
              </a:cxn>
            </a:cxnLst>
            <a:rect l="0" t="0" r="r" b="b"/>
            <a:pathLst>
              <a:path w="216" h="420">
                <a:moveTo>
                  <a:pt x="6" y="0"/>
                </a:moveTo>
                <a:lnTo>
                  <a:pt x="216" y="6"/>
                </a:lnTo>
                <a:lnTo>
                  <a:pt x="174" y="282"/>
                </a:lnTo>
                <a:lnTo>
                  <a:pt x="132" y="354"/>
                </a:lnTo>
                <a:lnTo>
                  <a:pt x="120" y="402"/>
                </a:lnTo>
                <a:lnTo>
                  <a:pt x="30" y="420"/>
                </a:lnTo>
                <a:lnTo>
                  <a:pt x="6" y="372"/>
                </a:lnTo>
                <a:lnTo>
                  <a:pt x="0" y="222"/>
                </a:lnTo>
                <a:lnTo>
                  <a:pt x="24" y="78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82735" name="Freeform 15"/>
          <p:cNvSpPr>
            <a:spLocks/>
          </p:cNvSpPr>
          <p:nvPr/>
        </p:nvSpPr>
        <p:spPr bwMode="auto">
          <a:xfrm>
            <a:off x="9101138" y="1800225"/>
            <a:ext cx="722312" cy="1746250"/>
          </a:xfrm>
          <a:custGeom>
            <a:avLst/>
            <a:gdLst/>
            <a:ahLst/>
            <a:cxnLst>
              <a:cxn ang="0">
                <a:pos x="329" y="1097"/>
              </a:cxn>
              <a:cxn ang="0">
                <a:pos x="0" y="0"/>
              </a:cxn>
              <a:cxn ang="0">
                <a:pos x="457" y="841"/>
              </a:cxn>
            </a:cxnLst>
            <a:rect l="0" t="0" r="r" b="b"/>
            <a:pathLst>
              <a:path w="457" h="1097">
                <a:moveTo>
                  <a:pt x="329" y="1097"/>
                </a:moveTo>
                <a:lnTo>
                  <a:pt x="0" y="0"/>
                </a:lnTo>
                <a:lnTo>
                  <a:pt x="457" y="84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46" name="Text Box 16"/>
          <p:cNvSpPr txBox="1">
            <a:spLocks noChangeArrowheads="1"/>
          </p:cNvSpPr>
          <p:nvPr/>
        </p:nvSpPr>
        <p:spPr bwMode="auto">
          <a:xfrm>
            <a:off x="8201025" y="150971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Nitrogen Bases</a:t>
            </a:r>
          </a:p>
        </p:txBody>
      </p:sp>
      <p:sp>
        <p:nvSpPr>
          <p:cNvPr id="1182737" name="Line 17"/>
          <p:cNvSpPr>
            <a:spLocks noChangeShapeType="1"/>
          </p:cNvSpPr>
          <p:nvPr/>
        </p:nvSpPr>
        <p:spPr bwMode="auto">
          <a:xfrm>
            <a:off x="3554414" y="3457576"/>
            <a:ext cx="7302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48" name="Text Box 18"/>
          <p:cNvSpPr txBox="1">
            <a:spLocks noChangeArrowheads="1"/>
          </p:cNvSpPr>
          <p:nvPr/>
        </p:nvSpPr>
        <p:spPr bwMode="auto">
          <a:xfrm>
            <a:off x="2851150" y="49450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Replication Fork</a:t>
            </a:r>
          </a:p>
        </p:txBody>
      </p:sp>
      <p:sp>
        <p:nvSpPr>
          <p:cNvPr id="1182739" name="Line 19"/>
          <p:cNvSpPr>
            <a:spLocks noChangeShapeType="1"/>
          </p:cNvSpPr>
          <p:nvPr/>
        </p:nvSpPr>
        <p:spPr bwMode="auto">
          <a:xfrm flipH="1">
            <a:off x="6996113" y="4411664"/>
            <a:ext cx="449262" cy="149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50" name="Text Box 20"/>
          <p:cNvSpPr txBox="1">
            <a:spLocks noChangeArrowheads="1"/>
          </p:cNvSpPr>
          <p:nvPr/>
        </p:nvSpPr>
        <p:spPr bwMode="auto">
          <a:xfrm>
            <a:off x="6634163" y="5865813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>
                <a:solidFill>
                  <a:schemeClr val="tx1"/>
                </a:solidFill>
              </a:rPr>
              <a:t>DNA Polymerase</a:t>
            </a:r>
          </a:p>
          <a:p>
            <a:pPr algn="l" eaLnBrk="1" hangingPunct="1"/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82742" name="Line 22"/>
          <p:cNvSpPr>
            <a:spLocks noChangeShapeType="1"/>
          </p:cNvSpPr>
          <p:nvPr/>
        </p:nvSpPr>
        <p:spPr bwMode="auto">
          <a:xfrm>
            <a:off x="8542338" y="3429000"/>
            <a:ext cx="101600" cy="154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52" name="Text Box 23"/>
          <p:cNvSpPr txBox="1">
            <a:spLocks noChangeArrowheads="1"/>
          </p:cNvSpPr>
          <p:nvPr/>
        </p:nvSpPr>
        <p:spPr bwMode="auto">
          <a:xfrm>
            <a:off x="7867650" y="49450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Replication Fork</a:t>
            </a:r>
          </a:p>
        </p:txBody>
      </p:sp>
      <p:sp>
        <p:nvSpPr>
          <p:cNvPr id="1182744" name="Line 24"/>
          <p:cNvSpPr>
            <a:spLocks noChangeShapeType="1"/>
          </p:cNvSpPr>
          <p:nvPr/>
        </p:nvSpPr>
        <p:spPr bwMode="auto">
          <a:xfrm flipH="1" flipV="1">
            <a:off x="7634289" y="1146176"/>
            <a:ext cx="73025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54" name="Text Box 25"/>
          <p:cNvSpPr txBox="1">
            <a:spLocks noChangeArrowheads="1"/>
          </p:cNvSpPr>
          <p:nvPr/>
        </p:nvSpPr>
        <p:spPr bwMode="auto">
          <a:xfrm>
            <a:off x="6802438" y="822326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Original strand</a:t>
            </a:r>
          </a:p>
        </p:txBody>
      </p:sp>
      <p:sp>
        <p:nvSpPr>
          <p:cNvPr id="1182746" name="Line 26"/>
          <p:cNvSpPr>
            <a:spLocks noChangeShapeType="1"/>
          </p:cNvSpPr>
          <p:nvPr/>
        </p:nvSpPr>
        <p:spPr bwMode="auto">
          <a:xfrm flipH="1" flipV="1">
            <a:off x="5907088" y="1074738"/>
            <a:ext cx="1016000" cy="107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56" name="Text Box 27"/>
          <p:cNvSpPr txBox="1">
            <a:spLocks noChangeArrowheads="1"/>
          </p:cNvSpPr>
          <p:nvPr/>
        </p:nvSpPr>
        <p:spPr bwMode="auto">
          <a:xfrm>
            <a:off x="5029200" y="787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New Strand</a:t>
            </a:r>
          </a:p>
        </p:txBody>
      </p:sp>
      <p:sp>
        <p:nvSpPr>
          <p:cNvPr id="1182751" name="Freeform 31"/>
          <p:cNvSpPr>
            <a:spLocks/>
          </p:cNvSpPr>
          <p:nvPr/>
        </p:nvSpPr>
        <p:spPr bwMode="auto">
          <a:xfrm>
            <a:off x="6215063" y="2757489"/>
            <a:ext cx="349250" cy="674687"/>
          </a:xfrm>
          <a:custGeom>
            <a:avLst/>
            <a:gdLst/>
            <a:ahLst/>
            <a:cxnLst>
              <a:cxn ang="0">
                <a:pos x="155" y="174"/>
              </a:cxn>
              <a:cxn ang="0">
                <a:pos x="146" y="412"/>
              </a:cxn>
              <a:cxn ang="0">
                <a:pos x="0" y="403"/>
              </a:cxn>
              <a:cxn ang="0">
                <a:pos x="54" y="229"/>
              </a:cxn>
              <a:cxn ang="0">
                <a:pos x="64" y="74"/>
              </a:cxn>
              <a:cxn ang="0">
                <a:pos x="100" y="0"/>
              </a:cxn>
              <a:cxn ang="0">
                <a:pos x="155" y="174"/>
              </a:cxn>
            </a:cxnLst>
            <a:rect l="0" t="0" r="r" b="b"/>
            <a:pathLst>
              <a:path w="155" h="412">
                <a:moveTo>
                  <a:pt x="155" y="174"/>
                </a:moveTo>
                <a:lnTo>
                  <a:pt x="146" y="412"/>
                </a:lnTo>
                <a:lnTo>
                  <a:pt x="0" y="403"/>
                </a:lnTo>
                <a:lnTo>
                  <a:pt x="54" y="229"/>
                </a:lnTo>
                <a:lnTo>
                  <a:pt x="64" y="74"/>
                </a:lnTo>
                <a:lnTo>
                  <a:pt x="100" y="0"/>
                </a:lnTo>
                <a:lnTo>
                  <a:pt x="155" y="174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9458" name="Text Box 32"/>
          <p:cNvSpPr txBox="1">
            <a:spLocks noChangeArrowheads="1"/>
          </p:cNvSpPr>
          <p:nvPr/>
        </p:nvSpPr>
        <p:spPr bwMode="auto">
          <a:xfrm>
            <a:off x="6170614" y="3124201"/>
            <a:ext cx="1176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Growth</a:t>
            </a:r>
          </a:p>
        </p:txBody>
      </p:sp>
      <p:sp>
        <p:nvSpPr>
          <p:cNvPr id="189459" name="Text Box 33"/>
          <p:cNvSpPr txBox="1">
            <a:spLocks noChangeArrowheads="1"/>
          </p:cNvSpPr>
          <p:nvPr/>
        </p:nvSpPr>
        <p:spPr bwMode="auto">
          <a:xfrm>
            <a:off x="6137275" y="3524251"/>
            <a:ext cx="1176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Growth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8B5EF9-5AA4-47EE-B3C2-21A2C8C92F28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pic>
        <p:nvPicPr>
          <p:cNvPr id="39939" name="Picture 6" descr="rav65819_14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4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755" y="365126"/>
            <a:ext cx="3924884" cy="6269038"/>
          </a:xfrm>
          <a:prstGeom prst="rect">
            <a:avLst/>
          </a:prstGeom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7" y="1097280"/>
            <a:ext cx="6174429" cy="50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90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75212" y="104503"/>
            <a:ext cx="8816975" cy="654208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349828" y="404314"/>
            <a:ext cx="10515600" cy="1325563"/>
          </a:xfrm>
        </p:spPr>
        <p:txBody>
          <a:bodyPr/>
          <a:lstStyle/>
          <a:p>
            <a:pPr algn="r"/>
            <a:r>
              <a:rPr lang="fa-IR" dirty="0" smtClean="0"/>
              <a:t>همانندسازی در</a:t>
            </a:r>
            <a:br>
              <a:rPr lang="fa-IR" dirty="0" smtClean="0"/>
            </a:br>
            <a:r>
              <a:rPr lang="fa-IR" dirty="0" smtClean="0"/>
              <a:t> یوکاریوت 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09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o_ch12_4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1" y="1547813"/>
            <a:ext cx="6608763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535613" y="5013325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400" b="1"/>
              <a:t>RNA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288088" y="4837113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400" b="1"/>
              <a:t>DNA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211763" y="4252914"/>
            <a:ext cx="1676400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US" altLang="en-US" sz="1400" b="1"/>
              <a:t>RNA</a:t>
            </a:r>
            <a:br>
              <a:rPr lang="en-US" altLang="en-US" sz="1400" b="1"/>
            </a:br>
            <a:r>
              <a:rPr lang="en-US" altLang="en-US" sz="1400" b="1"/>
              <a:t>polymerase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Transcription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903538" y="1612900"/>
            <a:ext cx="201295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altLang="en-US" sz="1200"/>
              <a:t>Adenine (DNA and RNA)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en-US" sz="1200"/>
              <a:t>Cystosine (DNA and RNA)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en-US" sz="1200"/>
              <a:t>Guanine(DNA and RNA)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en-US" sz="1200"/>
              <a:t>Thymine (DNA only)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en-US" sz="1200"/>
              <a:t>Uracil (RNA only)</a:t>
            </a:r>
          </a:p>
        </p:txBody>
      </p:sp>
    </p:spTree>
    <p:extLst>
      <p:ext uri="{BB962C8B-B14F-4D97-AF65-F5344CB8AC3E}">
        <p14:creationId xmlns:p14="http://schemas.microsoft.com/office/powerpoint/2010/main" val="169474852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89" y="560615"/>
            <a:ext cx="44386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620689"/>
            <a:ext cx="8103573" cy="3557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780435"/>
            <a:ext cx="3024336" cy="31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iology.kenyon.edu/courses/biol114/KH_lecture_images/How_DNA_works/FG11_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65125"/>
            <a:ext cx="8590893" cy="64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840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938" y="1155529"/>
            <a:ext cx="4872446" cy="491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341" y="2539774"/>
            <a:ext cx="4834692" cy="33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4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5.UN01</a:t>
            </a:r>
          </a:p>
        </p:txBody>
      </p:sp>
      <p:pic>
        <p:nvPicPr>
          <p:cNvPr id="172034" name="Picture 3" descr="05_UN01AminoAcid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1392239"/>
            <a:ext cx="32496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4"/>
          <p:cNvSpPr txBox="1">
            <a:spLocks noChangeArrowheads="1"/>
          </p:cNvSpPr>
          <p:nvPr/>
        </p:nvSpPr>
        <p:spPr bwMode="auto">
          <a:xfrm>
            <a:off x="4514850" y="1427163"/>
            <a:ext cx="3074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Side chain (R group)</a:t>
            </a:r>
          </a:p>
        </p:txBody>
      </p:sp>
      <p:sp>
        <p:nvSpPr>
          <p:cNvPr id="172036" name="Text Box 5"/>
          <p:cNvSpPr txBox="1">
            <a:spLocks noChangeArrowheads="1"/>
          </p:cNvSpPr>
          <p:nvPr/>
        </p:nvSpPr>
        <p:spPr bwMode="auto">
          <a:xfrm>
            <a:off x="4692650" y="4608514"/>
            <a:ext cx="9969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Amino</a:t>
            </a:r>
            <a:br>
              <a:rPr lang="en-US" altLang="en-US" b="1"/>
            </a:br>
            <a:r>
              <a:rPr lang="en-US" altLang="en-US" b="1"/>
              <a:t>group</a:t>
            </a:r>
          </a:p>
        </p:txBody>
      </p:sp>
      <p:sp>
        <p:nvSpPr>
          <p:cNvPr id="172037" name="Text Box 6"/>
          <p:cNvSpPr txBox="1">
            <a:spLocks noChangeArrowheads="1"/>
          </p:cNvSpPr>
          <p:nvPr/>
        </p:nvSpPr>
        <p:spPr bwMode="auto">
          <a:xfrm>
            <a:off x="6391275" y="4614864"/>
            <a:ext cx="135413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Carboxyl</a:t>
            </a:r>
            <a:br>
              <a:rPr lang="en-US" altLang="en-US" b="1"/>
            </a:br>
            <a:r>
              <a:rPr lang="en-US" altLang="en-US" b="1"/>
              <a:t>group</a:t>
            </a:r>
          </a:p>
        </p:txBody>
      </p:sp>
      <p:sp>
        <p:nvSpPr>
          <p:cNvPr id="172038" name="Text Box 7"/>
          <p:cNvSpPr txBox="1">
            <a:spLocks noChangeArrowheads="1"/>
          </p:cNvSpPr>
          <p:nvPr/>
        </p:nvSpPr>
        <p:spPr bwMode="auto">
          <a:xfrm>
            <a:off x="6246814" y="2473326"/>
            <a:ext cx="13541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solidFill>
                  <a:srgbClr val="F01596"/>
                </a:solidFill>
                <a:sym typeface="Symbol" panose="05050102010706020507" pitchFamily="18" charset="2"/>
              </a:rPr>
              <a:t></a:t>
            </a:r>
            <a:r>
              <a:rPr lang="en-US" altLang="en-US" b="1">
                <a:solidFill>
                  <a:srgbClr val="F01596"/>
                </a:solidFill>
              </a:rPr>
              <a:t> carbon</a:t>
            </a:r>
          </a:p>
        </p:txBody>
      </p:sp>
      <p:sp>
        <p:nvSpPr>
          <p:cNvPr id="172039" name="Line 8"/>
          <p:cNvSpPr>
            <a:spLocks noChangeShapeType="1"/>
          </p:cNvSpPr>
          <p:nvPr/>
        </p:nvSpPr>
        <p:spPr bwMode="auto">
          <a:xfrm flipH="1">
            <a:off x="6167439" y="2765425"/>
            <a:ext cx="727075" cy="647700"/>
          </a:xfrm>
          <a:prstGeom prst="line">
            <a:avLst/>
          </a:prstGeom>
          <a:noFill/>
          <a:ln w="12700">
            <a:solidFill>
              <a:srgbClr val="F015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5.17</a:t>
            </a:r>
          </a:p>
        </p:txBody>
      </p:sp>
      <p:pic>
        <p:nvPicPr>
          <p:cNvPr id="184322" name="Picture 3" descr="05_17PolypeptideChai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136525"/>
            <a:ext cx="503555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 Box 4"/>
          <p:cNvSpPr txBox="1">
            <a:spLocks noChangeArrowheads="1"/>
          </p:cNvSpPr>
          <p:nvPr/>
        </p:nvSpPr>
        <p:spPr bwMode="auto">
          <a:xfrm>
            <a:off x="4564064" y="2713038"/>
            <a:ext cx="12160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/>
              <a:t>Peptide bond</a:t>
            </a:r>
          </a:p>
        </p:txBody>
      </p:sp>
      <p:sp>
        <p:nvSpPr>
          <p:cNvPr id="184324" name="Text Box 5"/>
          <p:cNvSpPr txBox="1">
            <a:spLocks noChangeArrowheads="1"/>
          </p:cNvSpPr>
          <p:nvPr/>
        </p:nvSpPr>
        <p:spPr bwMode="auto">
          <a:xfrm>
            <a:off x="6805614" y="3367088"/>
            <a:ext cx="11636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New peptide</a:t>
            </a:r>
            <a:br>
              <a:rPr lang="en-US" altLang="en-US" sz="1400" b="1"/>
            </a:br>
            <a:r>
              <a:rPr lang="en-US" altLang="en-US" sz="1400" b="1"/>
              <a:t>bond forming</a:t>
            </a:r>
          </a:p>
        </p:txBody>
      </p:sp>
      <p:sp>
        <p:nvSpPr>
          <p:cNvPr id="184325" name="Text Box 6"/>
          <p:cNvSpPr txBox="1">
            <a:spLocks noChangeArrowheads="1"/>
          </p:cNvSpPr>
          <p:nvPr/>
        </p:nvSpPr>
        <p:spPr bwMode="auto">
          <a:xfrm>
            <a:off x="3617914" y="4030663"/>
            <a:ext cx="554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Side</a:t>
            </a:r>
          </a:p>
          <a:p>
            <a:pPr>
              <a:lnSpc>
                <a:spcPct val="90000"/>
              </a:lnSpc>
            </a:pPr>
            <a:r>
              <a:rPr lang="en-US" altLang="en-US" sz="1400" b="1"/>
              <a:t>chains</a:t>
            </a:r>
          </a:p>
        </p:txBody>
      </p:sp>
      <p:sp>
        <p:nvSpPr>
          <p:cNvPr id="184326" name="Text Box 7"/>
          <p:cNvSpPr txBox="1">
            <a:spLocks noChangeArrowheads="1"/>
          </p:cNvSpPr>
          <p:nvPr/>
        </p:nvSpPr>
        <p:spPr bwMode="auto">
          <a:xfrm>
            <a:off x="3749675" y="5127625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Back-</a:t>
            </a:r>
            <a:br>
              <a:rPr lang="en-US" altLang="en-US" sz="1400" b="1"/>
            </a:br>
            <a:r>
              <a:rPr lang="en-US" altLang="en-US" sz="1400" b="1"/>
              <a:t>bone</a:t>
            </a:r>
          </a:p>
        </p:txBody>
      </p:sp>
      <p:sp>
        <p:nvSpPr>
          <p:cNvPr id="184327" name="Text Box 8"/>
          <p:cNvSpPr txBox="1">
            <a:spLocks noChangeArrowheads="1"/>
          </p:cNvSpPr>
          <p:nvPr/>
        </p:nvSpPr>
        <p:spPr bwMode="auto">
          <a:xfrm>
            <a:off x="4265613" y="6146800"/>
            <a:ext cx="11096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400" b="1"/>
              <a:t>Amino end</a:t>
            </a:r>
            <a:br>
              <a:rPr lang="en-US" altLang="en-US" sz="1400" b="1"/>
            </a:br>
            <a:r>
              <a:rPr lang="en-US" altLang="en-US" sz="1400" b="1"/>
              <a:t>(N-terminus)</a:t>
            </a:r>
          </a:p>
        </p:txBody>
      </p:sp>
      <p:sp>
        <p:nvSpPr>
          <p:cNvPr id="184328" name="Text Box 9"/>
          <p:cNvSpPr txBox="1">
            <a:spLocks noChangeArrowheads="1"/>
          </p:cNvSpPr>
          <p:nvPr/>
        </p:nvSpPr>
        <p:spPr bwMode="auto">
          <a:xfrm>
            <a:off x="6218239" y="6088063"/>
            <a:ext cx="898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400" b="1"/>
              <a:t>Peptide</a:t>
            </a:r>
            <a:br>
              <a:rPr lang="en-US" altLang="en-US" sz="1400" b="1"/>
            </a:br>
            <a:r>
              <a:rPr lang="en-US" altLang="en-US" sz="1400" b="1"/>
              <a:t>bond</a:t>
            </a:r>
          </a:p>
        </p:txBody>
      </p:sp>
      <p:sp>
        <p:nvSpPr>
          <p:cNvPr id="184329" name="Text Box 10"/>
          <p:cNvSpPr txBox="1">
            <a:spLocks noChangeArrowheads="1"/>
          </p:cNvSpPr>
          <p:nvPr/>
        </p:nvSpPr>
        <p:spPr bwMode="auto">
          <a:xfrm>
            <a:off x="7277101" y="6142038"/>
            <a:ext cx="12287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400" b="1"/>
              <a:t>Carboxyl end</a:t>
            </a:r>
            <a:br>
              <a:rPr lang="en-US" altLang="en-US" sz="1400" b="1"/>
            </a:br>
            <a:r>
              <a:rPr lang="en-US" altLang="en-US" sz="1400" b="1"/>
              <a:t>(C-terminus)</a:t>
            </a:r>
          </a:p>
        </p:txBody>
      </p:sp>
      <p:sp>
        <p:nvSpPr>
          <p:cNvPr id="184330" name="Line 11"/>
          <p:cNvSpPr>
            <a:spLocks noChangeShapeType="1"/>
          </p:cNvSpPr>
          <p:nvPr/>
        </p:nvSpPr>
        <p:spPr bwMode="auto">
          <a:xfrm flipV="1">
            <a:off x="5122863" y="2195513"/>
            <a:ext cx="0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1" name="Line 12"/>
          <p:cNvSpPr>
            <a:spLocks noChangeShapeType="1"/>
          </p:cNvSpPr>
          <p:nvPr/>
        </p:nvSpPr>
        <p:spPr bwMode="auto">
          <a:xfrm flipV="1">
            <a:off x="4786313" y="5921376"/>
            <a:ext cx="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2" name="Line 13"/>
          <p:cNvSpPr>
            <a:spLocks noChangeShapeType="1"/>
          </p:cNvSpPr>
          <p:nvPr/>
        </p:nvSpPr>
        <p:spPr bwMode="auto">
          <a:xfrm flipV="1">
            <a:off x="7505700" y="5915026"/>
            <a:ext cx="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3" name="Line 14"/>
          <p:cNvSpPr>
            <a:spLocks noChangeShapeType="1"/>
          </p:cNvSpPr>
          <p:nvPr/>
        </p:nvSpPr>
        <p:spPr bwMode="auto">
          <a:xfrm flipV="1">
            <a:off x="6683375" y="5438775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4" name="AutoShape 15"/>
          <p:cNvSpPr>
            <a:spLocks/>
          </p:cNvSpPr>
          <p:nvPr/>
        </p:nvSpPr>
        <p:spPr bwMode="auto">
          <a:xfrm>
            <a:off x="4195763" y="3783013"/>
            <a:ext cx="165100" cy="1085850"/>
          </a:xfrm>
          <a:prstGeom prst="leftBrace">
            <a:avLst>
              <a:gd name="adj1" fmla="val 5480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  <p:sp>
        <p:nvSpPr>
          <p:cNvPr id="184335" name="AutoShape 16"/>
          <p:cNvSpPr>
            <a:spLocks/>
          </p:cNvSpPr>
          <p:nvPr/>
        </p:nvSpPr>
        <p:spPr bwMode="auto">
          <a:xfrm>
            <a:off x="4189414" y="4968876"/>
            <a:ext cx="192087" cy="900113"/>
          </a:xfrm>
          <a:prstGeom prst="leftBrace">
            <a:avLst>
              <a:gd name="adj1" fmla="val 3905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5.20a</a:t>
            </a:r>
          </a:p>
        </p:txBody>
      </p:sp>
      <p:pic>
        <p:nvPicPr>
          <p:cNvPr id="200706" name="Picture 3" descr="05_20a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1" y="136525"/>
            <a:ext cx="431641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4"/>
          <p:cNvSpPr txBox="1">
            <a:spLocks noChangeArrowheads="1"/>
          </p:cNvSpPr>
          <p:nvPr/>
        </p:nvSpPr>
        <p:spPr bwMode="auto">
          <a:xfrm>
            <a:off x="5441951" y="161926"/>
            <a:ext cx="1533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Primary structure</a:t>
            </a:r>
          </a:p>
        </p:txBody>
      </p:sp>
      <p:sp>
        <p:nvSpPr>
          <p:cNvPr id="200708" name="Text Box 5"/>
          <p:cNvSpPr txBox="1">
            <a:spLocks noChangeArrowheads="1"/>
          </p:cNvSpPr>
          <p:nvPr/>
        </p:nvSpPr>
        <p:spPr bwMode="auto">
          <a:xfrm>
            <a:off x="3979864" y="631826"/>
            <a:ext cx="56673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Amino</a:t>
            </a:r>
            <a:br>
              <a:rPr lang="en-US" altLang="en-US" sz="1400" b="1"/>
            </a:br>
            <a:r>
              <a:rPr lang="en-US" altLang="en-US" sz="1400" b="1"/>
              <a:t>acids</a:t>
            </a:r>
          </a:p>
        </p:txBody>
      </p:sp>
      <p:sp>
        <p:nvSpPr>
          <p:cNvPr id="200709" name="Text Box 6"/>
          <p:cNvSpPr txBox="1">
            <a:spLocks noChangeArrowheads="1"/>
          </p:cNvSpPr>
          <p:nvPr/>
        </p:nvSpPr>
        <p:spPr bwMode="auto">
          <a:xfrm>
            <a:off x="5051425" y="1874838"/>
            <a:ext cx="9652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Amino end</a:t>
            </a:r>
          </a:p>
        </p:txBody>
      </p:sp>
      <p:sp>
        <p:nvSpPr>
          <p:cNvPr id="200710" name="Text Box 7"/>
          <p:cNvSpPr txBox="1">
            <a:spLocks noChangeArrowheads="1"/>
          </p:cNvSpPr>
          <p:nvPr/>
        </p:nvSpPr>
        <p:spPr bwMode="auto">
          <a:xfrm>
            <a:off x="6784975" y="6269039"/>
            <a:ext cx="11763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Carboxyl end</a:t>
            </a:r>
          </a:p>
        </p:txBody>
      </p:sp>
      <p:sp>
        <p:nvSpPr>
          <p:cNvPr id="200711" name="Text Box 8"/>
          <p:cNvSpPr txBox="1">
            <a:spLocks noChangeArrowheads="1"/>
          </p:cNvSpPr>
          <p:nvPr/>
        </p:nvSpPr>
        <p:spPr bwMode="auto">
          <a:xfrm>
            <a:off x="4851400" y="3541713"/>
            <a:ext cx="2935288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Primary structure of transthyretin</a:t>
            </a:r>
          </a:p>
        </p:txBody>
      </p:sp>
    </p:spTree>
    <p:extLst>
      <p:ext uri="{BB962C8B-B14F-4D97-AF65-F5344CB8AC3E}">
        <p14:creationId xmlns:p14="http://schemas.microsoft.com/office/powerpoint/2010/main" val="8972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3" descr="05_20c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Text Box 4"/>
          <p:cNvSpPr txBox="1">
            <a:spLocks noChangeArrowheads="1"/>
          </p:cNvSpPr>
          <p:nvPr/>
        </p:nvSpPr>
        <p:spPr bwMode="auto">
          <a:xfrm>
            <a:off x="4687888" y="150814"/>
            <a:ext cx="285591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2200" b="1" dirty="0" smtClean="0"/>
              <a:t>ساختار دوم</a:t>
            </a:r>
            <a:endParaRPr lang="en-US" altLang="en-US" sz="2200" b="1" dirty="0"/>
          </a:p>
        </p:txBody>
      </p:sp>
      <p:sp>
        <p:nvSpPr>
          <p:cNvPr id="208899" name="Text Box 5"/>
          <p:cNvSpPr txBox="1">
            <a:spLocks noChangeArrowheads="1"/>
          </p:cNvSpPr>
          <p:nvPr/>
        </p:nvSpPr>
        <p:spPr bwMode="auto">
          <a:xfrm>
            <a:off x="7445376" y="2736851"/>
            <a:ext cx="21812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Hydrogen bond</a:t>
            </a:r>
          </a:p>
        </p:txBody>
      </p:sp>
      <p:sp>
        <p:nvSpPr>
          <p:cNvPr id="208900" name="Text Box 6"/>
          <p:cNvSpPr txBox="1">
            <a:spLocks noChangeArrowheads="1"/>
          </p:cNvSpPr>
          <p:nvPr/>
        </p:nvSpPr>
        <p:spPr bwMode="auto">
          <a:xfrm>
            <a:off x="4054475" y="1631951"/>
            <a:ext cx="9525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ym typeface="Symbol" panose="05050102010706020507" pitchFamily="18" charset="2"/>
              </a:rPr>
              <a:t></a:t>
            </a:r>
            <a:r>
              <a:rPr lang="en-US" altLang="en-US" sz="2200" b="1"/>
              <a:t> helix</a:t>
            </a:r>
          </a:p>
        </p:txBody>
      </p:sp>
      <p:sp>
        <p:nvSpPr>
          <p:cNvPr id="208901" name="Text Box 7"/>
          <p:cNvSpPr txBox="1">
            <a:spLocks noChangeArrowheads="1"/>
          </p:cNvSpPr>
          <p:nvPr/>
        </p:nvSpPr>
        <p:spPr bwMode="auto">
          <a:xfrm>
            <a:off x="4560888" y="3065463"/>
            <a:ext cx="21018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ym typeface="Symbol" panose="05050102010706020507" pitchFamily="18" charset="2"/>
              </a:rPr>
              <a:t></a:t>
            </a:r>
            <a:r>
              <a:rPr lang="en-US" altLang="en-US" sz="2200" b="1"/>
              <a:t> pleated sheet</a:t>
            </a:r>
          </a:p>
        </p:txBody>
      </p:sp>
      <p:sp>
        <p:nvSpPr>
          <p:cNvPr id="208902" name="Text Box 8"/>
          <p:cNvSpPr txBox="1">
            <a:spLocks noChangeArrowheads="1"/>
          </p:cNvSpPr>
          <p:nvPr/>
        </p:nvSpPr>
        <p:spPr bwMode="auto">
          <a:xfrm>
            <a:off x="7146926" y="3654425"/>
            <a:ext cx="3357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ym typeface="Symbol" panose="05050102010706020507" pitchFamily="18" charset="2"/>
              </a:rPr>
              <a:t></a:t>
            </a:r>
            <a:r>
              <a:rPr lang="en-US" altLang="en-US" sz="2200" b="1"/>
              <a:t> strand, shown as a flat</a:t>
            </a:r>
            <a:br>
              <a:rPr lang="en-US" altLang="en-US" sz="2200" b="1"/>
            </a:br>
            <a:r>
              <a:rPr lang="en-US" altLang="en-US" sz="2200" b="1"/>
              <a:t>arrow pointing toward</a:t>
            </a:r>
            <a:br>
              <a:rPr lang="en-US" altLang="en-US" sz="2200" b="1"/>
            </a:br>
            <a:r>
              <a:rPr lang="en-US" altLang="en-US" sz="2200" b="1"/>
              <a:t>the carboxyl end</a:t>
            </a:r>
          </a:p>
        </p:txBody>
      </p:sp>
      <p:sp>
        <p:nvSpPr>
          <p:cNvPr id="208903" name="Text Box 9"/>
          <p:cNvSpPr txBox="1">
            <a:spLocks noChangeArrowheads="1"/>
          </p:cNvSpPr>
          <p:nvPr/>
        </p:nvSpPr>
        <p:spPr bwMode="auto">
          <a:xfrm>
            <a:off x="7134226" y="5403851"/>
            <a:ext cx="21812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Hydrogen bond</a:t>
            </a:r>
          </a:p>
        </p:txBody>
      </p:sp>
      <p:sp>
        <p:nvSpPr>
          <p:cNvPr id="208904" name="Line 10"/>
          <p:cNvSpPr>
            <a:spLocks noChangeShapeType="1"/>
          </p:cNvSpPr>
          <p:nvPr/>
        </p:nvSpPr>
        <p:spPr bwMode="auto">
          <a:xfrm>
            <a:off x="8482013" y="2182814"/>
            <a:ext cx="0" cy="515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5" name="Line 11"/>
          <p:cNvSpPr>
            <a:spLocks noChangeShapeType="1"/>
          </p:cNvSpPr>
          <p:nvPr/>
        </p:nvSpPr>
        <p:spPr bwMode="auto">
          <a:xfrm>
            <a:off x="6616700" y="3783014"/>
            <a:ext cx="463550" cy="14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6" name="Line 12"/>
          <p:cNvSpPr>
            <a:spLocks noChangeShapeType="1"/>
          </p:cNvSpPr>
          <p:nvPr/>
        </p:nvSpPr>
        <p:spPr bwMode="auto">
          <a:xfrm>
            <a:off x="6259513" y="5556250"/>
            <a:ext cx="806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5.20c</a:t>
            </a:r>
          </a:p>
        </p:txBody>
      </p:sp>
    </p:spTree>
    <p:extLst>
      <p:ext uri="{BB962C8B-B14F-4D97-AF65-F5344CB8AC3E}">
        <p14:creationId xmlns:p14="http://schemas.microsoft.com/office/powerpoint/2010/main" val="28300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5.20e</a:t>
            </a:r>
          </a:p>
        </p:txBody>
      </p:sp>
      <p:pic>
        <p:nvPicPr>
          <p:cNvPr id="215042" name="Picture 3" descr="05_20e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6" y="1335089"/>
            <a:ext cx="585946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4"/>
          <p:cNvSpPr txBox="1">
            <a:spLocks noChangeArrowheads="1"/>
          </p:cNvSpPr>
          <p:nvPr/>
        </p:nvSpPr>
        <p:spPr bwMode="auto">
          <a:xfrm>
            <a:off x="5122863" y="1368425"/>
            <a:ext cx="193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800" b="1" dirty="0" smtClean="0"/>
              <a:t>ساختار سوم</a:t>
            </a:r>
            <a:endParaRPr lang="en-US" altLang="en-US" sz="1800" b="1" dirty="0"/>
          </a:p>
        </p:txBody>
      </p:sp>
      <p:sp>
        <p:nvSpPr>
          <p:cNvPr id="215044" name="Text Box 5"/>
          <p:cNvSpPr txBox="1">
            <a:spLocks noChangeArrowheads="1"/>
          </p:cNvSpPr>
          <p:nvPr/>
        </p:nvSpPr>
        <p:spPr bwMode="auto">
          <a:xfrm>
            <a:off x="7523164" y="3636963"/>
            <a:ext cx="15065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Transthyretin</a:t>
            </a:r>
            <a:br>
              <a:rPr lang="en-US" altLang="en-US" sz="1800" b="1"/>
            </a:br>
            <a:r>
              <a:rPr lang="en-US" altLang="en-US" sz="1800" b="1"/>
              <a:t>polypeptide</a:t>
            </a:r>
          </a:p>
        </p:txBody>
      </p:sp>
    </p:spTree>
    <p:extLst>
      <p:ext uri="{BB962C8B-B14F-4D97-AF65-F5344CB8AC3E}">
        <p14:creationId xmlns:p14="http://schemas.microsoft.com/office/powerpoint/2010/main" val="19527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5.20f</a:t>
            </a:r>
          </a:p>
        </p:txBody>
      </p:sp>
      <p:pic>
        <p:nvPicPr>
          <p:cNvPr id="217090" name="Picture 3" descr="05_20f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809626"/>
            <a:ext cx="8548687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3949700" y="1506538"/>
            <a:ext cx="13208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b="1"/>
              <a:t>Hydrogen</a:t>
            </a:r>
            <a:br>
              <a:rPr lang="en-US" altLang="en-US" sz="2100" b="1"/>
            </a:br>
            <a:r>
              <a:rPr lang="en-US" altLang="en-US" sz="2100" b="1"/>
              <a:t>bond</a:t>
            </a:r>
          </a:p>
        </p:txBody>
      </p:sp>
      <p:sp>
        <p:nvSpPr>
          <p:cNvPr id="217092" name="Text Box 5"/>
          <p:cNvSpPr txBox="1">
            <a:spLocks noChangeArrowheads="1"/>
          </p:cNvSpPr>
          <p:nvPr/>
        </p:nvSpPr>
        <p:spPr bwMode="auto">
          <a:xfrm>
            <a:off x="3054350" y="3417889"/>
            <a:ext cx="11890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Disulfide</a:t>
            </a:r>
            <a:br>
              <a:rPr lang="en-US" altLang="en-US" sz="2200" b="1"/>
            </a:br>
            <a:r>
              <a:rPr lang="en-US" altLang="en-US" sz="2200" b="1"/>
              <a:t>bridge</a:t>
            </a:r>
          </a:p>
        </p:txBody>
      </p:sp>
      <p:sp>
        <p:nvSpPr>
          <p:cNvPr id="217093" name="Text Box 6"/>
          <p:cNvSpPr txBox="1">
            <a:spLocks noChangeArrowheads="1"/>
          </p:cNvSpPr>
          <p:nvPr/>
        </p:nvSpPr>
        <p:spPr bwMode="auto">
          <a:xfrm>
            <a:off x="3625851" y="5308601"/>
            <a:ext cx="15462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b="1"/>
              <a:t>Polypeptide</a:t>
            </a:r>
            <a:br>
              <a:rPr lang="en-US" altLang="en-US" sz="2100" b="1"/>
            </a:br>
            <a:r>
              <a:rPr lang="en-US" altLang="en-US" sz="2100" b="1"/>
              <a:t>backbone</a:t>
            </a:r>
          </a:p>
        </p:txBody>
      </p:sp>
      <p:sp>
        <p:nvSpPr>
          <p:cNvPr id="217094" name="Text Box 7"/>
          <p:cNvSpPr txBox="1">
            <a:spLocks noChangeArrowheads="1"/>
          </p:cNvSpPr>
          <p:nvPr/>
        </p:nvSpPr>
        <p:spPr bwMode="auto">
          <a:xfrm>
            <a:off x="8294689" y="4105275"/>
            <a:ext cx="138747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b="1"/>
              <a:t>Ionic bond</a:t>
            </a:r>
          </a:p>
        </p:txBody>
      </p:sp>
      <p:sp>
        <p:nvSpPr>
          <p:cNvPr id="217095" name="Text Box 8"/>
          <p:cNvSpPr txBox="1">
            <a:spLocks noChangeArrowheads="1"/>
          </p:cNvSpPr>
          <p:nvPr/>
        </p:nvSpPr>
        <p:spPr bwMode="auto">
          <a:xfrm>
            <a:off x="8283576" y="2044700"/>
            <a:ext cx="18510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en-US" sz="2100" b="1"/>
              <a:t>Hydrophobic</a:t>
            </a:r>
            <a:br>
              <a:rPr lang="en-US" altLang="en-US" sz="2100" b="1"/>
            </a:br>
            <a:r>
              <a:rPr lang="en-US" altLang="en-US" sz="2100" b="1"/>
              <a:t>interactions and</a:t>
            </a:r>
            <a:br>
              <a:rPr lang="en-US" altLang="en-US" sz="2100" b="1"/>
            </a:br>
            <a:r>
              <a:rPr lang="en-US" altLang="en-US" sz="2100" b="1"/>
              <a:t>van der Waals</a:t>
            </a:r>
            <a:br>
              <a:rPr lang="en-US" altLang="en-US" sz="2100" b="1"/>
            </a:br>
            <a:r>
              <a:rPr lang="en-US" altLang="en-US" sz="2100" b="1"/>
              <a:t>interactions</a:t>
            </a:r>
          </a:p>
        </p:txBody>
      </p:sp>
      <p:sp>
        <p:nvSpPr>
          <p:cNvPr id="217096" name="Line 9"/>
          <p:cNvSpPr>
            <a:spLocks noChangeShapeType="1"/>
          </p:cNvSpPr>
          <p:nvPr/>
        </p:nvSpPr>
        <p:spPr bwMode="auto">
          <a:xfrm flipV="1">
            <a:off x="3336925" y="1654175"/>
            <a:ext cx="541338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7" name="Line 10"/>
          <p:cNvSpPr>
            <a:spLocks noChangeShapeType="1"/>
          </p:cNvSpPr>
          <p:nvPr/>
        </p:nvSpPr>
        <p:spPr bwMode="auto">
          <a:xfrm>
            <a:off x="6683376" y="2222500"/>
            <a:ext cx="1547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8" name="Line 11"/>
          <p:cNvSpPr>
            <a:spLocks noChangeShapeType="1"/>
          </p:cNvSpPr>
          <p:nvPr/>
        </p:nvSpPr>
        <p:spPr bwMode="auto">
          <a:xfrm>
            <a:off x="3971926" y="3876675"/>
            <a:ext cx="62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9" name="Line 12"/>
          <p:cNvSpPr>
            <a:spLocks noChangeShapeType="1"/>
          </p:cNvSpPr>
          <p:nvPr/>
        </p:nvSpPr>
        <p:spPr bwMode="auto">
          <a:xfrm flipH="1">
            <a:off x="5162551" y="5146676"/>
            <a:ext cx="315913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0" name="Line 13"/>
          <p:cNvSpPr>
            <a:spLocks noChangeShapeType="1"/>
          </p:cNvSpPr>
          <p:nvPr/>
        </p:nvSpPr>
        <p:spPr bwMode="auto">
          <a:xfrm>
            <a:off x="7675564" y="3902075"/>
            <a:ext cx="568325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3" descr="05_20g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1" y="1322389"/>
            <a:ext cx="415131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4914900" y="1333501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900" b="1" dirty="0" smtClean="0"/>
              <a:t>ساختار چهارم</a:t>
            </a:r>
            <a:endParaRPr lang="en-US" altLang="en-US" sz="1900" b="1" dirty="0"/>
          </a:p>
        </p:txBody>
      </p:sp>
      <p:sp>
        <p:nvSpPr>
          <p:cNvPr id="219140" name="Text Box 5"/>
          <p:cNvSpPr txBox="1">
            <a:spLocks noChangeArrowheads="1"/>
          </p:cNvSpPr>
          <p:nvPr/>
        </p:nvSpPr>
        <p:spPr bwMode="auto">
          <a:xfrm>
            <a:off x="6534151" y="3232151"/>
            <a:ext cx="15732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900" b="1" dirty="0"/>
              <a:t>Transthyretin</a:t>
            </a:r>
            <a:br>
              <a:rPr lang="en-US" altLang="en-US" sz="1900" b="1" dirty="0"/>
            </a:br>
            <a:r>
              <a:rPr lang="en-US" altLang="en-US" sz="1900" b="1" dirty="0"/>
              <a:t>protein</a:t>
            </a:r>
            <a:br>
              <a:rPr lang="en-US" altLang="en-US" sz="1900" b="1" dirty="0"/>
            </a:br>
            <a:r>
              <a:rPr lang="en-US" altLang="en-US" sz="1900" b="1" dirty="0"/>
              <a:t>(four identical</a:t>
            </a:r>
            <a:br>
              <a:rPr lang="en-US" altLang="en-US" sz="1900" b="1" dirty="0"/>
            </a:br>
            <a:r>
              <a:rPr lang="en-US" altLang="en-US" sz="1900" b="1" dirty="0"/>
              <a:t>polypeptides)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6" descr="05_20h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0" y="2568387"/>
            <a:ext cx="8749539" cy="13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ext Box 7"/>
          <p:cNvSpPr txBox="1">
            <a:spLocks noChangeArrowheads="1"/>
          </p:cNvSpPr>
          <p:nvPr/>
        </p:nvSpPr>
        <p:spPr bwMode="auto">
          <a:xfrm>
            <a:off x="499338" y="2978055"/>
            <a:ext cx="1069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900" b="1" dirty="0" smtClean="0"/>
              <a:t>کلاژن</a:t>
            </a:r>
            <a:endParaRPr lang="en-US" altLang="en-US" sz="19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5.21</a:t>
            </a:r>
          </a:p>
        </p:txBody>
      </p:sp>
      <p:pic>
        <p:nvPicPr>
          <p:cNvPr id="231426" name="Picture 3" descr="05_21_SickleCellDiseas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247650"/>
            <a:ext cx="8548687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2268538" y="482601"/>
            <a:ext cx="9509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Primary</a:t>
            </a:r>
            <a:br>
              <a:rPr lang="en-US" altLang="en-US" sz="1600" b="1"/>
            </a:br>
            <a:r>
              <a:rPr lang="en-US" altLang="en-US" sz="1600" b="1"/>
              <a:t>Structure</a:t>
            </a:r>
          </a:p>
        </p:txBody>
      </p:sp>
      <p:sp>
        <p:nvSpPr>
          <p:cNvPr id="231428" name="Text Box 5"/>
          <p:cNvSpPr txBox="1">
            <a:spLocks noChangeArrowheads="1"/>
          </p:cNvSpPr>
          <p:nvPr/>
        </p:nvSpPr>
        <p:spPr bwMode="auto">
          <a:xfrm>
            <a:off x="3373438" y="384175"/>
            <a:ext cx="13081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Secondary</a:t>
            </a:r>
            <a:br>
              <a:rPr lang="en-US" altLang="en-US" sz="1600" b="1"/>
            </a:br>
            <a:r>
              <a:rPr lang="en-US" altLang="en-US" sz="1600" b="1"/>
              <a:t>and Tertiary</a:t>
            </a:r>
            <a:br>
              <a:rPr lang="en-US" altLang="en-US" sz="1600" b="1"/>
            </a:br>
            <a:r>
              <a:rPr lang="en-US" altLang="en-US" sz="1600" b="1"/>
              <a:t>Structures</a:t>
            </a:r>
          </a:p>
        </p:txBody>
      </p:sp>
      <p:sp>
        <p:nvSpPr>
          <p:cNvPr id="231429" name="Text Box 6"/>
          <p:cNvSpPr txBox="1">
            <a:spLocks noChangeArrowheads="1"/>
          </p:cNvSpPr>
          <p:nvPr/>
        </p:nvSpPr>
        <p:spPr bwMode="auto">
          <a:xfrm>
            <a:off x="5130801" y="476251"/>
            <a:ext cx="10699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Quaternary</a:t>
            </a:r>
            <a:br>
              <a:rPr lang="en-US" altLang="en-US" sz="1600" b="1"/>
            </a:br>
            <a:r>
              <a:rPr lang="en-US" altLang="en-US" sz="1600" b="1"/>
              <a:t>Structure</a:t>
            </a:r>
          </a:p>
        </p:txBody>
      </p:sp>
      <p:sp>
        <p:nvSpPr>
          <p:cNvPr id="231430" name="Text Box 7"/>
          <p:cNvSpPr txBox="1">
            <a:spLocks noChangeArrowheads="1"/>
          </p:cNvSpPr>
          <p:nvPr/>
        </p:nvSpPr>
        <p:spPr bwMode="auto">
          <a:xfrm>
            <a:off x="7208838" y="582614"/>
            <a:ext cx="9652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Function</a:t>
            </a:r>
          </a:p>
        </p:txBody>
      </p:sp>
      <p:sp>
        <p:nvSpPr>
          <p:cNvPr id="231431" name="Text Box 8"/>
          <p:cNvSpPr txBox="1">
            <a:spLocks noChangeArrowheads="1"/>
          </p:cNvSpPr>
          <p:nvPr/>
        </p:nvSpPr>
        <p:spPr bwMode="auto">
          <a:xfrm>
            <a:off x="9034464" y="476251"/>
            <a:ext cx="10302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Red Blood</a:t>
            </a:r>
            <a:br>
              <a:rPr lang="en-US" altLang="en-US" sz="1600" b="1"/>
            </a:br>
            <a:r>
              <a:rPr lang="en-US" altLang="en-US" sz="1600" b="1"/>
              <a:t>Cell Shape</a:t>
            </a:r>
          </a:p>
        </p:txBody>
      </p:sp>
      <p:sp>
        <p:nvSpPr>
          <p:cNvPr id="231432" name="Text Box 9"/>
          <p:cNvSpPr txBox="1">
            <a:spLocks noChangeArrowheads="1"/>
          </p:cNvSpPr>
          <p:nvPr/>
        </p:nvSpPr>
        <p:spPr bwMode="auto">
          <a:xfrm>
            <a:off x="3436938" y="2528888"/>
            <a:ext cx="990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r>
              <a:rPr lang="en-US" altLang="en-US" sz="1600" b="1"/>
              <a:t> subunit</a:t>
            </a:r>
          </a:p>
        </p:txBody>
      </p:sp>
      <p:sp>
        <p:nvSpPr>
          <p:cNvPr id="231433" name="Text Box 10"/>
          <p:cNvSpPr txBox="1">
            <a:spLocks noChangeArrowheads="1"/>
          </p:cNvSpPr>
          <p:nvPr/>
        </p:nvSpPr>
        <p:spPr bwMode="auto">
          <a:xfrm>
            <a:off x="3441700" y="5565775"/>
            <a:ext cx="990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r>
              <a:rPr lang="en-US" altLang="en-US" sz="1600" b="1"/>
              <a:t> subunit</a:t>
            </a:r>
          </a:p>
        </p:txBody>
      </p:sp>
      <p:sp>
        <p:nvSpPr>
          <p:cNvPr id="231434" name="Text Box 11"/>
          <p:cNvSpPr txBox="1">
            <a:spLocks noChangeArrowheads="1"/>
          </p:cNvSpPr>
          <p:nvPr/>
        </p:nvSpPr>
        <p:spPr bwMode="auto">
          <a:xfrm>
            <a:off x="6291263" y="5334000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endParaRPr lang="en-US" altLang="en-US" sz="1600" b="1"/>
          </a:p>
        </p:txBody>
      </p:sp>
      <p:sp>
        <p:nvSpPr>
          <p:cNvPr id="231435" name="Text Box 12"/>
          <p:cNvSpPr txBox="1">
            <a:spLocks noChangeArrowheads="1"/>
          </p:cNvSpPr>
          <p:nvPr/>
        </p:nvSpPr>
        <p:spPr bwMode="auto">
          <a:xfrm>
            <a:off x="4975225" y="5978525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endParaRPr lang="en-US" altLang="en-US" sz="1600" b="1"/>
          </a:p>
        </p:txBody>
      </p:sp>
      <p:sp>
        <p:nvSpPr>
          <p:cNvPr id="231436" name="Text Box 13"/>
          <p:cNvSpPr txBox="1">
            <a:spLocks noChangeArrowheads="1"/>
          </p:cNvSpPr>
          <p:nvPr/>
        </p:nvSpPr>
        <p:spPr bwMode="auto">
          <a:xfrm>
            <a:off x="5021264" y="5129214"/>
            <a:ext cx="223837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</a:t>
            </a:r>
            <a:endParaRPr lang="en-US" altLang="en-US" sz="1600" b="1"/>
          </a:p>
        </p:txBody>
      </p:sp>
      <p:sp>
        <p:nvSpPr>
          <p:cNvPr id="231437" name="Text Box 14"/>
          <p:cNvSpPr txBox="1">
            <a:spLocks noChangeArrowheads="1"/>
          </p:cNvSpPr>
          <p:nvPr/>
        </p:nvSpPr>
        <p:spPr bwMode="auto">
          <a:xfrm>
            <a:off x="6283325" y="5745164"/>
            <a:ext cx="2238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</a:t>
            </a:r>
            <a:endParaRPr lang="en-US" altLang="en-US" sz="1600" b="1"/>
          </a:p>
        </p:txBody>
      </p:sp>
      <p:sp>
        <p:nvSpPr>
          <p:cNvPr id="231438" name="Text Box 15"/>
          <p:cNvSpPr txBox="1">
            <a:spLocks noChangeArrowheads="1"/>
          </p:cNvSpPr>
          <p:nvPr/>
        </p:nvSpPr>
        <p:spPr bwMode="auto">
          <a:xfrm>
            <a:off x="3443289" y="3843338"/>
            <a:ext cx="13477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Exposed</a:t>
            </a:r>
            <a:br>
              <a:rPr lang="en-US" altLang="en-US" sz="1600" b="1"/>
            </a:br>
            <a:r>
              <a:rPr lang="en-US" altLang="en-US" sz="1600" b="1"/>
              <a:t>hydrophobic</a:t>
            </a:r>
            <a:br>
              <a:rPr lang="en-US" altLang="en-US" sz="1600" b="1"/>
            </a:br>
            <a:r>
              <a:rPr lang="en-US" altLang="en-US" sz="1600" b="1"/>
              <a:t>region</a:t>
            </a:r>
          </a:p>
        </p:txBody>
      </p:sp>
      <p:sp>
        <p:nvSpPr>
          <p:cNvPr id="231439" name="Text Box 16"/>
          <p:cNvSpPr txBox="1">
            <a:spLocks noChangeArrowheads="1"/>
          </p:cNvSpPr>
          <p:nvPr/>
        </p:nvSpPr>
        <p:spPr bwMode="auto">
          <a:xfrm>
            <a:off x="6635750" y="1150939"/>
            <a:ext cx="21145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Molecules do not</a:t>
            </a:r>
            <a:br>
              <a:rPr lang="en-US" altLang="en-US" sz="1600" b="1"/>
            </a:br>
            <a:r>
              <a:rPr lang="en-US" altLang="en-US" sz="1600" b="1"/>
              <a:t>associate with one</a:t>
            </a:r>
            <a:br>
              <a:rPr lang="en-US" altLang="en-US" sz="1600" b="1"/>
            </a:br>
            <a:r>
              <a:rPr lang="en-US" altLang="en-US" sz="1600" b="1"/>
              <a:t>another; each carries</a:t>
            </a:r>
            <a:br>
              <a:rPr lang="en-US" altLang="en-US" sz="1600" b="1"/>
            </a:br>
            <a:r>
              <a:rPr lang="en-US" altLang="en-US" sz="1600" b="1"/>
              <a:t>oxygen.</a:t>
            </a:r>
          </a:p>
        </p:txBody>
      </p:sp>
      <p:sp>
        <p:nvSpPr>
          <p:cNvPr id="231440" name="Text Box 17"/>
          <p:cNvSpPr txBox="1">
            <a:spLocks noChangeArrowheads="1"/>
          </p:cNvSpPr>
          <p:nvPr/>
        </p:nvSpPr>
        <p:spPr bwMode="auto">
          <a:xfrm>
            <a:off x="6627813" y="3843339"/>
            <a:ext cx="21145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Molecules crystallize</a:t>
            </a:r>
            <a:br>
              <a:rPr lang="en-US" altLang="en-US" sz="1600" b="1"/>
            </a:br>
            <a:r>
              <a:rPr lang="en-US" altLang="en-US" sz="1600" b="1"/>
              <a:t>into a fiber; capacity</a:t>
            </a:r>
            <a:br>
              <a:rPr lang="en-US" altLang="en-US" sz="1600" b="1"/>
            </a:br>
            <a:r>
              <a:rPr lang="en-US" altLang="en-US" sz="1600" b="1"/>
              <a:t>to carry oxygen is</a:t>
            </a:r>
            <a:br>
              <a:rPr lang="en-US" altLang="en-US" sz="1600" b="1"/>
            </a:br>
            <a:r>
              <a:rPr lang="en-US" altLang="en-US" sz="1600" b="1"/>
              <a:t>reduced.</a:t>
            </a:r>
          </a:p>
        </p:txBody>
      </p:sp>
      <p:sp>
        <p:nvSpPr>
          <p:cNvPr id="231441" name="Text Box 18"/>
          <p:cNvSpPr txBox="1">
            <a:spLocks noChangeArrowheads="1"/>
          </p:cNvSpPr>
          <p:nvPr/>
        </p:nvSpPr>
        <p:spPr bwMode="auto">
          <a:xfrm>
            <a:off x="5083175" y="3843338"/>
            <a:ext cx="1149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Sickle-cell</a:t>
            </a:r>
            <a:br>
              <a:rPr lang="en-US" altLang="en-US" sz="1600" b="1"/>
            </a:br>
            <a:r>
              <a:rPr lang="en-US" altLang="en-US" sz="1600" b="1"/>
              <a:t>hemoglobin</a:t>
            </a:r>
          </a:p>
        </p:txBody>
      </p:sp>
      <p:sp>
        <p:nvSpPr>
          <p:cNvPr id="231442" name="Text Box 19"/>
          <p:cNvSpPr txBox="1">
            <a:spLocks noChangeArrowheads="1"/>
          </p:cNvSpPr>
          <p:nvPr/>
        </p:nvSpPr>
        <p:spPr bwMode="auto">
          <a:xfrm>
            <a:off x="5059364" y="1157288"/>
            <a:ext cx="121443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/>
              <a:t>Normal</a:t>
            </a:r>
            <a:br>
              <a:rPr lang="en-US" altLang="en-US" sz="1600" b="1"/>
            </a:br>
            <a:r>
              <a:rPr lang="en-US" altLang="en-US" sz="1600" b="1"/>
              <a:t>hemoglobin</a:t>
            </a:r>
          </a:p>
        </p:txBody>
      </p:sp>
      <p:sp>
        <p:nvSpPr>
          <p:cNvPr id="231443" name="Text Box 20"/>
          <p:cNvSpPr txBox="1">
            <a:spLocks noChangeArrowheads="1"/>
          </p:cNvSpPr>
          <p:nvPr/>
        </p:nvSpPr>
        <p:spPr bwMode="auto">
          <a:xfrm>
            <a:off x="9442451" y="2566988"/>
            <a:ext cx="606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10 </a:t>
            </a:r>
            <a:r>
              <a:rPr lang="en-US" altLang="en-US" sz="1600" b="1">
                <a:sym typeface="Symbol" panose="05050102010706020507" pitchFamily="18" charset="2"/>
              </a:rPr>
              <a:t></a:t>
            </a:r>
            <a:r>
              <a:rPr lang="en-US" altLang="en-US" sz="1600" b="1"/>
              <a:t>m</a:t>
            </a:r>
          </a:p>
        </p:txBody>
      </p:sp>
      <p:sp>
        <p:nvSpPr>
          <p:cNvPr id="231444" name="Text Box 21"/>
          <p:cNvSpPr txBox="1">
            <a:spLocks noChangeArrowheads="1"/>
          </p:cNvSpPr>
          <p:nvPr/>
        </p:nvSpPr>
        <p:spPr bwMode="auto">
          <a:xfrm>
            <a:off x="9475789" y="5299075"/>
            <a:ext cx="606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10 </a:t>
            </a:r>
            <a:r>
              <a:rPr lang="en-US" altLang="en-US" sz="1600" b="1">
                <a:sym typeface="Symbol" panose="05050102010706020507" pitchFamily="18" charset="2"/>
              </a:rPr>
              <a:t></a:t>
            </a:r>
            <a:r>
              <a:rPr lang="en-US" altLang="en-US" sz="1600" b="1"/>
              <a:t>m</a:t>
            </a:r>
          </a:p>
        </p:txBody>
      </p:sp>
      <p:sp>
        <p:nvSpPr>
          <p:cNvPr id="231445" name="Text Box 22"/>
          <p:cNvSpPr txBox="1">
            <a:spLocks noChangeArrowheads="1"/>
          </p:cNvSpPr>
          <p:nvPr/>
        </p:nvSpPr>
        <p:spPr bwMode="auto">
          <a:xfrm rot="16200000">
            <a:off x="932657" y="5058570"/>
            <a:ext cx="22606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Sickle-cell hemoglobin</a:t>
            </a:r>
            <a:endParaRPr lang="en-US" altLang="en-US" sz="1600" b="1"/>
          </a:p>
        </p:txBody>
      </p:sp>
      <p:sp>
        <p:nvSpPr>
          <p:cNvPr id="231446" name="Text Box 23"/>
          <p:cNvSpPr txBox="1">
            <a:spLocks noChangeArrowheads="1"/>
          </p:cNvSpPr>
          <p:nvPr/>
        </p:nvSpPr>
        <p:spPr bwMode="auto">
          <a:xfrm rot="16200000">
            <a:off x="1090614" y="2335214"/>
            <a:ext cx="195738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Normal hemoglobin</a:t>
            </a:r>
            <a:endParaRPr lang="en-US" altLang="en-US" sz="1600" b="1"/>
          </a:p>
        </p:txBody>
      </p:sp>
      <p:sp>
        <p:nvSpPr>
          <p:cNvPr id="231447" name="Text Box 24"/>
          <p:cNvSpPr txBox="1">
            <a:spLocks noChangeArrowheads="1"/>
          </p:cNvSpPr>
          <p:nvPr/>
        </p:nvSpPr>
        <p:spPr bwMode="auto">
          <a:xfrm>
            <a:off x="2457450" y="1233488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1</a:t>
            </a:r>
          </a:p>
        </p:txBody>
      </p:sp>
      <p:sp>
        <p:nvSpPr>
          <p:cNvPr id="231448" name="Text Box 25"/>
          <p:cNvSpPr txBox="1">
            <a:spLocks noChangeArrowheads="1"/>
          </p:cNvSpPr>
          <p:nvPr/>
        </p:nvSpPr>
        <p:spPr bwMode="auto">
          <a:xfrm>
            <a:off x="2460625" y="1519238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2</a:t>
            </a:r>
          </a:p>
        </p:txBody>
      </p:sp>
      <p:sp>
        <p:nvSpPr>
          <p:cNvPr id="231449" name="Text Box 26"/>
          <p:cNvSpPr txBox="1">
            <a:spLocks noChangeArrowheads="1"/>
          </p:cNvSpPr>
          <p:nvPr/>
        </p:nvSpPr>
        <p:spPr bwMode="auto">
          <a:xfrm>
            <a:off x="2463800" y="1795463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3</a:t>
            </a:r>
          </a:p>
        </p:txBody>
      </p:sp>
      <p:sp>
        <p:nvSpPr>
          <p:cNvPr id="231450" name="Text Box 27"/>
          <p:cNvSpPr txBox="1">
            <a:spLocks noChangeArrowheads="1"/>
          </p:cNvSpPr>
          <p:nvPr/>
        </p:nvSpPr>
        <p:spPr bwMode="auto">
          <a:xfrm>
            <a:off x="2463800" y="2087563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4</a:t>
            </a:r>
          </a:p>
        </p:txBody>
      </p:sp>
      <p:sp>
        <p:nvSpPr>
          <p:cNvPr id="231451" name="Text Box 28"/>
          <p:cNvSpPr txBox="1">
            <a:spLocks noChangeArrowheads="1"/>
          </p:cNvSpPr>
          <p:nvPr/>
        </p:nvSpPr>
        <p:spPr bwMode="auto">
          <a:xfrm>
            <a:off x="2463800" y="2365375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5</a:t>
            </a:r>
          </a:p>
        </p:txBody>
      </p:sp>
      <p:sp>
        <p:nvSpPr>
          <p:cNvPr id="231452" name="Text Box 29"/>
          <p:cNvSpPr txBox="1">
            <a:spLocks noChangeArrowheads="1"/>
          </p:cNvSpPr>
          <p:nvPr/>
        </p:nvSpPr>
        <p:spPr bwMode="auto">
          <a:xfrm>
            <a:off x="2462213" y="2643188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6</a:t>
            </a:r>
          </a:p>
        </p:txBody>
      </p:sp>
      <p:sp>
        <p:nvSpPr>
          <p:cNvPr id="231453" name="Text Box 30"/>
          <p:cNvSpPr txBox="1">
            <a:spLocks noChangeArrowheads="1"/>
          </p:cNvSpPr>
          <p:nvPr/>
        </p:nvSpPr>
        <p:spPr bwMode="auto">
          <a:xfrm>
            <a:off x="2462213" y="2933700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7</a:t>
            </a:r>
          </a:p>
        </p:txBody>
      </p:sp>
      <p:sp>
        <p:nvSpPr>
          <p:cNvPr id="231454" name="Text Box 31"/>
          <p:cNvSpPr txBox="1">
            <a:spLocks noChangeArrowheads="1"/>
          </p:cNvSpPr>
          <p:nvPr/>
        </p:nvSpPr>
        <p:spPr bwMode="auto">
          <a:xfrm>
            <a:off x="2449513" y="3941763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1</a:t>
            </a:r>
          </a:p>
        </p:txBody>
      </p:sp>
      <p:sp>
        <p:nvSpPr>
          <p:cNvPr id="231455" name="Text Box 32"/>
          <p:cNvSpPr txBox="1">
            <a:spLocks noChangeArrowheads="1"/>
          </p:cNvSpPr>
          <p:nvPr/>
        </p:nvSpPr>
        <p:spPr bwMode="auto">
          <a:xfrm>
            <a:off x="2452688" y="4227513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2</a:t>
            </a:r>
          </a:p>
        </p:txBody>
      </p:sp>
      <p:sp>
        <p:nvSpPr>
          <p:cNvPr id="231456" name="Text Box 33"/>
          <p:cNvSpPr txBox="1">
            <a:spLocks noChangeArrowheads="1"/>
          </p:cNvSpPr>
          <p:nvPr/>
        </p:nvSpPr>
        <p:spPr bwMode="auto">
          <a:xfrm>
            <a:off x="2455863" y="4503738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3</a:t>
            </a:r>
          </a:p>
        </p:txBody>
      </p:sp>
      <p:sp>
        <p:nvSpPr>
          <p:cNvPr id="231457" name="Text Box 34"/>
          <p:cNvSpPr txBox="1">
            <a:spLocks noChangeArrowheads="1"/>
          </p:cNvSpPr>
          <p:nvPr/>
        </p:nvSpPr>
        <p:spPr bwMode="auto">
          <a:xfrm>
            <a:off x="2455863" y="4795838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4</a:t>
            </a:r>
          </a:p>
        </p:txBody>
      </p:sp>
      <p:sp>
        <p:nvSpPr>
          <p:cNvPr id="231458" name="Text Box 35"/>
          <p:cNvSpPr txBox="1">
            <a:spLocks noChangeArrowheads="1"/>
          </p:cNvSpPr>
          <p:nvPr/>
        </p:nvSpPr>
        <p:spPr bwMode="auto">
          <a:xfrm>
            <a:off x="2455863" y="5073650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5</a:t>
            </a:r>
          </a:p>
        </p:txBody>
      </p:sp>
      <p:sp>
        <p:nvSpPr>
          <p:cNvPr id="231459" name="Text Box 36"/>
          <p:cNvSpPr txBox="1">
            <a:spLocks noChangeArrowheads="1"/>
          </p:cNvSpPr>
          <p:nvPr/>
        </p:nvSpPr>
        <p:spPr bwMode="auto">
          <a:xfrm>
            <a:off x="2454275" y="5351463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olidFill>
                  <a:srgbClr val="EF1A23"/>
                </a:solidFill>
              </a:rPr>
              <a:t>6</a:t>
            </a:r>
          </a:p>
        </p:txBody>
      </p:sp>
      <p:sp>
        <p:nvSpPr>
          <p:cNvPr id="231460" name="Text Box 37"/>
          <p:cNvSpPr txBox="1">
            <a:spLocks noChangeArrowheads="1"/>
          </p:cNvSpPr>
          <p:nvPr/>
        </p:nvSpPr>
        <p:spPr bwMode="auto">
          <a:xfrm>
            <a:off x="2454275" y="5641975"/>
            <a:ext cx="222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7</a:t>
            </a:r>
          </a:p>
        </p:txBody>
      </p:sp>
      <p:sp>
        <p:nvSpPr>
          <p:cNvPr id="231461" name="Line 38"/>
          <p:cNvSpPr>
            <a:spLocks noChangeShapeType="1"/>
          </p:cNvSpPr>
          <p:nvPr/>
        </p:nvSpPr>
        <p:spPr bwMode="auto">
          <a:xfrm>
            <a:off x="3944939" y="4492625"/>
            <a:ext cx="92075" cy="344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2" name="Line 39"/>
          <p:cNvSpPr>
            <a:spLocks noChangeShapeType="1"/>
          </p:cNvSpPr>
          <p:nvPr/>
        </p:nvSpPr>
        <p:spPr bwMode="auto">
          <a:xfrm>
            <a:off x="9388475" y="2468563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3" name="Line 40"/>
          <p:cNvSpPr>
            <a:spLocks noChangeShapeType="1"/>
          </p:cNvSpPr>
          <p:nvPr/>
        </p:nvSpPr>
        <p:spPr bwMode="auto">
          <a:xfrm>
            <a:off x="10155238" y="2482851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4" name="Line 41"/>
          <p:cNvSpPr>
            <a:spLocks noChangeShapeType="1"/>
          </p:cNvSpPr>
          <p:nvPr/>
        </p:nvSpPr>
        <p:spPr bwMode="auto">
          <a:xfrm>
            <a:off x="9394826" y="2522538"/>
            <a:ext cx="7667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5" name="Line 42"/>
          <p:cNvSpPr>
            <a:spLocks noChangeShapeType="1"/>
          </p:cNvSpPr>
          <p:nvPr/>
        </p:nvSpPr>
        <p:spPr bwMode="auto">
          <a:xfrm>
            <a:off x="9382125" y="5200651"/>
            <a:ext cx="0" cy="93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6" name="Line 43"/>
          <p:cNvSpPr>
            <a:spLocks noChangeShapeType="1"/>
          </p:cNvSpPr>
          <p:nvPr/>
        </p:nvSpPr>
        <p:spPr bwMode="auto">
          <a:xfrm>
            <a:off x="10148888" y="5214939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7" name="Line 44"/>
          <p:cNvSpPr>
            <a:spLocks noChangeShapeType="1"/>
          </p:cNvSpPr>
          <p:nvPr/>
        </p:nvSpPr>
        <p:spPr bwMode="auto">
          <a:xfrm>
            <a:off x="9388476" y="5254625"/>
            <a:ext cx="7667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68" name="Text Box 45"/>
          <p:cNvSpPr txBox="1">
            <a:spLocks noChangeArrowheads="1"/>
          </p:cNvSpPr>
          <p:nvPr/>
        </p:nvSpPr>
        <p:spPr bwMode="auto">
          <a:xfrm>
            <a:off x="4962525" y="3317875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endParaRPr lang="en-US" altLang="en-US" sz="1600" b="1"/>
          </a:p>
        </p:txBody>
      </p:sp>
      <p:sp>
        <p:nvSpPr>
          <p:cNvPr id="231469" name="Text Box 46"/>
          <p:cNvSpPr txBox="1">
            <a:spLocks noChangeArrowheads="1"/>
          </p:cNvSpPr>
          <p:nvPr/>
        </p:nvSpPr>
        <p:spPr bwMode="auto">
          <a:xfrm>
            <a:off x="6216650" y="2563814"/>
            <a:ext cx="184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</a:t>
            </a:r>
            <a:endParaRPr lang="en-US" altLang="en-US" sz="1600" b="1"/>
          </a:p>
        </p:txBody>
      </p:sp>
      <p:sp>
        <p:nvSpPr>
          <p:cNvPr id="231470" name="Text Box 47"/>
          <p:cNvSpPr txBox="1">
            <a:spLocks noChangeArrowheads="1"/>
          </p:cNvSpPr>
          <p:nvPr/>
        </p:nvSpPr>
        <p:spPr bwMode="auto">
          <a:xfrm>
            <a:off x="4883150" y="2384425"/>
            <a:ext cx="22383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</a:t>
            </a:r>
            <a:endParaRPr lang="en-US" altLang="en-US" sz="1600" b="1"/>
          </a:p>
        </p:txBody>
      </p:sp>
      <p:sp>
        <p:nvSpPr>
          <p:cNvPr id="231471" name="Text Box 48"/>
          <p:cNvSpPr txBox="1">
            <a:spLocks noChangeArrowheads="1"/>
          </p:cNvSpPr>
          <p:nvPr/>
        </p:nvSpPr>
        <p:spPr bwMode="auto">
          <a:xfrm>
            <a:off x="6203950" y="3046414"/>
            <a:ext cx="2238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>
                <a:sym typeface="Symbol" panose="05050102010706020507" pitchFamily="18" charset="2"/>
              </a:rPr>
              <a:t></a:t>
            </a:r>
            <a:endParaRPr lang="en-US" altLang="en-US" sz="1600" b="1"/>
          </a:p>
        </p:txBody>
      </p:sp>
    </p:spTree>
    <p:extLst>
      <p:ext uri="{BB962C8B-B14F-4D97-AF65-F5344CB8AC3E}">
        <p14:creationId xmlns:p14="http://schemas.microsoft.com/office/powerpoint/2010/main" val="24836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995" y="940526"/>
            <a:ext cx="11198468" cy="50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96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5.22</a:t>
            </a:r>
          </a:p>
        </p:txBody>
      </p:sp>
      <p:pic>
        <p:nvPicPr>
          <p:cNvPr id="239618" name="Picture 3" descr="05_22ProteinDenaturatio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1411289"/>
            <a:ext cx="8548687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Text Box 4"/>
          <p:cNvSpPr txBox="1">
            <a:spLocks noChangeArrowheads="1"/>
          </p:cNvSpPr>
          <p:nvPr/>
        </p:nvSpPr>
        <p:spPr bwMode="auto">
          <a:xfrm>
            <a:off x="2090738" y="4635500"/>
            <a:ext cx="21145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Normal protein</a:t>
            </a:r>
          </a:p>
        </p:txBody>
      </p:sp>
      <p:sp>
        <p:nvSpPr>
          <p:cNvPr id="239620" name="Text Box 5"/>
          <p:cNvSpPr txBox="1">
            <a:spLocks noChangeArrowheads="1"/>
          </p:cNvSpPr>
          <p:nvPr/>
        </p:nvSpPr>
        <p:spPr bwMode="auto">
          <a:xfrm>
            <a:off x="7467600" y="4629150"/>
            <a:ext cx="243205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Denatured protein</a:t>
            </a:r>
          </a:p>
        </p:txBody>
      </p:sp>
      <p:sp>
        <p:nvSpPr>
          <p:cNvPr id="239621" name="Text Box 6"/>
          <p:cNvSpPr txBox="1">
            <a:spLocks noChangeArrowheads="1"/>
          </p:cNvSpPr>
          <p:nvPr/>
        </p:nvSpPr>
        <p:spPr bwMode="auto">
          <a:xfrm rot="19957799">
            <a:off x="4748214" y="1733551"/>
            <a:ext cx="395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De</a:t>
            </a:r>
          </a:p>
        </p:txBody>
      </p:sp>
      <p:sp>
        <p:nvSpPr>
          <p:cNvPr id="239622" name="Text Box 7"/>
          <p:cNvSpPr txBox="1">
            <a:spLocks noChangeArrowheads="1"/>
          </p:cNvSpPr>
          <p:nvPr/>
        </p:nvSpPr>
        <p:spPr bwMode="auto">
          <a:xfrm rot="20764959">
            <a:off x="5095875" y="1655764"/>
            <a:ext cx="190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n</a:t>
            </a:r>
          </a:p>
        </p:txBody>
      </p:sp>
      <p:sp>
        <p:nvSpPr>
          <p:cNvPr id="239623" name="Text Box 8"/>
          <p:cNvSpPr txBox="1">
            <a:spLocks noChangeArrowheads="1"/>
          </p:cNvSpPr>
          <p:nvPr/>
        </p:nvSpPr>
        <p:spPr bwMode="auto">
          <a:xfrm>
            <a:off x="5438775" y="1612901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tu</a:t>
            </a:r>
          </a:p>
        </p:txBody>
      </p:sp>
      <p:sp>
        <p:nvSpPr>
          <p:cNvPr id="239624" name="Text Box 9"/>
          <p:cNvSpPr txBox="1">
            <a:spLocks noChangeArrowheads="1"/>
          </p:cNvSpPr>
          <p:nvPr/>
        </p:nvSpPr>
        <p:spPr bwMode="auto">
          <a:xfrm rot="287785">
            <a:off x="5702301" y="1620839"/>
            <a:ext cx="123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r</a:t>
            </a:r>
          </a:p>
        </p:txBody>
      </p:sp>
      <p:sp>
        <p:nvSpPr>
          <p:cNvPr id="239625" name="Text Box 10"/>
          <p:cNvSpPr txBox="1">
            <a:spLocks noChangeArrowheads="1"/>
          </p:cNvSpPr>
          <p:nvPr/>
        </p:nvSpPr>
        <p:spPr bwMode="auto">
          <a:xfrm rot="799353">
            <a:off x="5978525" y="1663701"/>
            <a:ext cx="10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t</a:t>
            </a:r>
          </a:p>
        </p:txBody>
      </p:sp>
      <p:sp>
        <p:nvSpPr>
          <p:cNvPr id="239626" name="Text Box 11"/>
          <p:cNvSpPr txBox="1">
            <a:spLocks noChangeArrowheads="1"/>
          </p:cNvSpPr>
          <p:nvPr/>
        </p:nvSpPr>
        <p:spPr bwMode="auto">
          <a:xfrm rot="1738355">
            <a:off x="6140450" y="1778001"/>
            <a:ext cx="395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on</a:t>
            </a:r>
          </a:p>
        </p:txBody>
      </p:sp>
      <p:sp>
        <p:nvSpPr>
          <p:cNvPr id="239627" name="Text Box 12"/>
          <p:cNvSpPr txBox="1">
            <a:spLocks noChangeArrowheads="1"/>
          </p:cNvSpPr>
          <p:nvPr/>
        </p:nvSpPr>
        <p:spPr bwMode="auto">
          <a:xfrm rot="1887931">
            <a:off x="4811714" y="4651376"/>
            <a:ext cx="35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Re</a:t>
            </a:r>
          </a:p>
        </p:txBody>
      </p:sp>
      <p:sp>
        <p:nvSpPr>
          <p:cNvPr id="239628" name="Text Box 13"/>
          <p:cNvSpPr txBox="1">
            <a:spLocks noChangeArrowheads="1"/>
          </p:cNvSpPr>
          <p:nvPr/>
        </p:nvSpPr>
        <p:spPr bwMode="auto">
          <a:xfrm rot="907700">
            <a:off x="5127625" y="4756151"/>
            <a:ext cx="17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n</a:t>
            </a:r>
          </a:p>
        </p:txBody>
      </p:sp>
      <p:sp>
        <p:nvSpPr>
          <p:cNvPr id="239629" name="Text Box 14"/>
          <p:cNvSpPr txBox="1">
            <a:spLocks noChangeArrowheads="1"/>
          </p:cNvSpPr>
          <p:nvPr/>
        </p:nvSpPr>
        <p:spPr bwMode="auto">
          <a:xfrm rot="412468">
            <a:off x="5430839" y="4810126"/>
            <a:ext cx="96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t</a:t>
            </a:r>
          </a:p>
        </p:txBody>
      </p:sp>
      <p:sp>
        <p:nvSpPr>
          <p:cNvPr id="239630" name="Text Box 15"/>
          <p:cNvSpPr txBox="1">
            <a:spLocks noChangeArrowheads="1"/>
          </p:cNvSpPr>
          <p:nvPr/>
        </p:nvSpPr>
        <p:spPr bwMode="auto">
          <a:xfrm rot="21370131">
            <a:off x="5675313" y="4816476"/>
            <a:ext cx="12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r</a:t>
            </a:r>
          </a:p>
        </p:txBody>
      </p:sp>
      <p:sp>
        <p:nvSpPr>
          <p:cNvPr id="239631" name="Text Box 16"/>
          <p:cNvSpPr txBox="1">
            <a:spLocks noChangeArrowheads="1"/>
          </p:cNvSpPr>
          <p:nvPr/>
        </p:nvSpPr>
        <p:spPr bwMode="auto">
          <a:xfrm rot="20768807">
            <a:off x="5922963" y="4781551"/>
            <a:ext cx="107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t</a:t>
            </a:r>
          </a:p>
        </p:txBody>
      </p:sp>
      <p:sp>
        <p:nvSpPr>
          <p:cNvPr id="239632" name="Text Box 17"/>
          <p:cNvSpPr txBox="1">
            <a:spLocks noChangeArrowheads="1"/>
          </p:cNvSpPr>
          <p:nvPr/>
        </p:nvSpPr>
        <p:spPr bwMode="auto">
          <a:xfrm rot="19829275">
            <a:off x="6059489" y="4679951"/>
            <a:ext cx="33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on</a:t>
            </a:r>
          </a:p>
        </p:txBody>
      </p:sp>
      <p:sp>
        <p:nvSpPr>
          <p:cNvPr id="239633" name="Text Box 18"/>
          <p:cNvSpPr txBox="1">
            <a:spLocks noChangeArrowheads="1"/>
          </p:cNvSpPr>
          <p:nvPr/>
        </p:nvSpPr>
        <p:spPr bwMode="auto">
          <a:xfrm rot="21022439">
            <a:off x="5264150" y="1625601"/>
            <a:ext cx="17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a</a:t>
            </a:r>
          </a:p>
        </p:txBody>
      </p:sp>
      <p:sp>
        <p:nvSpPr>
          <p:cNvPr id="239634" name="Text Box 19"/>
          <p:cNvSpPr txBox="1">
            <a:spLocks noChangeArrowheads="1"/>
          </p:cNvSpPr>
          <p:nvPr/>
        </p:nvSpPr>
        <p:spPr bwMode="auto">
          <a:xfrm rot="667941">
            <a:off x="5816600" y="1633539"/>
            <a:ext cx="166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a</a:t>
            </a:r>
          </a:p>
        </p:txBody>
      </p:sp>
      <p:sp>
        <p:nvSpPr>
          <p:cNvPr id="239635" name="Text Box 20"/>
          <p:cNvSpPr txBox="1">
            <a:spLocks noChangeArrowheads="1"/>
          </p:cNvSpPr>
          <p:nvPr/>
        </p:nvSpPr>
        <p:spPr bwMode="auto">
          <a:xfrm rot="1080986">
            <a:off x="6086475" y="1687514"/>
            <a:ext cx="9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i</a:t>
            </a:r>
          </a:p>
        </p:txBody>
      </p:sp>
      <p:sp>
        <p:nvSpPr>
          <p:cNvPr id="239636" name="Text Box 21"/>
          <p:cNvSpPr txBox="1">
            <a:spLocks noChangeArrowheads="1"/>
          </p:cNvSpPr>
          <p:nvPr/>
        </p:nvSpPr>
        <p:spPr bwMode="auto">
          <a:xfrm rot="559153">
            <a:off x="5280025" y="4786314"/>
            <a:ext cx="165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a</a:t>
            </a:r>
          </a:p>
        </p:txBody>
      </p:sp>
      <p:sp>
        <p:nvSpPr>
          <p:cNvPr id="239637" name="Text Box 22"/>
          <p:cNvSpPr txBox="1">
            <a:spLocks noChangeArrowheads="1"/>
          </p:cNvSpPr>
          <p:nvPr/>
        </p:nvSpPr>
        <p:spPr bwMode="auto">
          <a:xfrm rot="11576">
            <a:off x="5518150" y="4824414"/>
            <a:ext cx="166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u</a:t>
            </a:r>
          </a:p>
        </p:txBody>
      </p:sp>
      <p:sp>
        <p:nvSpPr>
          <p:cNvPr id="239638" name="Text Box 23"/>
          <p:cNvSpPr txBox="1">
            <a:spLocks noChangeArrowheads="1"/>
          </p:cNvSpPr>
          <p:nvPr/>
        </p:nvSpPr>
        <p:spPr bwMode="auto">
          <a:xfrm rot="21161349">
            <a:off x="5773738" y="4773614"/>
            <a:ext cx="15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en-US" sz="2200" b="1">
                <a:ea typeface="MS PGothic" panose="020B0600070205080204" pitchFamily="34" charset="-128"/>
              </a:rPr>
              <a:t>a</a:t>
            </a:r>
          </a:p>
        </p:txBody>
      </p:sp>
      <p:sp>
        <p:nvSpPr>
          <p:cNvPr id="239639" name="Text Box 24"/>
          <p:cNvSpPr txBox="1">
            <a:spLocks noChangeArrowheads="1"/>
          </p:cNvSpPr>
          <p:nvPr/>
        </p:nvSpPr>
        <p:spPr bwMode="auto">
          <a:xfrm rot="20507616">
            <a:off x="6015038" y="4757739"/>
            <a:ext cx="8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337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5.23</a:t>
            </a:r>
          </a:p>
        </p:txBody>
      </p:sp>
      <p:pic>
        <p:nvPicPr>
          <p:cNvPr id="243714" name="Picture 3" descr="05_23_Chaperoni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1431926"/>
            <a:ext cx="85486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Text Box 4"/>
          <p:cNvSpPr txBox="1">
            <a:spLocks noChangeArrowheads="1"/>
          </p:cNvSpPr>
          <p:nvPr/>
        </p:nvSpPr>
        <p:spPr bwMode="auto">
          <a:xfrm>
            <a:off x="6430964" y="4089400"/>
            <a:ext cx="2339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The cap attaches, causing</a:t>
            </a:r>
            <a:br>
              <a:rPr lang="en-US" altLang="en-US" sz="1400" b="1"/>
            </a:br>
            <a:r>
              <a:rPr lang="en-US" altLang="en-US" sz="1400" b="1"/>
              <a:t>the cylinder to change</a:t>
            </a:r>
            <a:br>
              <a:rPr lang="en-US" altLang="en-US" sz="1400" b="1"/>
            </a:br>
            <a:r>
              <a:rPr lang="en-US" altLang="en-US" sz="1400" b="1"/>
              <a:t>shape in such a way that</a:t>
            </a:r>
            <a:br>
              <a:rPr lang="en-US" altLang="en-US" sz="1400" b="1"/>
            </a:br>
            <a:r>
              <a:rPr lang="en-US" altLang="en-US" sz="1400" b="1"/>
              <a:t>it creates a hydrophilic</a:t>
            </a:r>
            <a:br>
              <a:rPr lang="en-US" altLang="en-US" sz="1400" b="1"/>
            </a:br>
            <a:r>
              <a:rPr lang="en-US" altLang="en-US" sz="1400" b="1"/>
              <a:t>environment for the</a:t>
            </a:r>
            <a:br>
              <a:rPr lang="en-US" altLang="en-US" sz="1400" b="1"/>
            </a:br>
            <a:r>
              <a:rPr lang="en-US" altLang="en-US" sz="1400" b="1"/>
              <a:t>folding of the polypeptide.</a:t>
            </a:r>
          </a:p>
        </p:txBody>
      </p:sp>
      <p:sp>
        <p:nvSpPr>
          <p:cNvPr id="243716" name="Text Box 5"/>
          <p:cNvSpPr txBox="1">
            <a:spLocks noChangeArrowheads="1"/>
          </p:cNvSpPr>
          <p:nvPr/>
        </p:nvSpPr>
        <p:spPr bwMode="auto">
          <a:xfrm>
            <a:off x="2546350" y="2220914"/>
            <a:ext cx="381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Cap</a:t>
            </a:r>
          </a:p>
        </p:txBody>
      </p:sp>
      <p:sp>
        <p:nvSpPr>
          <p:cNvPr id="243717" name="Text Box 6"/>
          <p:cNvSpPr txBox="1">
            <a:spLocks noChangeArrowheads="1"/>
          </p:cNvSpPr>
          <p:nvPr/>
        </p:nvSpPr>
        <p:spPr bwMode="auto">
          <a:xfrm>
            <a:off x="5232401" y="1982788"/>
            <a:ext cx="1057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Polypeptide</a:t>
            </a:r>
          </a:p>
        </p:txBody>
      </p:sp>
      <p:sp>
        <p:nvSpPr>
          <p:cNvPr id="243718" name="Text Box 7"/>
          <p:cNvSpPr txBox="1">
            <a:spLocks noChangeArrowheads="1"/>
          </p:cNvSpPr>
          <p:nvPr/>
        </p:nvSpPr>
        <p:spPr bwMode="auto">
          <a:xfrm>
            <a:off x="8578851" y="1454151"/>
            <a:ext cx="7921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Correctly</a:t>
            </a:r>
            <a:br>
              <a:rPr lang="en-US" altLang="en-US" sz="1400" b="1"/>
            </a:br>
            <a:r>
              <a:rPr lang="en-US" altLang="en-US" sz="1400" b="1"/>
              <a:t>folded</a:t>
            </a:r>
            <a:br>
              <a:rPr lang="en-US" altLang="en-US" sz="1400" b="1"/>
            </a:br>
            <a:r>
              <a:rPr lang="en-US" altLang="en-US" sz="1400" b="1"/>
              <a:t>protein</a:t>
            </a:r>
          </a:p>
        </p:txBody>
      </p:sp>
      <p:sp>
        <p:nvSpPr>
          <p:cNvPr id="243719" name="Text Box 8"/>
          <p:cNvSpPr txBox="1">
            <a:spLocks noChangeArrowheads="1"/>
          </p:cNvSpPr>
          <p:nvPr/>
        </p:nvSpPr>
        <p:spPr bwMode="auto">
          <a:xfrm>
            <a:off x="2559050" y="4086226"/>
            <a:ext cx="15319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400" b="1"/>
              <a:t>Chaperonin</a:t>
            </a:r>
            <a:br>
              <a:rPr lang="en-US" altLang="en-US" sz="1400" b="1"/>
            </a:br>
            <a:r>
              <a:rPr lang="en-US" altLang="en-US" sz="1400" b="1"/>
              <a:t>(fully assembled)</a:t>
            </a:r>
          </a:p>
        </p:txBody>
      </p:sp>
      <p:sp>
        <p:nvSpPr>
          <p:cNvPr id="243720" name="Text Box 9"/>
          <p:cNvSpPr txBox="1">
            <a:spLocks noChangeArrowheads="1"/>
          </p:cNvSpPr>
          <p:nvPr/>
        </p:nvSpPr>
        <p:spPr bwMode="auto">
          <a:xfrm>
            <a:off x="4265613" y="4046538"/>
            <a:ext cx="17573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rgbClr val="0072CA"/>
                </a:solidFill>
              </a:rPr>
              <a:t>Steps of Chaperonin</a:t>
            </a:r>
            <a:br>
              <a:rPr lang="en-US" altLang="en-US" sz="1400" b="1">
                <a:solidFill>
                  <a:srgbClr val="0072CA"/>
                </a:solidFill>
              </a:rPr>
            </a:br>
            <a:r>
              <a:rPr lang="en-US" altLang="en-US" sz="1400" b="1">
                <a:solidFill>
                  <a:srgbClr val="0072CA"/>
                </a:solidFill>
              </a:rPr>
              <a:t>Action:</a:t>
            </a:r>
          </a:p>
        </p:txBody>
      </p:sp>
      <p:sp>
        <p:nvSpPr>
          <p:cNvPr id="243721" name="Text Box 10"/>
          <p:cNvSpPr txBox="1">
            <a:spLocks noChangeArrowheads="1"/>
          </p:cNvSpPr>
          <p:nvPr/>
        </p:nvSpPr>
        <p:spPr bwMode="auto">
          <a:xfrm>
            <a:off x="4481513" y="4479926"/>
            <a:ext cx="15986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An unfolded poly-</a:t>
            </a:r>
            <a:br>
              <a:rPr lang="en-US" altLang="en-US" sz="1400" b="1"/>
            </a:br>
            <a:r>
              <a:rPr lang="en-US" altLang="en-US" sz="1400" b="1"/>
              <a:t>peptide enters the</a:t>
            </a:r>
            <a:br>
              <a:rPr lang="en-US" altLang="en-US" sz="1400" b="1"/>
            </a:br>
            <a:r>
              <a:rPr lang="en-US" altLang="en-US" sz="1400" b="1"/>
              <a:t>cylinder from</a:t>
            </a:r>
            <a:br>
              <a:rPr lang="en-US" altLang="en-US" sz="1400" b="1"/>
            </a:br>
            <a:r>
              <a:rPr lang="en-US" altLang="en-US" sz="1400" b="1"/>
              <a:t>one end.</a:t>
            </a:r>
          </a:p>
        </p:txBody>
      </p:sp>
      <p:sp>
        <p:nvSpPr>
          <p:cNvPr id="243722" name="Text Box 11"/>
          <p:cNvSpPr txBox="1">
            <a:spLocks noChangeArrowheads="1"/>
          </p:cNvSpPr>
          <p:nvPr/>
        </p:nvSpPr>
        <p:spPr bwMode="auto">
          <a:xfrm>
            <a:off x="1863726" y="3087689"/>
            <a:ext cx="7397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Hollow</a:t>
            </a:r>
            <a:br>
              <a:rPr lang="en-US" altLang="en-US" sz="1400" b="1"/>
            </a:br>
            <a:r>
              <a:rPr lang="en-US" altLang="en-US" sz="1400" b="1"/>
              <a:t>cylinder</a:t>
            </a:r>
          </a:p>
        </p:txBody>
      </p:sp>
      <p:sp>
        <p:nvSpPr>
          <p:cNvPr id="243723" name="Text Box 12"/>
          <p:cNvSpPr txBox="1">
            <a:spLocks noChangeArrowheads="1"/>
          </p:cNvSpPr>
          <p:nvPr/>
        </p:nvSpPr>
        <p:spPr bwMode="auto">
          <a:xfrm>
            <a:off x="9023350" y="4089401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The cap comes</a:t>
            </a:r>
            <a:br>
              <a:rPr lang="en-US" altLang="en-US" sz="1400" b="1"/>
            </a:br>
            <a:r>
              <a:rPr lang="en-US" altLang="en-US" sz="1400" b="1"/>
              <a:t>off, and the</a:t>
            </a:r>
            <a:br>
              <a:rPr lang="en-US" altLang="en-US" sz="1400" b="1"/>
            </a:br>
            <a:r>
              <a:rPr lang="en-US" altLang="en-US" sz="1400" b="1"/>
              <a:t>properly folded</a:t>
            </a:r>
            <a:br>
              <a:rPr lang="en-US" altLang="en-US" sz="1400" b="1"/>
            </a:br>
            <a:r>
              <a:rPr lang="en-US" altLang="en-US" sz="1400" b="1"/>
              <a:t>protein is</a:t>
            </a:r>
            <a:br>
              <a:rPr lang="en-US" altLang="en-US" sz="1400" b="1"/>
            </a:br>
            <a:r>
              <a:rPr lang="en-US" altLang="en-US" sz="1400" b="1"/>
              <a:t>released.</a:t>
            </a:r>
          </a:p>
        </p:txBody>
      </p:sp>
      <p:sp>
        <p:nvSpPr>
          <p:cNvPr id="243724" name="Line 13"/>
          <p:cNvSpPr>
            <a:spLocks noChangeShapeType="1"/>
          </p:cNvSpPr>
          <p:nvPr/>
        </p:nvSpPr>
        <p:spPr bwMode="auto">
          <a:xfrm>
            <a:off x="5056188" y="2076450"/>
            <a:ext cx="131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725" name="Line 14"/>
          <p:cNvSpPr>
            <a:spLocks noChangeShapeType="1"/>
          </p:cNvSpPr>
          <p:nvPr/>
        </p:nvSpPr>
        <p:spPr bwMode="auto">
          <a:xfrm>
            <a:off x="9355138" y="1654176"/>
            <a:ext cx="595312" cy="449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726" name="AutoShape 15"/>
          <p:cNvSpPr>
            <a:spLocks/>
          </p:cNvSpPr>
          <p:nvPr/>
        </p:nvSpPr>
        <p:spPr bwMode="auto">
          <a:xfrm>
            <a:off x="2516188" y="2540000"/>
            <a:ext cx="152400" cy="1430338"/>
          </a:xfrm>
          <a:prstGeom prst="leftBrace">
            <a:avLst>
              <a:gd name="adj1" fmla="val 7821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43727" name="Group 16"/>
          <p:cNvGrpSpPr>
            <a:grpSpLocks/>
          </p:cNvGrpSpPr>
          <p:nvPr/>
        </p:nvGrpSpPr>
        <p:grpSpPr bwMode="auto">
          <a:xfrm>
            <a:off x="4222751" y="4468813"/>
            <a:ext cx="233363" cy="227012"/>
            <a:chOff x="1700" y="2815"/>
            <a:chExt cx="147" cy="143"/>
          </a:xfrm>
        </p:grpSpPr>
        <p:sp>
          <p:nvSpPr>
            <p:cNvPr id="243734" name="Oval 17"/>
            <p:cNvSpPr>
              <a:spLocks noChangeArrowheads="1"/>
            </p:cNvSpPr>
            <p:nvPr/>
          </p:nvSpPr>
          <p:spPr bwMode="auto">
            <a:xfrm>
              <a:off x="1700" y="2815"/>
              <a:ext cx="126" cy="118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/>
              <a:endParaRPr lang="en-US" altLang="en-US">
                <a:solidFill>
                  <a:srgbClr val="0072CA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43735" name="Text Box 18"/>
            <p:cNvSpPr txBox="1">
              <a:spLocks noChangeArrowheads="1"/>
            </p:cNvSpPr>
            <p:nvPr/>
          </p:nvSpPr>
          <p:spPr bwMode="auto">
            <a:xfrm>
              <a:off x="1732" y="2821"/>
              <a:ext cx="11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43728" name="Group 19"/>
          <p:cNvGrpSpPr>
            <a:grpSpLocks/>
          </p:cNvGrpSpPr>
          <p:nvPr/>
        </p:nvGrpSpPr>
        <p:grpSpPr bwMode="auto">
          <a:xfrm>
            <a:off x="6161088" y="4065588"/>
            <a:ext cx="233362" cy="227012"/>
            <a:chOff x="2921" y="2561"/>
            <a:chExt cx="147" cy="143"/>
          </a:xfrm>
        </p:grpSpPr>
        <p:sp>
          <p:nvSpPr>
            <p:cNvPr id="243732" name="Oval 20"/>
            <p:cNvSpPr>
              <a:spLocks noChangeArrowheads="1"/>
            </p:cNvSpPr>
            <p:nvPr/>
          </p:nvSpPr>
          <p:spPr bwMode="auto">
            <a:xfrm>
              <a:off x="2921" y="2561"/>
              <a:ext cx="126" cy="118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/>
              <a:endParaRPr lang="en-US" altLang="en-US">
                <a:solidFill>
                  <a:srgbClr val="0072CA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43733" name="Text Box 21"/>
            <p:cNvSpPr txBox="1">
              <a:spLocks noChangeArrowheads="1"/>
            </p:cNvSpPr>
            <p:nvPr/>
          </p:nvSpPr>
          <p:spPr bwMode="auto">
            <a:xfrm>
              <a:off x="2953" y="2567"/>
              <a:ext cx="11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3729" name="Group 22"/>
          <p:cNvGrpSpPr>
            <a:grpSpLocks/>
          </p:cNvGrpSpPr>
          <p:nvPr/>
        </p:nvGrpSpPr>
        <p:grpSpPr bwMode="auto">
          <a:xfrm>
            <a:off x="8740776" y="4078288"/>
            <a:ext cx="233363" cy="227012"/>
            <a:chOff x="4546" y="2569"/>
            <a:chExt cx="147" cy="143"/>
          </a:xfrm>
        </p:grpSpPr>
        <p:sp>
          <p:nvSpPr>
            <p:cNvPr id="243730" name="Oval 23"/>
            <p:cNvSpPr>
              <a:spLocks noChangeArrowheads="1"/>
            </p:cNvSpPr>
            <p:nvPr/>
          </p:nvSpPr>
          <p:spPr bwMode="auto">
            <a:xfrm>
              <a:off x="4546" y="2569"/>
              <a:ext cx="126" cy="118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/>
              <a:endParaRPr lang="en-US" altLang="en-US">
                <a:solidFill>
                  <a:srgbClr val="0072CA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43731" name="Text Box 24"/>
            <p:cNvSpPr txBox="1">
              <a:spLocks noChangeArrowheads="1"/>
            </p:cNvSpPr>
            <p:nvPr/>
          </p:nvSpPr>
          <p:spPr bwMode="auto">
            <a:xfrm>
              <a:off x="4578" y="2575"/>
              <a:ext cx="11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400" b="1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7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5.23a</a:t>
            </a:r>
          </a:p>
        </p:txBody>
      </p:sp>
      <p:pic>
        <p:nvPicPr>
          <p:cNvPr id="245762" name="Picture 3" descr="05_23aChaperoni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9439"/>
            <a:ext cx="28956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4"/>
          <p:cNvSpPr txBox="1">
            <a:spLocks noChangeArrowheads="1"/>
          </p:cNvSpPr>
          <p:nvPr/>
        </p:nvSpPr>
        <p:spPr bwMode="auto">
          <a:xfrm>
            <a:off x="5573713" y="1903413"/>
            <a:ext cx="5000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Cap</a:t>
            </a:r>
          </a:p>
        </p:txBody>
      </p:sp>
      <p:sp>
        <p:nvSpPr>
          <p:cNvPr id="245764" name="Text Box 5"/>
          <p:cNvSpPr txBox="1">
            <a:spLocks noChangeArrowheads="1"/>
          </p:cNvSpPr>
          <p:nvPr/>
        </p:nvSpPr>
        <p:spPr bwMode="auto">
          <a:xfrm>
            <a:off x="5561014" y="4302125"/>
            <a:ext cx="20081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800" b="1"/>
              <a:t>Chaperonin</a:t>
            </a:r>
            <a:br>
              <a:rPr lang="en-US" altLang="en-US" sz="1800" b="1"/>
            </a:br>
            <a:r>
              <a:rPr lang="en-US" altLang="en-US" sz="1800" b="1"/>
              <a:t>(fully assembled)</a:t>
            </a:r>
          </a:p>
        </p:txBody>
      </p:sp>
      <p:sp>
        <p:nvSpPr>
          <p:cNvPr id="245765" name="Text Box 6"/>
          <p:cNvSpPr txBox="1">
            <a:spLocks noChangeArrowheads="1"/>
          </p:cNvSpPr>
          <p:nvPr/>
        </p:nvSpPr>
        <p:spPr bwMode="auto">
          <a:xfrm>
            <a:off x="4679951" y="3022600"/>
            <a:ext cx="925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Hollow</a:t>
            </a:r>
            <a:br>
              <a:rPr lang="en-US" altLang="en-US" sz="1800" b="1"/>
            </a:br>
            <a:r>
              <a:rPr lang="en-US" altLang="en-US" sz="1800" b="1"/>
              <a:t>cylinder</a:t>
            </a:r>
          </a:p>
        </p:txBody>
      </p:sp>
      <p:sp>
        <p:nvSpPr>
          <p:cNvPr id="245766" name="AutoShape 7"/>
          <p:cNvSpPr>
            <a:spLocks/>
          </p:cNvSpPr>
          <p:nvPr/>
        </p:nvSpPr>
        <p:spPr bwMode="auto">
          <a:xfrm>
            <a:off x="5570538" y="2314575"/>
            <a:ext cx="152400" cy="1879600"/>
          </a:xfrm>
          <a:prstGeom prst="leftBrace">
            <a:avLst>
              <a:gd name="adj1" fmla="val 10277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2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0"/>
          <a:stretch>
            <a:fillRect/>
          </a:stretch>
        </p:blipFill>
        <p:spPr>
          <a:xfrm>
            <a:off x="2259875" y="1027906"/>
            <a:ext cx="8080079" cy="5218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286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806" y="365125"/>
            <a:ext cx="2893978" cy="63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0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 descr="05_20iProteinStructur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1" y="136525"/>
            <a:ext cx="740251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Text Box 4"/>
          <p:cNvSpPr txBox="1">
            <a:spLocks noChangeArrowheads="1"/>
          </p:cNvSpPr>
          <p:nvPr/>
        </p:nvSpPr>
        <p:spPr bwMode="auto">
          <a:xfrm>
            <a:off x="5391150" y="6216650"/>
            <a:ext cx="17970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Hemoglobin</a:t>
            </a:r>
          </a:p>
        </p:txBody>
      </p:sp>
      <p:sp>
        <p:nvSpPr>
          <p:cNvPr id="223235" name="Text Box 5"/>
          <p:cNvSpPr txBox="1">
            <a:spLocks noChangeArrowheads="1"/>
          </p:cNvSpPr>
          <p:nvPr/>
        </p:nvSpPr>
        <p:spPr bwMode="auto">
          <a:xfrm>
            <a:off x="4564063" y="138113"/>
            <a:ext cx="8318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Heme</a:t>
            </a:r>
          </a:p>
        </p:txBody>
      </p:sp>
      <p:sp>
        <p:nvSpPr>
          <p:cNvPr id="223236" name="Text Box 6"/>
          <p:cNvSpPr txBox="1">
            <a:spLocks noChangeArrowheads="1"/>
          </p:cNvSpPr>
          <p:nvPr/>
        </p:nvSpPr>
        <p:spPr bwMode="auto">
          <a:xfrm>
            <a:off x="4570413" y="582613"/>
            <a:ext cx="8318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/>
              <a:t>Iron</a:t>
            </a:r>
          </a:p>
        </p:txBody>
      </p:sp>
      <p:sp>
        <p:nvSpPr>
          <p:cNvPr id="223237" name="Text Box 7"/>
          <p:cNvSpPr txBox="1">
            <a:spLocks noChangeArrowheads="1"/>
          </p:cNvSpPr>
          <p:nvPr/>
        </p:nvSpPr>
        <p:spPr bwMode="auto">
          <a:xfrm>
            <a:off x="2414588" y="2301875"/>
            <a:ext cx="14271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sym typeface="Symbol" panose="05050102010706020507" pitchFamily="18" charset="2"/>
              </a:rPr>
              <a:t></a:t>
            </a:r>
            <a:r>
              <a:rPr lang="en-US" altLang="en-US" b="1"/>
              <a:t> subunit</a:t>
            </a:r>
          </a:p>
        </p:txBody>
      </p:sp>
      <p:sp>
        <p:nvSpPr>
          <p:cNvPr id="223238" name="Text Box 8"/>
          <p:cNvSpPr txBox="1">
            <a:spLocks noChangeArrowheads="1"/>
          </p:cNvSpPr>
          <p:nvPr/>
        </p:nvSpPr>
        <p:spPr bwMode="auto">
          <a:xfrm>
            <a:off x="8372476" y="3673475"/>
            <a:ext cx="14271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sym typeface="Symbol" panose="05050102010706020507" pitchFamily="18" charset="2"/>
              </a:rPr>
              <a:t></a:t>
            </a:r>
            <a:r>
              <a:rPr lang="en-US" altLang="en-US" b="1"/>
              <a:t> subunit</a:t>
            </a:r>
          </a:p>
        </p:txBody>
      </p:sp>
      <p:sp>
        <p:nvSpPr>
          <p:cNvPr id="223239" name="Text Box 9"/>
          <p:cNvSpPr txBox="1">
            <a:spLocks noChangeArrowheads="1"/>
          </p:cNvSpPr>
          <p:nvPr/>
        </p:nvSpPr>
        <p:spPr bwMode="auto">
          <a:xfrm>
            <a:off x="2828926" y="4954588"/>
            <a:ext cx="14271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sym typeface="Symbol" panose="05050102010706020507" pitchFamily="18" charset="2"/>
              </a:rPr>
              <a:t></a:t>
            </a:r>
            <a:r>
              <a:rPr lang="en-US" altLang="en-US" b="1"/>
              <a:t> subunit</a:t>
            </a:r>
          </a:p>
        </p:txBody>
      </p:sp>
      <p:sp>
        <p:nvSpPr>
          <p:cNvPr id="223240" name="Text Box 10"/>
          <p:cNvSpPr txBox="1">
            <a:spLocks noChangeArrowheads="1"/>
          </p:cNvSpPr>
          <p:nvPr/>
        </p:nvSpPr>
        <p:spPr bwMode="auto">
          <a:xfrm>
            <a:off x="8297863" y="1087438"/>
            <a:ext cx="14271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sym typeface="Symbol" panose="05050102010706020507" pitchFamily="18" charset="2"/>
              </a:rPr>
              <a:t></a:t>
            </a:r>
            <a:r>
              <a:rPr lang="en-US" altLang="en-US" b="1"/>
              <a:t> subunit</a:t>
            </a:r>
          </a:p>
        </p:txBody>
      </p:sp>
      <p:sp>
        <p:nvSpPr>
          <p:cNvPr id="223241" name="Line 11"/>
          <p:cNvSpPr>
            <a:spLocks noChangeShapeType="1"/>
          </p:cNvSpPr>
          <p:nvPr/>
        </p:nvSpPr>
        <p:spPr bwMode="auto">
          <a:xfrm>
            <a:off x="5453063" y="344489"/>
            <a:ext cx="595312" cy="541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2" name="Line 12"/>
          <p:cNvSpPr>
            <a:spLocks noChangeShapeType="1"/>
          </p:cNvSpPr>
          <p:nvPr/>
        </p:nvSpPr>
        <p:spPr bwMode="auto">
          <a:xfrm>
            <a:off x="5187950" y="766763"/>
            <a:ext cx="1150938" cy="622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5.20i</a:t>
            </a:r>
          </a:p>
        </p:txBody>
      </p:sp>
    </p:spTree>
    <p:extLst>
      <p:ext uri="{BB962C8B-B14F-4D97-AF65-F5344CB8AC3E}">
        <p14:creationId xmlns:p14="http://schemas.microsoft.com/office/powerpoint/2010/main" val="30354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857" y="2221234"/>
            <a:ext cx="9261565" cy="34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35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5" y="188641"/>
            <a:ext cx="6677025" cy="3838575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568" y="4149080"/>
            <a:ext cx="7086600" cy="2538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9885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491" y="609895"/>
            <a:ext cx="7225581" cy="60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33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21" y="246920"/>
            <a:ext cx="3373887" cy="6415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98" y="468073"/>
            <a:ext cx="3786188" cy="61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1245" y="1122771"/>
            <a:ext cx="4963886" cy="2325823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دئوکسی ریبو نوکلئیک اسید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  ریبو نوکلئیک اسید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833" y="143692"/>
            <a:ext cx="2283559" cy="6677521"/>
          </a:xfrm>
          <a:prstGeom prst="rect">
            <a:avLst/>
          </a:prstGeom>
        </p:spPr>
      </p:pic>
      <p:pic>
        <p:nvPicPr>
          <p:cNvPr id="5" name="Picture 4" descr="DNA hel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261636" y="1977636"/>
            <a:ext cx="6309362" cy="264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88542" y="6334780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063226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0" y="284002"/>
            <a:ext cx="9049022" cy="57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24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317" y="318525"/>
            <a:ext cx="4532943" cy="2976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7" y="3341547"/>
            <a:ext cx="4532943" cy="2976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834" y="1936860"/>
            <a:ext cx="4242835" cy="2487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3398" y="1761015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ewCenturySchlbk-Roman"/>
              </a:rPr>
              <a:t>Hemoglobin 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94862" y="1797735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ewCenturySchlbk-Roman"/>
              </a:rPr>
              <a:t>Hemoglobin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62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>
            <a:fillRect/>
          </a:stretch>
        </p:blipFill>
        <p:spPr>
          <a:xfrm>
            <a:off x="1607327" y="-156852"/>
            <a:ext cx="7041937" cy="4525963"/>
          </a:xfr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6667" b="3575"/>
          <a:stretch>
            <a:fillRect/>
          </a:stretch>
        </p:blipFill>
        <p:spPr>
          <a:xfrm>
            <a:off x="4727849" y="4604516"/>
            <a:ext cx="5661695" cy="3137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2679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3512" y="188640"/>
            <a:ext cx="8353778" cy="5688632"/>
          </a:xfrm>
          <a:prstGeom prst="rect">
            <a:avLst/>
          </a:prstGeom>
        </p:spPr>
      </p:pic>
      <p:graphicFrame>
        <p:nvGraphicFramePr>
          <p:cNvPr id="5" name="Object 12"/>
          <p:cNvGraphicFramePr>
            <a:graphicFrameLocks noChangeAspect="1"/>
          </p:cNvGraphicFramePr>
          <p:nvPr>
            <p:extLst/>
          </p:nvPr>
        </p:nvGraphicFramePr>
        <p:xfrm>
          <a:off x="6888089" y="4381880"/>
          <a:ext cx="3524771" cy="2476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icture" r:id="rId5" imgW="2115312" imgH="1485900" progId="Word.Picture.8">
                  <p:embed/>
                </p:oleObj>
              </mc:Choice>
              <mc:Fallback>
                <p:oleObj name="Picture" r:id="rId5" imgW="2115312" imgH="1485900" progId="Word.Picture.8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089" y="4381880"/>
                        <a:ext cx="3524771" cy="2476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848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831" y="109031"/>
            <a:ext cx="5149424" cy="67489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43249" y="383568"/>
            <a:ext cx="3631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>
                <a:latin typeface="Optima-Bold"/>
              </a:rPr>
              <a:t>کیمیوترپسین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17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737" y="1124201"/>
            <a:ext cx="6244046" cy="5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296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05_15a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81" y="1770064"/>
            <a:ext cx="9130859" cy="438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2828926" y="1938339"/>
            <a:ext cx="2738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2300" b="1" dirty="0"/>
          </a:p>
        </p:txBody>
      </p:sp>
      <p:sp>
        <p:nvSpPr>
          <p:cNvPr id="147460" name="Text Box 5"/>
          <p:cNvSpPr txBox="1">
            <a:spLocks noChangeArrowheads="1"/>
          </p:cNvSpPr>
          <p:nvPr/>
        </p:nvSpPr>
        <p:spPr bwMode="auto">
          <a:xfrm>
            <a:off x="2828926" y="4017168"/>
            <a:ext cx="9779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 dirty="0"/>
              <a:t>Enzyme</a:t>
            </a:r>
          </a:p>
        </p:txBody>
      </p:sp>
      <p:sp>
        <p:nvSpPr>
          <p:cNvPr id="147461" name="Text Box 6"/>
          <p:cNvSpPr txBox="1">
            <a:spLocks noChangeArrowheads="1"/>
          </p:cNvSpPr>
          <p:nvPr/>
        </p:nvSpPr>
        <p:spPr bwMode="auto">
          <a:xfrm>
            <a:off x="2828926" y="2674938"/>
            <a:ext cx="6416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sz="1900" b="1" dirty="0"/>
          </a:p>
        </p:txBody>
      </p:sp>
      <p:sp>
        <p:nvSpPr>
          <p:cNvPr id="147462" name="Text Box 7"/>
          <p:cNvSpPr txBox="1">
            <a:spLocks noChangeArrowheads="1"/>
          </p:cNvSpPr>
          <p:nvPr/>
        </p:nvSpPr>
        <p:spPr bwMode="auto">
          <a:xfrm>
            <a:off x="2833689" y="2371726"/>
            <a:ext cx="62690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900" b="1" dirty="0"/>
              <a:t/>
            </a:r>
            <a:br>
              <a:rPr lang="en-US" altLang="en-US" sz="1900" b="1" dirty="0"/>
            </a:br>
            <a:endParaRPr lang="en-US" altLang="en-US" sz="19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ساختار آنزیمها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05_15_a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1060450"/>
            <a:ext cx="854868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4"/>
          <p:cNvSpPr txBox="1">
            <a:spLocks noChangeArrowheads="1"/>
          </p:cNvSpPr>
          <p:nvPr/>
        </p:nvSpPr>
        <p:spPr bwMode="auto">
          <a:xfrm>
            <a:off x="2695575" y="1400176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a-IR" altLang="en-US" b="1" dirty="0" smtClean="0"/>
              <a:t>آنزیم های پروتئینی</a:t>
            </a:r>
            <a:endParaRPr lang="en-US" altLang="en-US" b="1" dirty="0"/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7532688" y="1335088"/>
            <a:ext cx="1652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دفاعی</a:t>
            </a:r>
            <a:endParaRPr lang="en-US" altLang="en-US" b="1" dirty="0"/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2982914" y="3413126"/>
            <a:ext cx="145415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90000"/>
              </a:lnSpc>
            </a:pPr>
            <a:r>
              <a:rPr lang="fa-IR" altLang="en-US" b="1" dirty="0" smtClean="0"/>
              <a:t>پروتئین ذخیره ای</a:t>
            </a:r>
            <a:endParaRPr lang="en-US" altLang="en-US" b="1" dirty="0"/>
          </a:p>
        </p:txBody>
      </p:sp>
      <p:sp>
        <p:nvSpPr>
          <p:cNvPr id="143366" name="Text Box 7"/>
          <p:cNvSpPr txBox="1">
            <a:spLocks noChangeArrowheads="1"/>
          </p:cNvSpPr>
          <p:nvPr/>
        </p:nvSpPr>
        <p:spPr bwMode="auto">
          <a:xfrm>
            <a:off x="7300913" y="3331369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a-IR" altLang="en-US" b="1" dirty="0" smtClean="0"/>
              <a:t>انتقالی</a:t>
            </a:r>
            <a:endParaRPr lang="en-US" altLang="en-US" b="1" dirty="0"/>
          </a:p>
        </p:txBody>
      </p:sp>
      <p:sp>
        <p:nvSpPr>
          <p:cNvPr id="143367" name="Text Box 8"/>
          <p:cNvSpPr txBox="1">
            <a:spLocks noChangeArrowheads="1"/>
          </p:cNvSpPr>
          <p:nvPr/>
        </p:nvSpPr>
        <p:spPr bwMode="auto">
          <a:xfrm>
            <a:off x="2540001" y="2619376"/>
            <a:ext cx="6207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Enzyme</a:t>
            </a:r>
          </a:p>
        </p:txBody>
      </p:sp>
      <p:sp>
        <p:nvSpPr>
          <p:cNvPr id="143368" name="Text Box 9"/>
          <p:cNvSpPr txBox="1">
            <a:spLocks noChangeArrowheads="1"/>
          </p:cNvSpPr>
          <p:nvPr/>
        </p:nvSpPr>
        <p:spPr bwMode="auto">
          <a:xfrm>
            <a:off x="6329364" y="2665413"/>
            <a:ext cx="369887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Virus</a:t>
            </a:r>
          </a:p>
        </p:txBody>
      </p:sp>
      <p:sp>
        <p:nvSpPr>
          <p:cNvPr id="143369" name="Text Box 10"/>
          <p:cNvSpPr txBox="1">
            <a:spLocks noChangeArrowheads="1"/>
          </p:cNvSpPr>
          <p:nvPr/>
        </p:nvSpPr>
        <p:spPr bwMode="auto">
          <a:xfrm>
            <a:off x="7956551" y="2189163"/>
            <a:ext cx="804863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Antibodies</a:t>
            </a:r>
          </a:p>
        </p:txBody>
      </p:sp>
      <p:sp>
        <p:nvSpPr>
          <p:cNvPr id="143370" name="Text Box 11"/>
          <p:cNvSpPr txBox="1">
            <a:spLocks noChangeArrowheads="1"/>
          </p:cNvSpPr>
          <p:nvPr/>
        </p:nvSpPr>
        <p:spPr bwMode="auto">
          <a:xfrm>
            <a:off x="8061325" y="2665414"/>
            <a:ext cx="8064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Bacterium</a:t>
            </a:r>
          </a:p>
        </p:txBody>
      </p:sp>
      <p:sp>
        <p:nvSpPr>
          <p:cNvPr id="143373" name="Text Box 14"/>
          <p:cNvSpPr txBox="1">
            <a:spLocks noChangeArrowheads="1"/>
          </p:cNvSpPr>
          <p:nvPr/>
        </p:nvSpPr>
        <p:spPr bwMode="auto">
          <a:xfrm>
            <a:off x="6448426" y="4584701"/>
            <a:ext cx="7651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600" b="1" dirty="0" smtClean="0"/>
              <a:t>پروتئین انتقالی</a:t>
            </a:r>
            <a:endParaRPr lang="en-US" altLang="en-US" sz="1600" b="1" dirty="0"/>
          </a:p>
        </p:txBody>
      </p:sp>
      <p:sp>
        <p:nvSpPr>
          <p:cNvPr id="143374" name="Text Box 15"/>
          <p:cNvSpPr txBox="1">
            <a:spLocks noChangeArrowheads="1"/>
          </p:cNvSpPr>
          <p:nvPr/>
        </p:nvSpPr>
        <p:spPr bwMode="auto">
          <a:xfrm>
            <a:off x="7612063" y="5403851"/>
            <a:ext cx="11493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sz="1600" b="1" dirty="0" smtClean="0"/>
              <a:t>غشای سلول</a:t>
            </a:r>
            <a:endParaRPr lang="en-US" altLang="en-US" sz="1600" b="1" dirty="0"/>
          </a:p>
        </p:txBody>
      </p:sp>
      <p:sp>
        <p:nvSpPr>
          <p:cNvPr id="143375" name="Line 16"/>
          <p:cNvSpPr>
            <a:spLocks noChangeShapeType="1"/>
          </p:cNvSpPr>
          <p:nvPr/>
        </p:nvSpPr>
        <p:spPr bwMode="auto">
          <a:xfrm flipH="1">
            <a:off x="6735763" y="2487614"/>
            <a:ext cx="449262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376" name="Line 17"/>
          <p:cNvSpPr>
            <a:spLocks noChangeShapeType="1"/>
          </p:cNvSpPr>
          <p:nvPr/>
        </p:nvSpPr>
        <p:spPr bwMode="auto">
          <a:xfrm>
            <a:off x="8786813" y="2262188"/>
            <a:ext cx="608012" cy="119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377" name="Line 18"/>
          <p:cNvSpPr>
            <a:spLocks noChangeShapeType="1"/>
          </p:cNvSpPr>
          <p:nvPr/>
        </p:nvSpPr>
        <p:spPr bwMode="auto">
          <a:xfrm flipV="1">
            <a:off x="8839200" y="2725738"/>
            <a:ext cx="939800" cy="12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378" name="Line 19"/>
          <p:cNvSpPr>
            <a:spLocks noChangeShapeType="1"/>
          </p:cNvSpPr>
          <p:nvPr/>
        </p:nvSpPr>
        <p:spPr bwMode="auto">
          <a:xfrm>
            <a:off x="7212013" y="4656138"/>
            <a:ext cx="741362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386" name="Text Box 27"/>
          <p:cNvSpPr txBox="1">
            <a:spLocks noChangeArrowheads="1"/>
          </p:cNvSpPr>
          <p:nvPr/>
        </p:nvSpPr>
        <p:spPr bwMode="auto">
          <a:xfrm>
            <a:off x="6230939" y="3611564"/>
            <a:ext cx="39703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sz="1600" b="1" dirty="0"/>
          </a:p>
        </p:txBody>
      </p:sp>
      <p:sp>
        <p:nvSpPr>
          <p:cNvPr id="143387" name="Line 28"/>
          <p:cNvSpPr>
            <a:spLocks noChangeShapeType="1"/>
          </p:cNvSpPr>
          <p:nvPr/>
        </p:nvSpPr>
        <p:spPr bwMode="auto">
          <a:xfrm flipV="1">
            <a:off x="7569200" y="2262189"/>
            <a:ext cx="369888" cy="198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388" name="AutoShape 29"/>
          <p:cNvSpPr>
            <a:spLocks/>
          </p:cNvSpPr>
          <p:nvPr/>
        </p:nvSpPr>
        <p:spPr bwMode="auto">
          <a:xfrm rot="16200000">
            <a:off x="8084345" y="5055395"/>
            <a:ext cx="125413" cy="492125"/>
          </a:xfrm>
          <a:prstGeom prst="leftBrace">
            <a:avLst>
              <a:gd name="adj1" fmla="val 3270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8386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3" descr="05_15_b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61" y="701676"/>
            <a:ext cx="8548687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3357836" y="1168447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هورمونی</a:t>
            </a:r>
            <a:endParaRPr lang="en-US" altLang="en-US" b="1" dirty="0"/>
          </a:p>
        </p:txBody>
      </p:sp>
      <p:sp>
        <p:nvSpPr>
          <p:cNvPr id="145414" name="Text Box 7"/>
          <p:cNvSpPr txBox="1">
            <a:spLocks noChangeArrowheads="1"/>
          </p:cNvSpPr>
          <p:nvPr/>
        </p:nvSpPr>
        <p:spPr bwMode="auto">
          <a:xfrm>
            <a:off x="2643461" y="2554288"/>
            <a:ext cx="10302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افزایش گلوکز </a:t>
            </a:r>
            <a:endParaRPr lang="en-US" altLang="en-US" sz="1600" b="1" dirty="0"/>
          </a:p>
        </p:txBody>
      </p:sp>
      <p:sp>
        <p:nvSpPr>
          <p:cNvPr id="145415" name="Text Box 8"/>
          <p:cNvSpPr txBox="1">
            <a:spLocks noChangeArrowheads="1"/>
          </p:cNvSpPr>
          <p:nvPr/>
        </p:nvSpPr>
        <p:spPr bwMode="auto">
          <a:xfrm>
            <a:off x="5059636" y="2560638"/>
            <a:ext cx="10302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میزان گلوکز طبیعی است</a:t>
            </a:r>
            <a:endParaRPr lang="en-US" altLang="en-US" sz="1600" b="1" dirty="0"/>
          </a:p>
        </p:txBody>
      </p:sp>
      <p:sp>
        <p:nvSpPr>
          <p:cNvPr id="145416" name="Text Box 9"/>
          <p:cNvSpPr txBox="1">
            <a:spLocks noChangeArrowheads="1"/>
          </p:cNvSpPr>
          <p:nvPr/>
        </p:nvSpPr>
        <p:spPr bwMode="auto">
          <a:xfrm>
            <a:off x="3881711" y="2466976"/>
            <a:ext cx="7270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ترشح انسولین</a:t>
            </a:r>
            <a:endParaRPr lang="en-US" altLang="en-US" sz="1600" b="1" dirty="0"/>
          </a:p>
        </p:txBody>
      </p:sp>
      <p:sp>
        <p:nvSpPr>
          <p:cNvPr id="145417" name="Text Box 10"/>
          <p:cNvSpPr txBox="1">
            <a:spLocks noChangeArrowheads="1"/>
          </p:cNvSpPr>
          <p:nvPr/>
        </p:nvSpPr>
        <p:spPr bwMode="auto">
          <a:xfrm>
            <a:off x="7021785" y="2446339"/>
            <a:ext cx="781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fa-IR" altLang="en-US" sz="1600" b="1" dirty="0" smtClean="0"/>
              <a:t>ناقل عصبی</a:t>
            </a:r>
            <a:endParaRPr lang="en-US" altLang="en-US" sz="1600" b="1" dirty="0"/>
          </a:p>
        </p:txBody>
      </p:sp>
      <p:sp>
        <p:nvSpPr>
          <p:cNvPr id="145418" name="Text Box 11"/>
          <p:cNvSpPr txBox="1">
            <a:spLocks noChangeArrowheads="1"/>
          </p:cNvSpPr>
          <p:nvPr/>
        </p:nvSpPr>
        <p:spPr bwMode="auto">
          <a:xfrm>
            <a:off x="9603061" y="2235201"/>
            <a:ext cx="7270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گیرنده</a:t>
            </a:r>
            <a:endParaRPr lang="en-US" altLang="en-US" sz="1600" b="1" dirty="0"/>
          </a:p>
        </p:txBody>
      </p:sp>
      <p:sp>
        <p:nvSpPr>
          <p:cNvPr id="145419" name="Text Box 12"/>
          <p:cNvSpPr txBox="1">
            <a:spLocks noChangeArrowheads="1"/>
          </p:cNvSpPr>
          <p:nvPr/>
        </p:nvSpPr>
        <p:spPr bwMode="auto">
          <a:xfrm>
            <a:off x="2313261" y="5556251"/>
            <a:ext cx="1044575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ماهیچه</a:t>
            </a:r>
            <a:endParaRPr lang="en-US" altLang="en-US" sz="1600" b="1" dirty="0"/>
          </a:p>
        </p:txBody>
      </p:sp>
      <p:sp>
        <p:nvSpPr>
          <p:cNvPr id="145420" name="Text Box 13"/>
          <p:cNvSpPr txBox="1">
            <a:spLocks noChangeArrowheads="1"/>
          </p:cNvSpPr>
          <p:nvPr/>
        </p:nvSpPr>
        <p:spPr bwMode="auto">
          <a:xfrm>
            <a:off x="4243661" y="4689476"/>
            <a:ext cx="463550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اکتین</a:t>
            </a:r>
            <a:endParaRPr lang="en-US" altLang="en-US" sz="1600" b="1" dirty="0"/>
          </a:p>
        </p:txBody>
      </p:sp>
      <p:sp>
        <p:nvSpPr>
          <p:cNvPr id="145421" name="Text Box 14"/>
          <p:cNvSpPr txBox="1">
            <a:spLocks noChangeArrowheads="1"/>
          </p:cNvSpPr>
          <p:nvPr/>
        </p:nvSpPr>
        <p:spPr bwMode="auto">
          <a:xfrm>
            <a:off x="5296966" y="4656773"/>
            <a:ext cx="555625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میوزین</a:t>
            </a:r>
            <a:endParaRPr lang="en-US" altLang="en-US" sz="1600" b="1" dirty="0"/>
          </a:p>
        </p:txBody>
      </p:sp>
      <p:sp>
        <p:nvSpPr>
          <p:cNvPr id="145422" name="Text Box 15"/>
          <p:cNvSpPr txBox="1">
            <a:spLocks noChangeArrowheads="1"/>
          </p:cNvSpPr>
          <p:nvPr/>
        </p:nvSpPr>
        <p:spPr bwMode="auto">
          <a:xfrm>
            <a:off x="3508648" y="5681663"/>
            <a:ext cx="5556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/>
              <a:t>100 </a:t>
            </a:r>
            <a:r>
              <a:rPr lang="en-US" altLang="en-US" sz="1600" b="1">
                <a:sym typeface="Symbol" panose="05050102010706020507" pitchFamily="18" charset="2"/>
              </a:rPr>
              <a:t></a:t>
            </a:r>
            <a:r>
              <a:rPr lang="en-US" altLang="en-US" sz="1600" b="1"/>
              <a:t>m</a:t>
            </a:r>
          </a:p>
        </p:txBody>
      </p:sp>
      <p:sp>
        <p:nvSpPr>
          <p:cNvPr id="145423" name="Text Box 16"/>
          <p:cNvSpPr txBox="1">
            <a:spLocks noChangeArrowheads="1"/>
          </p:cNvSpPr>
          <p:nvPr/>
        </p:nvSpPr>
        <p:spPr bwMode="auto">
          <a:xfrm>
            <a:off x="7853636" y="5688013"/>
            <a:ext cx="5556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/>
              <a:t>60 </a:t>
            </a:r>
            <a:r>
              <a:rPr lang="en-US" altLang="en-US" sz="1600" b="1">
                <a:sym typeface="Symbol" panose="05050102010706020507" pitchFamily="18" charset="2"/>
              </a:rPr>
              <a:t></a:t>
            </a:r>
            <a:r>
              <a:rPr lang="en-US" altLang="en-US" sz="1600" b="1"/>
              <a:t>m</a:t>
            </a:r>
          </a:p>
        </p:txBody>
      </p:sp>
      <p:sp>
        <p:nvSpPr>
          <p:cNvPr id="145424" name="Text Box 17"/>
          <p:cNvSpPr txBox="1">
            <a:spLocks noChangeArrowheads="1"/>
          </p:cNvSpPr>
          <p:nvPr/>
        </p:nvSpPr>
        <p:spPr bwMode="auto">
          <a:xfrm>
            <a:off x="9374460" y="4933951"/>
            <a:ext cx="766762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کلاژن</a:t>
            </a:r>
            <a:endParaRPr lang="en-US" altLang="en-US" sz="1600" b="1" dirty="0"/>
          </a:p>
        </p:txBody>
      </p:sp>
      <p:sp>
        <p:nvSpPr>
          <p:cNvPr id="145425" name="Text Box 18"/>
          <p:cNvSpPr txBox="1">
            <a:spLocks noChangeArrowheads="1"/>
          </p:cNvSpPr>
          <p:nvPr/>
        </p:nvSpPr>
        <p:spPr bwMode="auto">
          <a:xfrm>
            <a:off x="6597923" y="5570539"/>
            <a:ext cx="9255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fa-IR" altLang="en-US" sz="1600" b="1" dirty="0" smtClean="0"/>
              <a:t>پیوندی رشته ای</a:t>
            </a:r>
            <a:endParaRPr lang="en-US" altLang="en-US" sz="1600" b="1" dirty="0"/>
          </a:p>
        </p:txBody>
      </p:sp>
      <p:sp>
        <p:nvSpPr>
          <p:cNvPr id="145426" name="Line 19"/>
          <p:cNvSpPr>
            <a:spLocks noChangeShapeType="1"/>
          </p:cNvSpPr>
          <p:nvPr/>
        </p:nvSpPr>
        <p:spPr bwMode="auto">
          <a:xfrm flipV="1">
            <a:off x="7842522" y="2514600"/>
            <a:ext cx="476250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27" name="Line 20"/>
          <p:cNvSpPr>
            <a:spLocks noChangeShapeType="1"/>
          </p:cNvSpPr>
          <p:nvPr/>
        </p:nvSpPr>
        <p:spPr bwMode="auto">
          <a:xfrm flipH="1" flipV="1">
            <a:off x="7842523" y="2686050"/>
            <a:ext cx="568325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28" name="Line 21"/>
          <p:cNvSpPr>
            <a:spLocks noChangeShapeType="1"/>
          </p:cNvSpPr>
          <p:nvPr/>
        </p:nvSpPr>
        <p:spPr bwMode="auto">
          <a:xfrm flipH="1">
            <a:off x="9112522" y="2287588"/>
            <a:ext cx="458788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29" name="Line 22"/>
          <p:cNvSpPr>
            <a:spLocks noChangeShapeType="1"/>
          </p:cNvSpPr>
          <p:nvPr/>
        </p:nvSpPr>
        <p:spPr bwMode="auto">
          <a:xfrm>
            <a:off x="4377010" y="4829175"/>
            <a:ext cx="0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0" name="Line 23"/>
          <p:cNvSpPr>
            <a:spLocks noChangeShapeType="1"/>
          </p:cNvSpPr>
          <p:nvPr/>
        </p:nvSpPr>
        <p:spPr bwMode="auto">
          <a:xfrm>
            <a:off x="5574778" y="4777084"/>
            <a:ext cx="12700" cy="344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1" name="Line 24"/>
          <p:cNvSpPr>
            <a:spLocks noChangeShapeType="1"/>
          </p:cNvSpPr>
          <p:nvPr/>
        </p:nvSpPr>
        <p:spPr bwMode="auto">
          <a:xfrm>
            <a:off x="3537222" y="5561014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2" name="Line 25"/>
          <p:cNvSpPr>
            <a:spLocks noChangeShapeType="1"/>
          </p:cNvSpPr>
          <p:nvPr/>
        </p:nvSpPr>
        <p:spPr bwMode="auto">
          <a:xfrm>
            <a:off x="3976960" y="5561014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3" name="Line 26"/>
          <p:cNvSpPr>
            <a:spLocks noChangeShapeType="1"/>
          </p:cNvSpPr>
          <p:nvPr/>
        </p:nvSpPr>
        <p:spPr bwMode="auto">
          <a:xfrm>
            <a:off x="3537223" y="5594350"/>
            <a:ext cx="4365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4" name="Line 27"/>
          <p:cNvSpPr>
            <a:spLocks noChangeShapeType="1"/>
          </p:cNvSpPr>
          <p:nvPr/>
        </p:nvSpPr>
        <p:spPr bwMode="auto">
          <a:xfrm>
            <a:off x="7866335" y="5557839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5" name="Line 28"/>
          <p:cNvSpPr>
            <a:spLocks noChangeShapeType="1"/>
          </p:cNvSpPr>
          <p:nvPr/>
        </p:nvSpPr>
        <p:spPr bwMode="auto">
          <a:xfrm>
            <a:off x="8263210" y="5557839"/>
            <a:ext cx="0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6" name="Line 29"/>
          <p:cNvSpPr>
            <a:spLocks noChangeShapeType="1"/>
          </p:cNvSpPr>
          <p:nvPr/>
        </p:nvSpPr>
        <p:spPr bwMode="auto">
          <a:xfrm>
            <a:off x="7866336" y="5597525"/>
            <a:ext cx="396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5437" name="Text Box 30"/>
          <p:cNvSpPr txBox="1">
            <a:spLocks noChangeArrowheads="1"/>
          </p:cNvSpPr>
          <p:nvPr/>
        </p:nvSpPr>
        <p:spPr bwMode="auto">
          <a:xfrm>
            <a:off x="7866335" y="1035448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گیرنده</a:t>
            </a:r>
            <a:endParaRPr lang="en-US" altLang="en-US" b="1" dirty="0"/>
          </a:p>
        </p:txBody>
      </p:sp>
      <p:sp>
        <p:nvSpPr>
          <p:cNvPr id="145440" name="Text Box 33"/>
          <p:cNvSpPr txBox="1">
            <a:spLocks noChangeArrowheads="1"/>
          </p:cNvSpPr>
          <p:nvPr/>
        </p:nvSpPr>
        <p:spPr bwMode="auto">
          <a:xfrm>
            <a:off x="4224610" y="3372939"/>
            <a:ext cx="26447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حرکتی</a:t>
            </a:r>
            <a:endParaRPr lang="en-US" altLang="en-US" b="1" dirty="0"/>
          </a:p>
        </p:txBody>
      </p:sp>
      <p:sp>
        <p:nvSpPr>
          <p:cNvPr id="145443" name="Text Box 36"/>
          <p:cNvSpPr txBox="1">
            <a:spLocks noChangeArrowheads="1"/>
          </p:cNvSpPr>
          <p:nvPr/>
        </p:nvSpPr>
        <p:spPr bwMode="auto">
          <a:xfrm>
            <a:off x="7866335" y="3228181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ساختاری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177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05_15c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38289"/>
            <a:ext cx="690880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2820988" y="1758951"/>
            <a:ext cx="27495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2300" b="1" dirty="0"/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824163" y="2270126"/>
            <a:ext cx="60182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1900" b="1" dirty="0"/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2824164" y="2603500"/>
            <a:ext cx="61229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sz="19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99832" y="2240757"/>
            <a:ext cx="1771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a-IR" altLang="en-US" b="1" dirty="0" smtClean="0"/>
              <a:t>هورمونی</a:t>
            </a:r>
            <a:endParaRPr lang="en-US" alt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812088" y="4665664"/>
            <a:ext cx="10302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میزان گلوکز طبیعی است</a:t>
            </a:r>
            <a:endParaRPr lang="en-US" altLang="en-US" sz="1600" b="1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680619" y="4775202"/>
            <a:ext cx="10302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افزایش گلوکز </a:t>
            </a:r>
            <a:endParaRPr lang="en-US" altLang="en-US" sz="1600" b="1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522119" y="4539141"/>
            <a:ext cx="7270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a-IR" altLang="en-US" sz="1600" b="1" dirty="0" smtClean="0"/>
              <a:t>ترشح انسولین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763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BCC764-B9D9-4950-BA0D-6B7D3BF35F3E}" type="slidenum">
              <a:rPr lang="en-US" altLang="en-US" sz="140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pic>
        <p:nvPicPr>
          <p:cNvPr id="26629" name="Picture 76" descr="rav83074_1407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452563"/>
            <a:ext cx="32639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3" descr="rav83074_1407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891089"/>
            <a:ext cx="8953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9" descr="rav83074_1407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735138"/>
            <a:ext cx="8890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0" descr="rav83074_1407_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6" y="3838575"/>
            <a:ext cx="6000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1" descr="rav83074_1407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9" y="2794001"/>
            <a:ext cx="9048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Freeform 240"/>
          <p:cNvSpPr>
            <a:spLocks/>
          </p:cNvSpPr>
          <p:nvPr/>
        </p:nvSpPr>
        <p:spPr bwMode="auto">
          <a:xfrm>
            <a:off x="3678239" y="3948114"/>
            <a:ext cx="312737" cy="377825"/>
          </a:xfrm>
          <a:custGeom>
            <a:avLst/>
            <a:gdLst>
              <a:gd name="T0" fmla="*/ 2147483647 w 206"/>
              <a:gd name="T1" fmla="*/ 0 h 249"/>
              <a:gd name="T2" fmla="*/ 2147483647 w 206"/>
              <a:gd name="T3" fmla="*/ 2147483647 h 249"/>
              <a:gd name="T4" fmla="*/ 2147483647 w 206"/>
              <a:gd name="T5" fmla="*/ 2147483647 h 249"/>
              <a:gd name="T6" fmla="*/ 2147483647 w 206"/>
              <a:gd name="T7" fmla="*/ 2147483647 h 249"/>
              <a:gd name="T8" fmla="*/ 0 w 206"/>
              <a:gd name="T9" fmla="*/ 2147483647 h 249"/>
              <a:gd name="T10" fmla="*/ 0 w 206"/>
              <a:gd name="T11" fmla="*/ 2147483647 h 249"/>
              <a:gd name="T12" fmla="*/ 2147483647 w 206"/>
              <a:gd name="T13" fmla="*/ 0 h 249"/>
              <a:gd name="T14" fmla="*/ 2147483647 w 206"/>
              <a:gd name="T15" fmla="*/ 0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249"/>
              <a:gd name="T26" fmla="*/ 206 w 206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249">
                <a:moveTo>
                  <a:pt x="104" y="0"/>
                </a:moveTo>
                <a:lnTo>
                  <a:pt x="206" y="62"/>
                </a:lnTo>
                <a:lnTo>
                  <a:pt x="206" y="188"/>
                </a:lnTo>
                <a:lnTo>
                  <a:pt x="104" y="249"/>
                </a:lnTo>
                <a:lnTo>
                  <a:pt x="0" y="188"/>
                </a:lnTo>
                <a:lnTo>
                  <a:pt x="0" y="62"/>
                </a:lnTo>
                <a:lnTo>
                  <a:pt x="104" y="0"/>
                </a:lnTo>
                <a:close/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Freeform 241"/>
          <p:cNvSpPr>
            <a:spLocks/>
          </p:cNvSpPr>
          <p:nvPr/>
        </p:nvSpPr>
        <p:spPr bwMode="auto">
          <a:xfrm>
            <a:off x="3333750" y="2941638"/>
            <a:ext cx="273050" cy="298450"/>
          </a:xfrm>
          <a:custGeom>
            <a:avLst/>
            <a:gdLst>
              <a:gd name="T0" fmla="*/ 2147483647 w 181"/>
              <a:gd name="T1" fmla="*/ 2147483647 h 198"/>
              <a:gd name="T2" fmla="*/ 2147483647 w 181"/>
              <a:gd name="T3" fmla="*/ 2147483647 h 198"/>
              <a:gd name="T4" fmla="*/ 0 w 181"/>
              <a:gd name="T5" fmla="*/ 2147483647 h 198"/>
              <a:gd name="T6" fmla="*/ 2147483647 w 181"/>
              <a:gd name="T7" fmla="*/ 0 h 198"/>
              <a:gd name="T8" fmla="*/ 2147483647 w 181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198"/>
              <a:gd name="T17" fmla="*/ 181 w 181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198">
                <a:moveTo>
                  <a:pt x="181" y="164"/>
                </a:moveTo>
                <a:lnTo>
                  <a:pt x="68" y="198"/>
                </a:lnTo>
                <a:lnTo>
                  <a:pt x="0" y="97"/>
                </a:lnTo>
                <a:lnTo>
                  <a:pt x="70" y="0"/>
                </a:lnTo>
                <a:lnTo>
                  <a:pt x="181" y="4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Freeform 242"/>
          <p:cNvSpPr>
            <a:spLocks/>
          </p:cNvSpPr>
          <p:nvPr/>
        </p:nvSpPr>
        <p:spPr bwMode="auto">
          <a:xfrm>
            <a:off x="3606800" y="2905125"/>
            <a:ext cx="311150" cy="376238"/>
          </a:xfrm>
          <a:custGeom>
            <a:avLst/>
            <a:gdLst>
              <a:gd name="T0" fmla="*/ 2147483647 w 206"/>
              <a:gd name="T1" fmla="*/ 0 h 248"/>
              <a:gd name="T2" fmla="*/ 2147483647 w 206"/>
              <a:gd name="T3" fmla="*/ 2147483647 h 248"/>
              <a:gd name="T4" fmla="*/ 2147483647 w 206"/>
              <a:gd name="T5" fmla="*/ 2147483647 h 248"/>
              <a:gd name="T6" fmla="*/ 2147483647 w 206"/>
              <a:gd name="T7" fmla="*/ 2147483647 h 248"/>
              <a:gd name="T8" fmla="*/ 0 w 206"/>
              <a:gd name="T9" fmla="*/ 2147483647 h 248"/>
              <a:gd name="T10" fmla="*/ 0 w 206"/>
              <a:gd name="T11" fmla="*/ 2147483647 h 248"/>
              <a:gd name="T12" fmla="*/ 2147483647 w 206"/>
              <a:gd name="T13" fmla="*/ 0 h 248"/>
              <a:gd name="T14" fmla="*/ 2147483647 w 206"/>
              <a:gd name="T15" fmla="*/ 0 h 2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248"/>
              <a:gd name="T26" fmla="*/ 206 w 206"/>
              <a:gd name="T27" fmla="*/ 248 h 2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248">
                <a:moveTo>
                  <a:pt x="102" y="0"/>
                </a:moveTo>
                <a:lnTo>
                  <a:pt x="206" y="61"/>
                </a:lnTo>
                <a:lnTo>
                  <a:pt x="206" y="187"/>
                </a:lnTo>
                <a:lnTo>
                  <a:pt x="102" y="248"/>
                </a:lnTo>
                <a:lnTo>
                  <a:pt x="0" y="187"/>
                </a:lnTo>
                <a:lnTo>
                  <a:pt x="0" y="61"/>
                </a:lnTo>
                <a:lnTo>
                  <a:pt x="102" y="0"/>
                </a:lnTo>
                <a:close/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Freeform 243"/>
          <p:cNvSpPr>
            <a:spLocks/>
          </p:cNvSpPr>
          <p:nvPr/>
        </p:nvSpPr>
        <p:spPr bwMode="auto">
          <a:xfrm>
            <a:off x="3070226" y="1881189"/>
            <a:ext cx="271463" cy="301625"/>
          </a:xfrm>
          <a:custGeom>
            <a:avLst/>
            <a:gdLst>
              <a:gd name="T0" fmla="*/ 2147483647 w 180"/>
              <a:gd name="T1" fmla="*/ 2147483647 h 198"/>
              <a:gd name="T2" fmla="*/ 2147483647 w 180"/>
              <a:gd name="T3" fmla="*/ 2147483647 h 198"/>
              <a:gd name="T4" fmla="*/ 0 w 180"/>
              <a:gd name="T5" fmla="*/ 2147483647 h 198"/>
              <a:gd name="T6" fmla="*/ 2147483647 w 180"/>
              <a:gd name="T7" fmla="*/ 0 h 198"/>
              <a:gd name="T8" fmla="*/ 2147483647 w 180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198"/>
              <a:gd name="T17" fmla="*/ 180 w 180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198">
                <a:moveTo>
                  <a:pt x="180" y="164"/>
                </a:moveTo>
                <a:lnTo>
                  <a:pt x="68" y="198"/>
                </a:lnTo>
                <a:lnTo>
                  <a:pt x="0" y="97"/>
                </a:lnTo>
                <a:lnTo>
                  <a:pt x="70" y="0"/>
                </a:lnTo>
                <a:lnTo>
                  <a:pt x="180" y="39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Freeform 244"/>
          <p:cNvSpPr>
            <a:spLocks/>
          </p:cNvSpPr>
          <p:nvPr/>
        </p:nvSpPr>
        <p:spPr bwMode="auto">
          <a:xfrm>
            <a:off x="3341688" y="1846264"/>
            <a:ext cx="311150" cy="376237"/>
          </a:xfrm>
          <a:custGeom>
            <a:avLst/>
            <a:gdLst>
              <a:gd name="T0" fmla="*/ 2147483647 w 206"/>
              <a:gd name="T1" fmla="*/ 0 h 249"/>
              <a:gd name="T2" fmla="*/ 2147483647 w 206"/>
              <a:gd name="T3" fmla="*/ 2147483647 h 249"/>
              <a:gd name="T4" fmla="*/ 2147483647 w 206"/>
              <a:gd name="T5" fmla="*/ 2147483647 h 249"/>
              <a:gd name="T6" fmla="*/ 2147483647 w 206"/>
              <a:gd name="T7" fmla="*/ 2147483647 h 249"/>
              <a:gd name="T8" fmla="*/ 0 w 206"/>
              <a:gd name="T9" fmla="*/ 2147483647 h 249"/>
              <a:gd name="T10" fmla="*/ 0 w 206"/>
              <a:gd name="T11" fmla="*/ 2147483647 h 249"/>
              <a:gd name="T12" fmla="*/ 2147483647 w 206"/>
              <a:gd name="T13" fmla="*/ 0 h 249"/>
              <a:gd name="T14" fmla="*/ 2147483647 w 206"/>
              <a:gd name="T15" fmla="*/ 0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249"/>
              <a:gd name="T26" fmla="*/ 206 w 206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249">
                <a:moveTo>
                  <a:pt x="104" y="0"/>
                </a:moveTo>
                <a:lnTo>
                  <a:pt x="206" y="62"/>
                </a:lnTo>
                <a:lnTo>
                  <a:pt x="206" y="188"/>
                </a:lnTo>
                <a:lnTo>
                  <a:pt x="104" y="249"/>
                </a:lnTo>
                <a:lnTo>
                  <a:pt x="0" y="188"/>
                </a:lnTo>
                <a:lnTo>
                  <a:pt x="0" y="62"/>
                </a:lnTo>
                <a:lnTo>
                  <a:pt x="104" y="0"/>
                </a:lnTo>
                <a:close/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Line 245"/>
          <p:cNvSpPr>
            <a:spLocks noChangeShapeType="1"/>
          </p:cNvSpPr>
          <p:nvPr/>
        </p:nvSpPr>
        <p:spPr bwMode="auto">
          <a:xfrm>
            <a:off x="3841750" y="4327525"/>
            <a:ext cx="1588" cy="427038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246"/>
          <p:cNvSpPr>
            <a:spLocks noChangeShapeType="1"/>
          </p:cNvSpPr>
          <p:nvPr/>
        </p:nvSpPr>
        <p:spPr bwMode="auto">
          <a:xfrm>
            <a:off x="4487864" y="5337175"/>
            <a:ext cx="1587" cy="431800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Freeform 247"/>
          <p:cNvSpPr>
            <a:spLocks/>
          </p:cNvSpPr>
          <p:nvPr/>
        </p:nvSpPr>
        <p:spPr bwMode="auto">
          <a:xfrm>
            <a:off x="2641601" y="3359150"/>
            <a:ext cx="233363" cy="311150"/>
          </a:xfrm>
          <a:custGeom>
            <a:avLst/>
            <a:gdLst>
              <a:gd name="T0" fmla="*/ 2147483647 w 155"/>
              <a:gd name="T1" fmla="*/ 2147483647 h 206"/>
              <a:gd name="T2" fmla="*/ 2147483647 w 155"/>
              <a:gd name="T3" fmla="*/ 2147483647 h 206"/>
              <a:gd name="T4" fmla="*/ 0 w 155"/>
              <a:gd name="T5" fmla="*/ 0 h 206"/>
              <a:gd name="T6" fmla="*/ 0 60000 65536"/>
              <a:gd name="T7" fmla="*/ 0 60000 65536"/>
              <a:gd name="T8" fmla="*/ 0 60000 65536"/>
              <a:gd name="T9" fmla="*/ 0 w 155"/>
              <a:gd name="T10" fmla="*/ 0 h 206"/>
              <a:gd name="T11" fmla="*/ 155 w 155"/>
              <a:gd name="T12" fmla="*/ 206 h 2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206">
                <a:moveTo>
                  <a:pt x="155" y="206"/>
                </a:moveTo>
                <a:lnTo>
                  <a:pt x="121" y="43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248"/>
          <p:cNvSpPr>
            <a:spLocks noChangeShapeType="1"/>
          </p:cNvSpPr>
          <p:nvPr/>
        </p:nvSpPr>
        <p:spPr bwMode="auto">
          <a:xfrm flipH="1">
            <a:off x="2638426" y="2827339"/>
            <a:ext cx="119063" cy="422275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Freeform 249"/>
          <p:cNvSpPr>
            <a:spLocks/>
          </p:cNvSpPr>
          <p:nvPr/>
        </p:nvSpPr>
        <p:spPr bwMode="auto">
          <a:xfrm>
            <a:off x="2376488" y="2300289"/>
            <a:ext cx="234950" cy="307975"/>
          </a:xfrm>
          <a:custGeom>
            <a:avLst/>
            <a:gdLst>
              <a:gd name="T0" fmla="*/ 2147483647 w 155"/>
              <a:gd name="T1" fmla="*/ 2147483647 h 203"/>
              <a:gd name="T2" fmla="*/ 2147483647 w 155"/>
              <a:gd name="T3" fmla="*/ 2147483647 h 203"/>
              <a:gd name="T4" fmla="*/ 0 w 155"/>
              <a:gd name="T5" fmla="*/ 0 h 203"/>
              <a:gd name="T6" fmla="*/ 0 60000 65536"/>
              <a:gd name="T7" fmla="*/ 0 60000 65536"/>
              <a:gd name="T8" fmla="*/ 0 60000 65536"/>
              <a:gd name="T9" fmla="*/ 0 w 155"/>
              <a:gd name="T10" fmla="*/ 0 h 203"/>
              <a:gd name="T11" fmla="*/ 155 w 155"/>
              <a:gd name="T12" fmla="*/ 203 h 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203">
                <a:moveTo>
                  <a:pt x="155" y="203"/>
                </a:moveTo>
                <a:lnTo>
                  <a:pt x="129" y="33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250"/>
          <p:cNvSpPr>
            <a:spLocks noChangeShapeType="1"/>
          </p:cNvSpPr>
          <p:nvPr/>
        </p:nvSpPr>
        <p:spPr bwMode="auto">
          <a:xfrm flipH="1">
            <a:off x="2360614" y="1914526"/>
            <a:ext cx="60325" cy="252413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Freeform 251"/>
          <p:cNvSpPr>
            <a:spLocks/>
          </p:cNvSpPr>
          <p:nvPr/>
        </p:nvSpPr>
        <p:spPr bwMode="auto">
          <a:xfrm>
            <a:off x="2973389" y="4459289"/>
            <a:ext cx="301625" cy="301625"/>
          </a:xfrm>
          <a:custGeom>
            <a:avLst/>
            <a:gdLst>
              <a:gd name="T0" fmla="*/ 2147483647 w 199"/>
              <a:gd name="T1" fmla="*/ 2147483647 h 199"/>
              <a:gd name="T2" fmla="*/ 2147483647 w 199"/>
              <a:gd name="T3" fmla="*/ 2147483647 h 199"/>
              <a:gd name="T4" fmla="*/ 0 w 199"/>
              <a:gd name="T5" fmla="*/ 0 h 199"/>
              <a:gd name="T6" fmla="*/ 0 60000 65536"/>
              <a:gd name="T7" fmla="*/ 0 60000 65536"/>
              <a:gd name="T8" fmla="*/ 0 60000 65536"/>
              <a:gd name="T9" fmla="*/ 0 w 199"/>
              <a:gd name="T10" fmla="*/ 0 h 199"/>
              <a:gd name="T11" fmla="*/ 199 w 199"/>
              <a:gd name="T12" fmla="*/ 199 h 1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" h="199">
                <a:moveTo>
                  <a:pt x="199" y="199"/>
                </a:moveTo>
                <a:lnTo>
                  <a:pt x="134" y="4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52"/>
          <p:cNvSpPr>
            <a:spLocks noChangeShapeType="1"/>
          </p:cNvSpPr>
          <p:nvPr/>
        </p:nvSpPr>
        <p:spPr bwMode="auto">
          <a:xfrm flipH="1">
            <a:off x="2960689" y="3889376"/>
            <a:ext cx="58737" cy="436563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Freeform 253"/>
          <p:cNvSpPr>
            <a:spLocks/>
          </p:cNvSpPr>
          <p:nvPr/>
        </p:nvSpPr>
        <p:spPr bwMode="auto">
          <a:xfrm>
            <a:off x="3552826" y="5510213"/>
            <a:ext cx="371475" cy="254000"/>
          </a:xfrm>
          <a:custGeom>
            <a:avLst/>
            <a:gdLst>
              <a:gd name="T0" fmla="*/ 2147483647 w 245"/>
              <a:gd name="T1" fmla="*/ 2147483647 h 168"/>
              <a:gd name="T2" fmla="*/ 2147483647 w 245"/>
              <a:gd name="T3" fmla="*/ 2147483647 h 168"/>
              <a:gd name="T4" fmla="*/ 0 w 245"/>
              <a:gd name="T5" fmla="*/ 0 h 168"/>
              <a:gd name="T6" fmla="*/ 0 60000 65536"/>
              <a:gd name="T7" fmla="*/ 0 60000 65536"/>
              <a:gd name="T8" fmla="*/ 0 60000 65536"/>
              <a:gd name="T9" fmla="*/ 0 w 245"/>
              <a:gd name="T10" fmla="*/ 0 h 168"/>
              <a:gd name="T11" fmla="*/ 245 w 245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5" h="168">
                <a:moveTo>
                  <a:pt x="245" y="168"/>
                </a:moveTo>
                <a:lnTo>
                  <a:pt x="136" y="2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Line 254"/>
          <p:cNvSpPr>
            <a:spLocks noChangeShapeType="1"/>
          </p:cNvSpPr>
          <p:nvPr/>
        </p:nvSpPr>
        <p:spPr bwMode="auto">
          <a:xfrm>
            <a:off x="3427413" y="4981575"/>
            <a:ext cx="68262" cy="433388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Line 255"/>
          <p:cNvSpPr>
            <a:spLocks noChangeShapeType="1"/>
          </p:cNvSpPr>
          <p:nvPr/>
        </p:nvSpPr>
        <p:spPr bwMode="auto">
          <a:xfrm flipH="1">
            <a:off x="4014789" y="5989638"/>
            <a:ext cx="58737" cy="106362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Line 256"/>
          <p:cNvSpPr>
            <a:spLocks noChangeShapeType="1"/>
          </p:cNvSpPr>
          <p:nvPr/>
        </p:nvSpPr>
        <p:spPr bwMode="auto">
          <a:xfrm>
            <a:off x="3436939" y="3240088"/>
            <a:ext cx="1587" cy="430212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Line 257"/>
          <p:cNvSpPr>
            <a:spLocks noChangeShapeType="1"/>
          </p:cNvSpPr>
          <p:nvPr/>
        </p:nvSpPr>
        <p:spPr bwMode="auto">
          <a:xfrm>
            <a:off x="3171826" y="2182814"/>
            <a:ext cx="3175" cy="428625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Freeform 258"/>
          <p:cNvSpPr>
            <a:spLocks/>
          </p:cNvSpPr>
          <p:nvPr/>
        </p:nvSpPr>
        <p:spPr bwMode="auto">
          <a:xfrm>
            <a:off x="1817689" y="1655764"/>
            <a:ext cx="1747837" cy="4657725"/>
          </a:xfrm>
          <a:custGeom>
            <a:avLst/>
            <a:gdLst>
              <a:gd name="T0" fmla="*/ 0 w 1156"/>
              <a:gd name="T1" fmla="*/ 0 h 3080"/>
              <a:gd name="T2" fmla="*/ 0 w 1156"/>
              <a:gd name="T3" fmla="*/ 0 h 3080"/>
              <a:gd name="T4" fmla="*/ 2147483647 w 1156"/>
              <a:gd name="T5" fmla="*/ 2147483647 h 3080"/>
              <a:gd name="T6" fmla="*/ 2147483647 w 1156"/>
              <a:gd name="T7" fmla="*/ 2147483647 h 3080"/>
              <a:gd name="T8" fmla="*/ 2147483647 w 1156"/>
              <a:gd name="T9" fmla="*/ 2147483647 h 3080"/>
              <a:gd name="T10" fmla="*/ 2147483647 w 1156"/>
              <a:gd name="T11" fmla="*/ 2147483647 h 3080"/>
              <a:gd name="T12" fmla="*/ 2147483647 w 1156"/>
              <a:gd name="T13" fmla="*/ 2147483647 h 3080"/>
              <a:gd name="T14" fmla="*/ 2147483647 w 1156"/>
              <a:gd name="T15" fmla="*/ 2147483647 h 3080"/>
              <a:gd name="T16" fmla="*/ 2147483647 w 1156"/>
              <a:gd name="T17" fmla="*/ 2147483647 h 3080"/>
              <a:gd name="T18" fmla="*/ 2147483647 w 1156"/>
              <a:gd name="T19" fmla="*/ 2147483647 h 3080"/>
              <a:gd name="T20" fmla="*/ 2147483647 w 1156"/>
              <a:gd name="T21" fmla="*/ 2147483647 h 3080"/>
              <a:gd name="T22" fmla="*/ 2147483647 w 1156"/>
              <a:gd name="T23" fmla="*/ 2147483647 h 3080"/>
              <a:gd name="T24" fmla="*/ 2147483647 w 1156"/>
              <a:gd name="T25" fmla="*/ 2147483647 h 3080"/>
              <a:gd name="T26" fmla="*/ 2147483647 w 1156"/>
              <a:gd name="T27" fmla="*/ 2147483647 h 3080"/>
              <a:gd name="T28" fmla="*/ 2147483647 w 1156"/>
              <a:gd name="T29" fmla="*/ 2147483647 h 3080"/>
              <a:gd name="T30" fmla="*/ 2147483647 w 1156"/>
              <a:gd name="T31" fmla="*/ 2147483647 h 3080"/>
              <a:gd name="T32" fmla="*/ 2147483647 w 1156"/>
              <a:gd name="T33" fmla="*/ 2147483647 h 3080"/>
              <a:gd name="T34" fmla="*/ 2147483647 w 1156"/>
              <a:gd name="T35" fmla="*/ 2147483647 h 3080"/>
              <a:gd name="T36" fmla="*/ 2147483647 w 1156"/>
              <a:gd name="T37" fmla="*/ 2147483647 h 3080"/>
              <a:gd name="T38" fmla="*/ 2147483647 w 1156"/>
              <a:gd name="T39" fmla="*/ 2147483647 h 3080"/>
              <a:gd name="T40" fmla="*/ 2147483647 w 1156"/>
              <a:gd name="T41" fmla="*/ 2147483647 h 3080"/>
              <a:gd name="T42" fmla="*/ 2147483647 w 1156"/>
              <a:gd name="T43" fmla="*/ 2147483647 h 3080"/>
              <a:gd name="T44" fmla="*/ 2147483647 w 1156"/>
              <a:gd name="T45" fmla="*/ 2147483647 h 3080"/>
              <a:gd name="T46" fmla="*/ 2147483647 w 1156"/>
              <a:gd name="T47" fmla="*/ 2147483647 h 3080"/>
              <a:gd name="T48" fmla="*/ 2147483647 w 1156"/>
              <a:gd name="T49" fmla="*/ 2147483647 h 3080"/>
              <a:gd name="T50" fmla="*/ 2147483647 w 1156"/>
              <a:gd name="T51" fmla="*/ 2147483647 h 3080"/>
              <a:gd name="T52" fmla="*/ 2147483647 w 1156"/>
              <a:gd name="T53" fmla="*/ 2147483647 h 3080"/>
              <a:gd name="T54" fmla="*/ 2147483647 w 1156"/>
              <a:gd name="T55" fmla="*/ 2147483647 h 3080"/>
              <a:gd name="T56" fmla="*/ 2147483647 w 1156"/>
              <a:gd name="T57" fmla="*/ 2147483647 h 3080"/>
              <a:gd name="T58" fmla="*/ 2147483647 w 1156"/>
              <a:gd name="T59" fmla="*/ 2147483647 h 3080"/>
              <a:gd name="T60" fmla="*/ 2147483647 w 1156"/>
              <a:gd name="T61" fmla="*/ 2147483647 h 3080"/>
              <a:gd name="T62" fmla="*/ 2147483647 w 1156"/>
              <a:gd name="T63" fmla="*/ 2147483647 h 3080"/>
              <a:gd name="T64" fmla="*/ 2147483647 w 1156"/>
              <a:gd name="T65" fmla="*/ 2147483647 h 3080"/>
              <a:gd name="T66" fmla="*/ 2147483647 w 1156"/>
              <a:gd name="T67" fmla="*/ 2147483647 h 3080"/>
              <a:gd name="T68" fmla="*/ 2147483647 w 1156"/>
              <a:gd name="T69" fmla="*/ 2147483647 h 3080"/>
              <a:gd name="T70" fmla="*/ 2147483647 w 1156"/>
              <a:gd name="T71" fmla="*/ 2147483647 h 3080"/>
              <a:gd name="T72" fmla="*/ 2147483647 w 1156"/>
              <a:gd name="T73" fmla="*/ 2147483647 h 3080"/>
              <a:gd name="T74" fmla="*/ 2147483647 w 1156"/>
              <a:gd name="T75" fmla="*/ 2147483647 h 3080"/>
              <a:gd name="T76" fmla="*/ 2147483647 w 1156"/>
              <a:gd name="T77" fmla="*/ 2147483647 h 3080"/>
              <a:gd name="T78" fmla="*/ 2147483647 w 1156"/>
              <a:gd name="T79" fmla="*/ 2147483647 h 30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156"/>
              <a:gd name="T121" fmla="*/ 0 h 3080"/>
              <a:gd name="T122" fmla="*/ 1156 w 1156"/>
              <a:gd name="T123" fmla="*/ 3080 h 308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156" h="3080">
                <a:moveTo>
                  <a:pt x="0" y="0"/>
                </a:moveTo>
                <a:lnTo>
                  <a:pt x="0" y="0"/>
                </a:lnTo>
                <a:lnTo>
                  <a:pt x="5" y="43"/>
                </a:lnTo>
                <a:lnTo>
                  <a:pt x="20" y="166"/>
                </a:lnTo>
                <a:lnTo>
                  <a:pt x="46" y="350"/>
                </a:lnTo>
                <a:lnTo>
                  <a:pt x="63" y="462"/>
                </a:lnTo>
                <a:lnTo>
                  <a:pt x="84" y="583"/>
                </a:lnTo>
                <a:lnTo>
                  <a:pt x="106" y="716"/>
                </a:lnTo>
                <a:lnTo>
                  <a:pt x="133" y="854"/>
                </a:lnTo>
                <a:lnTo>
                  <a:pt x="162" y="997"/>
                </a:lnTo>
                <a:lnTo>
                  <a:pt x="193" y="1145"/>
                </a:lnTo>
                <a:lnTo>
                  <a:pt x="228" y="1293"/>
                </a:lnTo>
                <a:lnTo>
                  <a:pt x="266" y="1443"/>
                </a:lnTo>
                <a:lnTo>
                  <a:pt x="307" y="1591"/>
                </a:lnTo>
                <a:lnTo>
                  <a:pt x="329" y="1665"/>
                </a:lnTo>
                <a:lnTo>
                  <a:pt x="351" y="1736"/>
                </a:lnTo>
                <a:lnTo>
                  <a:pt x="380" y="1825"/>
                </a:lnTo>
                <a:lnTo>
                  <a:pt x="411" y="1912"/>
                </a:lnTo>
                <a:lnTo>
                  <a:pt x="443" y="1993"/>
                </a:lnTo>
                <a:lnTo>
                  <a:pt x="475" y="2072"/>
                </a:lnTo>
                <a:lnTo>
                  <a:pt x="508" y="2148"/>
                </a:lnTo>
                <a:lnTo>
                  <a:pt x="542" y="2220"/>
                </a:lnTo>
                <a:lnTo>
                  <a:pt x="574" y="2290"/>
                </a:lnTo>
                <a:lnTo>
                  <a:pt x="608" y="2356"/>
                </a:lnTo>
                <a:lnTo>
                  <a:pt x="642" y="2419"/>
                </a:lnTo>
                <a:lnTo>
                  <a:pt x="676" y="2479"/>
                </a:lnTo>
                <a:lnTo>
                  <a:pt x="710" y="2535"/>
                </a:lnTo>
                <a:lnTo>
                  <a:pt x="743" y="2588"/>
                </a:lnTo>
                <a:lnTo>
                  <a:pt x="777" y="2639"/>
                </a:lnTo>
                <a:lnTo>
                  <a:pt x="809" y="2687"/>
                </a:lnTo>
                <a:lnTo>
                  <a:pt x="840" y="2731"/>
                </a:lnTo>
                <a:lnTo>
                  <a:pt x="870" y="2772"/>
                </a:lnTo>
                <a:lnTo>
                  <a:pt x="930" y="2847"/>
                </a:lnTo>
                <a:lnTo>
                  <a:pt x="984" y="2912"/>
                </a:lnTo>
                <a:lnTo>
                  <a:pt x="1034" y="2964"/>
                </a:lnTo>
                <a:lnTo>
                  <a:pt x="1075" y="3007"/>
                </a:lnTo>
                <a:lnTo>
                  <a:pt x="1109" y="3039"/>
                </a:lnTo>
                <a:lnTo>
                  <a:pt x="1136" y="3062"/>
                </a:lnTo>
                <a:lnTo>
                  <a:pt x="1156" y="3080"/>
                </a:lnTo>
              </a:path>
            </a:pathLst>
          </a:custGeom>
          <a:noFill/>
          <a:ln w="15875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Line 259"/>
          <p:cNvSpPr>
            <a:spLocks noChangeShapeType="1"/>
          </p:cNvSpPr>
          <p:nvPr/>
        </p:nvSpPr>
        <p:spPr bwMode="auto">
          <a:xfrm flipH="1">
            <a:off x="3697289" y="4848225"/>
            <a:ext cx="496887" cy="1588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Freeform 260"/>
          <p:cNvSpPr>
            <a:spLocks/>
          </p:cNvSpPr>
          <p:nvPr/>
        </p:nvSpPr>
        <p:spPr bwMode="auto">
          <a:xfrm>
            <a:off x="2398714" y="1684339"/>
            <a:ext cx="688975" cy="498475"/>
          </a:xfrm>
          <a:custGeom>
            <a:avLst/>
            <a:gdLst>
              <a:gd name="T0" fmla="*/ 2147483647 w 455"/>
              <a:gd name="T1" fmla="*/ 0 h 329"/>
              <a:gd name="T2" fmla="*/ 2147483647 w 455"/>
              <a:gd name="T3" fmla="*/ 0 h 329"/>
              <a:gd name="T4" fmla="*/ 0 w 455"/>
              <a:gd name="T5" fmla="*/ 2147483647 h 329"/>
              <a:gd name="T6" fmla="*/ 0 60000 65536"/>
              <a:gd name="T7" fmla="*/ 0 60000 65536"/>
              <a:gd name="T8" fmla="*/ 0 60000 65536"/>
              <a:gd name="T9" fmla="*/ 0 w 455"/>
              <a:gd name="T10" fmla="*/ 0 h 329"/>
              <a:gd name="T11" fmla="*/ 455 w 455"/>
              <a:gd name="T12" fmla="*/ 329 h 3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5" h="329">
                <a:moveTo>
                  <a:pt x="455" y="0"/>
                </a:moveTo>
                <a:lnTo>
                  <a:pt x="317" y="0"/>
                </a:lnTo>
                <a:lnTo>
                  <a:pt x="0" y="329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Freeform 261"/>
          <p:cNvSpPr>
            <a:spLocks/>
          </p:cNvSpPr>
          <p:nvPr/>
        </p:nvSpPr>
        <p:spPr bwMode="auto">
          <a:xfrm>
            <a:off x="2759076" y="2654301"/>
            <a:ext cx="798513" cy="739775"/>
          </a:xfrm>
          <a:custGeom>
            <a:avLst/>
            <a:gdLst>
              <a:gd name="T0" fmla="*/ 0 w 528"/>
              <a:gd name="T1" fmla="*/ 2147483647 h 489"/>
              <a:gd name="T2" fmla="*/ 2147483647 w 528"/>
              <a:gd name="T3" fmla="*/ 0 h 489"/>
              <a:gd name="T4" fmla="*/ 2147483647 w 528"/>
              <a:gd name="T5" fmla="*/ 0 h 489"/>
              <a:gd name="T6" fmla="*/ 0 60000 65536"/>
              <a:gd name="T7" fmla="*/ 0 60000 65536"/>
              <a:gd name="T8" fmla="*/ 0 60000 65536"/>
              <a:gd name="T9" fmla="*/ 0 w 528"/>
              <a:gd name="T10" fmla="*/ 0 h 489"/>
              <a:gd name="T11" fmla="*/ 528 w 528"/>
              <a:gd name="T12" fmla="*/ 489 h 4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489">
                <a:moveTo>
                  <a:pt x="0" y="489"/>
                </a:moveTo>
                <a:lnTo>
                  <a:pt x="392" y="0"/>
                </a:lnTo>
                <a:lnTo>
                  <a:pt x="528" y="0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6" name="Line 262"/>
          <p:cNvSpPr>
            <a:spLocks noChangeShapeType="1"/>
          </p:cNvSpPr>
          <p:nvPr/>
        </p:nvSpPr>
        <p:spPr bwMode="auto">
          <a:xfrm>
            <a:off x="5011738" y="5211764"/>
            <a:ext cx="165100" cy="1587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Line 263"/>
          <p:cNvSpPr>
            <a:spLocks noChangeShapeType="1"/>
          </p:cNvSpPr>
          <p:nvPr/>
        </p:nvSpPr>
        <p:spPr bwMode="auto">
          <a:xfrm flipH="1">
            <a:off x="3697289" y="4848225"/>
            <a:ext cx="496887" cy="1588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Freeform 264"/>
          <p:cNvSpPr>
            <a:spLocks/>
          </p:cNvSpPr>
          <p:nvPr/>
        </p:nvSpPr>
        <p:spPr bwMode="auto">
          <a:xfrm>
            <a:off x="2398714" y="1684339"/>
            <a:ext cx="688975" cy="498475"/>
          </a:xfrm>
          <a:custGeom>
            <a:avLst/>
            <a:gdLst>
              <a:gd name="T0" fmla="*/ 2147483647 w 455"/>
              <a:gd name="T1" fmla="*/ 0 h 329"/>
              <a:gd name="T2" fmla="*/ 2147483647 w 455"/>
              <a:gd name="T3" fmla="*/ 0 h 329"/>
              <a:gd name="T4" fmla="*/ 0 w 455"/>
              <a:gd name="T5" fmla="*/ 2147483647 h 329"/>
              <a:gd name="T6" fmla="*/ 0 60000 65536"/>
              <a:gd name="T7" fmla="*/ 0 60000 65536"/>
              <a:gd name="T8" fmla="*/ 0 60000 65536"/>
              <a:gd name="T9" fmla="*/ 0 w 455"/>
              <a:gd name="T10" fmla="*/ 0 h 329"/>
              <a:gd name="T11" fmla="*/ 455 w 455"/>
              <a:gd name="T12" fmla="*/ 329 h 3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5" h="329">
                <a:moveTo>
                  <a:pt x="455" y="0"/>
                </a:moveTo>
                <a:lnTo>
                  <a:pt x="317" y="0"/>
                </a:lnTo>
                <a:lnTo>
                  <a:pt x="0" y="329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9" name="Line 265"/>
          <p:cNvSpPr>
            <a:spLocks noChangeShapeType="1"/>
          </p:cNvSpPr>
          <p:nvPr/>
        </p:nvSpPr>
        <p:spPr bwMode="auto">
          <a:xfrm>
            <a:off x="5011738" y="5211764"/>
            <a:ext cx="165100" cy="1587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0" name="Line 266"/>
          <p:cNvSpPr>
            <a:spLocks noChangeShapeType="1"/>
          </p:cNvSpPr>
          <p:nvPr/>
        </p:nvSpPr>
        <p:spPr bwMode="auto">
          <a:xfrm flipH="1">
            <a:off x="2689226" y="3019426"/>
            <a:ext cx="366713" cy="6667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1" name="Line 267"/>
          <p:cNvSpPr>
            <a:spLocks noChangeShapeType="1"/>
          </p:cNvSpPr>
          <p:nvPr/>
        </p:nvSpPr>
        <p:spPr bwMode="auto">
          <a:xfrm flipH="1">
            <a:off x="2689226" y="3017838"/>
            <a:ext cx="371475" cy="68262"/>
          </a:xfrm>
          <a:prstGeom prst="line">
            <a:avLst/>
          </a:pr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2" name="Freeform 268"/>
          <p:cNvSpPr>
            <a:spLocks/>
          </p:cNvSpPr>
          <p:nvPr/>
        </p:nvSpPr>
        <p:spPr bwMode="auto">
          <a:xfrm>
            <a:off x="2759076" y="2654301"/>
            <a:ext cx="798513" cy="739775"/>
          </a:xfrm>
          <a:custGeom>
            <a:avLst/>
            <a:gdLst>
              <a:gd name="T0" fmla="*/ 0 w 528"/>
              <a:gd name="T1" fmla="*/ 2147483647 h 489"/>
              <a:gd name="T2" fmla="*/ 2147483647 w 528"/>
              <a:gd name="T3" fmla="*/ 0 h 489"/>
              <a:gd name="T4" fmla="*/ 2147483647 w 528"/>
              <a:gd name="T5" fmla="*/ 0 h 489"/>
              <a:gd name="T6" fmla="*/ 0 60000 65536"/>
              <a:gd name="T7" fmla="*/ 0 60000 65536"/>
              <a:gd name="T8" fmla="*/ 0 60000 65536"/>
              <a:gd name="T9" fmla="*/ 0 w 528"/>
              <a:gd name="T10" fmla="*/ 0 h 489"/>
              <a:gd name="T11" fmla="*/ 528 w 528"/>
              <a:gd name="T12" fmla="*/ 489 h 4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489">
                <a:moveTo>
                  <a:pt x="0" y="489"/>
                </a:moveTo>
                <a:lnTo>
                  <a:pt x="392" y="0"/>
                </a:lnTo>
                <a:lnTo>
                  <a:pt x="528" y="0"/>
                </a:lnTo>
              </a:path>
            </a:pathLst>
          </a:custGeom>
          <a:noFill/>
          <a:ln w="79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3" name="Freeform 269"/>
          <p:cNvSpPr>
            <a:spLocks/>
          </p:cNvSpPr>
          <p:nvPr/>
        </p:nvSpPr>
        <p:spPr bwMode="auto">
          <a:xfrm>
            <a:off x="3532188" y="6275389"/>
            <a:ext cx="101600" cy="84137"/>
          </a:xfrm>
          <a:custGeom>
            <a:avLst/>
            <a:gdLst>
              <a:gd name="T0" fmla="*/ 2147483647 w 67"/>
              <a:gd name="T1" fmla="*/ 2147483647 h 55"/>
              <a:gd name="T2" fmla="*/ 2147483647 w 67"/>
              <a:gd name="T3" fmla="*/ 0 h 55"/>
              <a:gd name="T4" fmla="*/ 2147483647 w 67"/>
              <a:gd name="T5" fmla="*/ 0 h 55"/>
              <a:gd name="T6" fmla="*/ 2147483647 w 67"/>
              <a:gd name="T7" fmla="*/ 2147483647 h 55"/>
              <a:gd name="T8" fmla="*/ 2147483647 w 67"/>
              <a:gd name="T9" fmla="*/ 2147483647 h 55"/>
              <a:gd name="T10" fmla="*/ 2147483647 w 67"/>
              <a:gd name="T11" fmla="*/ 2147483647 h 55"/>
              <a:gd name="T12" fmla="*/ 2147483647 w 67"/>
              <a:gd name="T13" fmla="*/ 2147483647 h 55"/>
              <a:gd name="T14" fmla="*/ 2147483647 w 67"/>
              <a:gd name="T15" fmla="*/ 2147483647 h 55"/>
              <a:gd name="T16" fmla="*/ 2147483647 w 67"/>
              <a:gd name="T17" fmla="*/ 2147483647 h 55"/>
              <a:gd name="T18" fmla="*/ 0 w 67"/>
              <a:gd name="T19" fmla="*/ 2147483647 h 55"/>
              <a:gd name="T20" fmla="*/ 2147483647 w 67"/>
              <a:gd name="T21" fmla="*/ 2147483647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7"/>
              <a:gd name="T34" fmla="*/ 0 h 55"/>
              <a:gd name="T35" fmla="*/ 67 w 67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7" h="55">
                <a:moveTo>
                  <a:pt x="22" y="23"/>
                </a:moveTo>
                <a:lnTo>
                  <a:pt x="24" y="0"/>
                </a:lnTo>
                <a:lnTo>
                  <a:pt x="26" y="0"/>
                </a:lnTo>
                <a:lnTo>
                  <a:pt x="43" y="29"/>
                </a:lnTo>
                <a:lnTo>
                  <a:pt x="67" y="55"/>
                </a:lnTo>
                <a:lnTo>
                  <a:pt x="34" y="41"/>
                </a:lnTo>
                <a:lnTo>
                  <a:pt x="2" y="33"/>
                </a:lnTo>
                <a:lnTo>
                  <a:pt x="0" y="31"/>
                </a:lnTo>
                <a:lnTo>
                  <a:pt x="22" y="23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4" name="Rectangle 270"/>
          <p:cNvSpPr>
            <a:spLocks noChangeArrowheads="1"/>
          </p:cNvSpPr>
          <p:nvPr/>
        </p:nvSpPr>
        <p:spPr bwMode="auto">
          <a:xfrm>
            <a:off x="1752600" y="1423988"/>
            <a:ext cx="23083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231F20"/>
                </a:solidFill>
              </a:rPr>
              <a:t>5</a:t>
            </a:r>
            <a:r>
              <a:rPr lang="en-US" altLang="en-US" sz="1000" b="1">
                <a:solidFill>
                  <a:srgbClr val="231F20"/>
                </a:solidFill>
                <a:cs typeface="Arial" panose="020B0604020202020204" pitchFamily="34" charset="0"/>
              </a:rPr>
              <a:t>´</a:t>
            </a:r>
            <a:endParaRPr lang="en-US" altLang="en-US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665" name="Rectangle 272"/>
          <p:cNvSpPr>
            <a:spLocks noChangeArrowheads="1"/>
          </p:cNvSpPr>
          <p:nvPr/>
        </p:nvSpPr>
        <p:spPr bwMode="auto">
          <a:xfrm>
            <a:off x="3630613" y="6361113"/>
            <a:ext cx="20197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3 </a:t>
            </a:r>
            <a:r>
              <a:rPr lang="en-US" altLang="en-US" sz="1000" b="1">
                <a:solidFill>
                  <a:srgbClr val="000000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666" name="Rectangle 277"/>
          <p:cNvSpPr>
            <a:spLocks noChangeArrowheads="1"/>
          </p:cNvSpPr>
          <p:nvPr/>
        </p:nvSpPr>
        <p:spPr bwMode="auto">
          <a:xfrm>
            <a:off x="4186239" y="55213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O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667" name="Rectangle 278"/>
          <p:cNvSpPr>
            <a:spLocks noChangeArrowheads="1"/>
          </p:cNvSpPr>
          <p:nvPr/>
        </p:nvSpPr>
        <p:spPr bwMode="auto">
          <a:xfrm>
            <a:off x="2868614" y="2360613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O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668" name="Rectangle 279"/>
          <p:cNvSpPr>
            <a:spLocks noChangeArrowheads="1"/>
          </p:cNvSpPr>
          <p:nvPr/>
        </p:nvSpPr>
        <p:spPr bwMode="auto">
          <a:xfrm>
            <a:off x="3514726" y="45339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O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669" name="Rectangle 280"/>
          <p:cNvSpPr>
            <a:spLocks noChangeArrowheads="1"/>
          </p:cNvSpPr>
          <p:nvPr/>
        </p:nvSpPr>
        <p:spPr bwMode="auto">
          <a:xfrm>
            <a:off x="3105151" y="34226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O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670" name="Rectangle 281"/>
          <p:cNvSpPr>
            <a:spLocks noChangeArrowheads="1"/>
          </p:cNvSpPr>
          <p:nvPr/>
        </p:nvSpPr>
        <p:spPr bwMode="auto">
          <a:xfrm>
            <a:off x="2486025" y="2570164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4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 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1" name="Rectangle 282"/>
          <p:cNvSpPr>
            <a:spLocks noChangeArrowheads="1"/>
          </p:cNvSpPr>
          <p:nvPr/>
        </p:nvSpPr>
        <p:spPr bwMode="auto">
          <a:xfrm>
            <a:off x="2605088" y="2259014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5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 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2" name="Rectangle 283"/>
          <p:cNvSpPr>
            <a:spLocks noChangeArrowheads="1"/>
          </p:cNvSpPr>
          <p:nvPr/>
        </p:nvSpPr>
        <p:spPr bwMode="auto">
          <a:xfrm>
            <a:off x="3225800" y="2536826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1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3" name="Rectangle 284"/>
          <p:cNvSpPr>
            <a:spLocks noChangeArrowheads="1"/>
          </p:cNvSpPr>
          <p:nvPr/>
        </p:nvSpPr>
        <p:spPr bwMode="auto">
          <a:xfrm>
            <a:off x="2597150" y="281463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3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4" name="Rectangle 285"/>
          <p:cNvSpPr>
            <a:spLocks noChangeArrowheads="1"/>
          </p:cNvSpPr>
          <p:nvPr/>
        </p:nvSpPr>
        <p:spPr bwMode="auto">
          <a:xfrm>
            <a:off x="3049588" y="282098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2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5" name="Rectangle 286"/>
          <p:cNvSpPr>
            <a:spLocks noChangeArrowheads="1"/>
          </p:cNvSpPr>
          <p:nvPr/>
        </p:nvSpPr>
        <p:spPr bwMode="auto">
          <a:xfrm>
            <a:off x="2747963" y="360680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4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6" name="Rectangle 287"/>
          <p:cNvSpPr>
            <a:spLocks noChangeArrowheads="1"/>
          </p:cNvSpPr>
          <p:nvPr/>
        </p:nvSpPr>
        <p:spPr bwMode="auto">
          <a:xfrm>
            <a:off x="2844800" y="331628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5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7" name="Rectangle 288"/>
          <p:cNvSpPr>
            <a:spLocks noChangeArrowheads="1"/>
          </p:cNvSpPr>
          <p:nvPr/>
        </p:nvSpPr>
        <p:spPr bwMode="auto">
          <a:xfrm>
            <a:off x="3494088" y="361315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1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8" name="Rectangle 289"/>
          <p:cNvSpPr>
            <a:spLocks noChangeArrowheads="1"/>
          </p:cNvSpPr>
          <p:nvPr/>
        </p:nvSpPr>
        <p:spPr bwMode="auto">
          <a:xfrm>
            <a:off x="2881313" y="386080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3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79" name="Rectangle 290"/>
          <p:cNvSpPr>
            <a:spLocks noChangeArrowheads="1"/>
          </p:cNvSpPr>
          <p:nvPr/>
        </p:nvSpPr>
        <p:spPr bwMode="auto">
          <a:xfrm>
            <a:off x="3303588" y="3908426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2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680" name="Rectangle 291"/>
          <p:cNvSpPr>
            <a:spLocks noChangeArrowheads="1"/>
          </p:cNvSpPr>
          <p:nvPr/>
        </p:nvSpPr>
        <p:spPr bwMode="auto">
          <a:xfrm>
            <a:off x="3168650" y="4721226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4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1" name="Rectangle 292"/>
          <p:cNvSpPr>
            <a:spLocks noChangeArrowheads="1"/>
          </p:cNvSpPr>
          <p:nvPr/>
        </p:nvSpPr>
        <p:spPr bwMode="auto">
          <a:xfrm>
            <a:off x="3205163" y="4403726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5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2" name="Rectangle 293"/>
          <p:cNvSpPr>
            <a:spLocks noChangeArrowheads="1"/>
          </p:cNvSpPr>
          <p:nvPr/>
        </p:nvSpPr>
        <p:spPr bwMode="auto">
          <a:xfrm>
            <a:off x="3894138" y="468153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1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3" name="Rectangle 294"/>
          <p:cNvSpPr>
            <a:spLocks noChangeArrowheads="1"/>
          </p:cNvSpPr>
          <p:nvPr/>
        </p:nvSpPr>
        <p:spPr bwMode="auto">
          <a:xfrm>
            <a:off x="3321050" y="4964114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3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4" name="Rectangle 295"/>
          <p:cNvSpPr>
            <a:spLocks noChangeArrowheads="1"/>
          </p:cNvSpPr>
          <p:nvPr/>
        </p:nvSpPr>
        <p:spPr bwMode="auto">
          <a:xfrm>
            <a:off x="3692525" y="499745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2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5" name="Rectangle 296"/>
          <p:cNvSpPr>
            <a:spLocks noChangeArrowheads="1"/>
          </p:cNvSpPr>
          <p:nvPr/>
        </p:nvSpPr>
        <p:spPr bwMode="auto">
          <a:xfrm>
            <a:off x="3817938" y="574198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4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6" name="Rectangle 297"/>
          <p:cNvSpPr>
            <a:spLocks noChangeArrowheads="1"/>
          </p:cNvSpPr>
          <p:nvPr/>
        </p:nvSpPr>
        <p:spPr bwMode="auto">
          <a:xfrm>
            <a:off x="3773488" y="5424489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5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7" name="Rectangle 298"/>
          <p:cNvSpPr>
            <a:spLocks noChangeArrowheads="1"/>
          </p:cNvSpPr>
          <p:nvPr/>
        </p:nvSpPr>
        <p:spPr bwMode="auto">
          <a:xfrm>
            <a:off x="4564063" y="568325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1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8" name="Rectangle 299"/>
          <p:cNvSpPr>
            <a:spLocks noChangeArrowheads="1"/>
          </p:cNvSpPr>
          <p:nvPr/>
        </p:nvSpPr>
        <p:spPr bwMode="auto">
          <a:xfrm>
            <a:off x="3927475" y="5930901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3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89" name="Rectangle 300"/>
          <p:cNvSpPr>
            <a:spLocks noChangeArrowheads="1"/>
          </p:cNvSpPr>
          <p:nvPr/>
        </p:nvSpPr>
        <p:spPr bwMode="auto">
          <a:xfrm>
            <a:off x="4387850" y="5986464"/>
            <a:ext cx="1635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rgbClr val="00AEEF"/>
                </a:solidFill>
              </a:rPr>
              <a:t>2 </a:t>
            </a:r>
            <a:r>
              <a:rPr lang="en-US" altLang="en-US" sz="800" b="1">
                <a:solidFill>
                  <a:srgbClr val="00AEEF"/>
                </a:solidFill>
                <a:cs typeface="Arial" panose="020B0604020202020204" pitchFamily="34" charset="0"/>
              </a:rPr>
              <a:t></a:t>
            </a:r>
            <a:endParaRPr lang="en-US" altLang="en-US" sz="2400" b="1">
              <a:solidFill>
                <a:srgbClr val="00AEEF"/>
              </a:solidFill>
              <a:cs typeface="Arial" panose="020B0604020202020204" pitchFamily="34" charset="0"/>
            </a:endParaRPr>
          </a:p>
        </p:txBody>
      </p:sp>
      <p:sp>
        <p:nvSpPr>
          <p:cNvPr id="26690" name="Text Box 301"/>
          <p:cNvSpPr txBox="1">
            <a:spLocks noChangeArrowheads="1"/>
          </p:cNvSpPr>
          <p:nvPr/>
        </p:nvSpPr>
        <p:spPr bwMode="auto">
          <a:xfrm>
            <a:off x="4235451" y="4773613"/>
            <a:ext cx="1006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5-carbon sugar</a:t>
            </a:r>
          </a:p>
        </p:txBody>
      </p:sp>
      <p:sp>
        <p:nvSpPr>
          <p:cNvPr id="26691" name="Text Box 302"/>
          <p:cNvSpPr txBox="1">
            <a:spLocks noChangeArrowheads="1"/>
          </p:cNvSpPr>
          <p:nvPr/>
        </p:nvSpPr>
        <p:spPr bwMode="auto">
          <a:xfrm>
            <a:off x="5203825" y="5140325"/>
            <a:ext cx="1162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Nitrogenous base</a:t>
            </a:r>
          </a:p>
        </p:txBody>
      </p:sp>
      <p:sp>
        <p:nvSpPr>
          <p:cNvPr id="26692" name="Text Box 303"/>
          <p:cNvSpPr txBox="1">
            <a:spLocks noChangeArrowheads="1"/>
          </p:cNvSpPr>
          <p:nvPr/>
        </p:nvSpPr>
        <p:spPr bwMode="auto">
          <a:xfrm>
            <a:off x="3582988" y="2581275"/>
            <a:ext cx="13954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Phosphodiester bond</a:t>
            </a:r>
          </a:p>
        </p:txBody>
      </p:sp>
      <p:sp>
        <p:nvSpPr>
          <p:cNvPr id="26693" name="Text Box 304"/>
          <p:cNvSpPr txBox="1">
            <a:spLocks noChangeArrowheads="1"/>
          </p:cNvSpPr>
          <p:nvPr/>
        </p:nvSpPr>
        <p:spPr bwMode="auto">
          <a:xfrm>
            <a:off x="3122613" y="1601788"/>
            <a:ext cx="11350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Phosphate group</a:t>
            </a:r>
          </a:p>
        </p:txBody>
      </p:sp>
      <p:sp>
        <p:nvSpPr>
          <p:cNvPr id="26694" name="Text Box 305"/>
          <p:cNvSpPr txBox="1">
            <a:spLocks noChangeArrowheads="1"/>
          </p:cNvSpPr>
          <p:nvPr/>
        </p:nvSpPr>
        <p:spPr bwMode="auto">
          <a:xfrm>
            <a:off x="3933826" y="6089650"/>
            <a:ext cx="282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OH</a:t>
            </a:r>
          </a:p>
        </p:txBody>
      </p:sp>
      <p:pic>
        <p:nvPicPr>
          <p:cNvPr id="26695" name="Picture 307" descr="Z:\Graphics\Powerpoint\MH_DCM\MH_DCM-TEXTEDIT PROJECTS\RAVEN_10e\Processed files\chapt14\chapt14_textedit\Png\1407\rav83074_1407_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476500"/>
            <a:ext cx="5730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96" name="Picture 307" descr="Z:\Graphics\Powerpoint\MH_DCM\MH_DCM-TEXTEDIT PROJECTS\RAVEN_10e\Processed files\chapt14\chapt14_textedit\Png\1407\rav83074_1407_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4" y="3546475"/>
            <a:ext cx="5746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97" name="Picture 307" descr="Z:\Graphics\Powerpoint\MH_DCM\MH_DCM-TEXTEDIT PROJECTS\RAVEN_10e\Processed files\chapt14\chapt14_textedit\Png\1407\rav83074_1407_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4" y="4635500"/>
            <a:ext cx="574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98" name="Picture 307" descr="Z:\Graphics\Powerpoint\MH_DCM\MH_DCM-TEXTEDIT PROJECTS\RAVEN_10e\Processed files\chapt14\chapt14_textedit\Png\1407\rav83074_1407_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5643564"/>
            <a:ext cx="5762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99" name="Picture 77" descr="rav83074_1407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2143126"/>
            <a:ext cx="1952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00" name="Picture 78" descr="rav83074_1407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1" y="3213101"/>
            <a:ext cx="1952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01" name="Picture 79" descr="rav83074_1407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1" y="4289426"/>
            <a:ext cx="1952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02" name="Picture 80" descr="rav83074_1407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5376863"/>
            <a:ext cx="195263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03" name="Rectangle 273"/>
          <p:cNvSpPr>
            <a:spLocks noChangeArrowheads="1"/>
          </p:cNvSpPr>
          <p:nvPr/>
        </p:nvSpPr>
        <p:spPr bwMode="auto">
          <a:xfrm>
            <a:off x="2563813" y="3233738"/>
            <a:ext cx="849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P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704" name="Rectangle 274"/>
          <p:cNvSpPr>
            <a:spLocks noChangeArrowheads="1"/>
          </p:cNvSpPr>
          <p:nvPr/>
        </p:nvSpPr>
        <p:spPr bwMode="auto">
          <a:xfrm>
            <a:off x="2308225" y="216535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231F20"/>
                </a:solidFill>
              </a:rPr>
              <a:t>P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705" name="Rectangle 275"/>
          <p:cNvSpPr>
            <a:spLocks noChangeArrowheads="1"/>
          </p:cNvSpPr>
          <p:nvPr/>
        </p:nvSpPr>
        <p:spPr bwMode="auto">
          <a:xfrm>
            <a:off x="2901950" y="432435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P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706" name="Rectangle 276"/>
          <p:cNvSpPr>
            <a:spLocks noChangeArrowheads="1"/>
          </p:cNvSpPr>
          <p:nvPr/>
        </p:nvSpPr>
        <p:spPr bwMode="auto">
          <a:xfrm>
            <a:off x="3475038" y="5399088"/>
            <a:ext cx="849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P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5.15d</a:t>
            </a:r>
          </a:p>
        </p:txBody>
      </p:sp>
      <p:pic>
        <p:nvPicPr>
          <p:cNvPr id="153602" name="Picture 3" descr="05_15d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944564"/>
            <a:ext cx="69135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2833689" y="5157789"/>
            <a:ext cx="1838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Muscle tissue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5881688" y="3721100"/>
            <a:ext cx="768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Actin</a:t>
            </a:r>
          </a:p>
        </p:txBody>
      </p:sp>
      <p:sp>
        <p:nvSpPr>
          <p:cNvPr id="153605" name="Text Box 6"/>
          <p:cNvSpPr txBox="1">
            <a:spLocks noChangeArrowheads="1"/>
          </p:cNvSpPr>
          <p:nvPr/>
        </p:nvSpPr>
        <p:spPr bwMode="auto">
          <a:xfrm>
            <a:off x="7178676" y="3721100"/>
            <a:ext cx="912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Myosin</a:t>
            </a:r>
          </a:p>
        </p:txBody>
      </p:sp>
      <p:sp>
        <p:nvSpPr>
          <p:cNvPr id="153606" name="Text Box 7"/>
          <p:cNvSpPr txBox="1">
            <a:spLocks noChangeArrowheads="1"/>
          </p:cNvSpPr>
          <p:nvPr/>
        </p:nvSpPr>
        <p:spPr bwMode="auto">
          <a:xfrm>
            <a:off x="4754563" y="5348289"/>
            <a:ext cx="965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100 </a:t>
            </a:r>
            <a:r>
              <a:rPr lang="en-US" altLang="en-US" sz="2000" b="1">
                <a:sym typeface="Symbol" panose="05050102010706020507" pitchFamily="18" charset="2"/>
              </a:rPr>
              <a:t></a:t>
            </a:r>
            <a:r>
              <a:rPr lang="en-US" altLang="en-US" sz="2000" b="1"/>
              <a:t>m</a:t>
            </a:r>
          </a:p>
        </p:txBody>
      </p:sp>
      <p:sp>
        <p:nvSpPr>
          <p:cNvPr id="153610" name="Line 11"/>
          <p:cNvSpPr>
            <a:spLocks noChangeShapeType="1"/>
          </p:cNvSpPr>
          <p:nvPr/>
        </p:nvSpPr>
        <p:spPr bwMode="auto">
          <a:xfrm>
            <a:off x="6192838" y="3968751"/>
            <a:ext cx="0" cy="277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1" name="Line 12"/>
          <p:cNvSpPr>
            <a:spLocks noChangeShapeType="1"/>
          </p:cNvSpPr>
          <p:nvPr/>
        </p:nvSpPr>
        <p:spPr bwMode="auto">
          <a:xfrm>
            <a:off x="7608888" y="3968751"/>
            <a:ext cx="0" cy="542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2" name="Line 13"/>
          <p:cNvSpPr>
            <a:spLocks noChangeShapeType="1"/>
          </p:cNvSpPr>
          <p:nvPr/>
        </p:nvSpPr>
        <p:spPr bwMode="auto">
          <a:xfrm>
            <a:off x="4811713" y="5140326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3" name="Line 14"/>
          <p:cNvSpPr>
            <a:spLocks noChangeShapeType="1"/>
          </p:cNvSpPr>
          <p:nvPr/>
        </p:nvSpPr>
        <p:spPr bwMode="auto">
          <a:xfrm>
            <a:off x="5557838" y="5138738"/>
            <a:ext cx="0" cy="100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4" name="Line 15"/>
          <p:cNvSpPr>
            <a:spLocks noChangeShapeType="1"/>
          </p:cNvSpPr>
          <p:nvPr/>
        </p:nvSpPr>
        <p:spPr bwMode="auto">
          <a:xfrm>
            <a:off x="4805364" y="5199063"/>
            <a:ext cx="752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5.15e</a:t>
            </a:r>
          </a:p>
        </p:txBody>
      </p:sp>
      <p:pic>
        <p:nvPicPr>
          <p:cNvPr id="155650" name="Picture 3" descr="05_15e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9" y="1770064"/>
            <a:ext cx="6865937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3009901" y="4319589"/>
            <a:ext cx="7016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Virus</a:t>
            </a:r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5640388" y="3552825"/>
            <a:ext cx="1320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Antibodies</a:t>
            </a:r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5797550" y="4319588"/>
            <a:ext cx="1282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Bacterium</a:t>
            </a:r>
          </a:p>
        </p:txBody>
      </p:sp>
      <p:sp>
        <p:nvSpPr>
          <p:cNvPr id="155656" name="Text Box 9"/>
          <p:cNvSpPr txBox="1">
            <a:spLocks noChangeArrowheads="1"/>
          </p:cNvSpPr>
          <p:nvPr/>
        </p:nvSpPr>
        <p:spPr bwMode="auto">
          <a:xfrm>
            <a:off x="2862263" y="2679701"/>
            <a:ext cx="57388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sz="1900" b="1" dirty="0"/>
          </a:p>
        </p:txBody>
      </p:sp>
      <p:sp>
        <p:nvSpPr>
          <p:cNvPr id="155657" name="Line 10"/>
          <p:cNvSpPr>
            <a:spLocks noChangeShapeType="1"/>
          </p:cNvSpPr>
          <p:nvPr/>
        </p:nvSpPr>
        <p:spPr bwMode="auto">
          <a:xfrm flipH="1">
            <a:off x="3694114" y="4048126"/>
            <a:ext cx="714375" cy="39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8" name="Line 11"/>
          <p:cNvSpPr>
            <a:spLocks noChangeShapeType="1"/>
          </p:cNvSpPr>
          <p:nvPr/>
        </p:nvSpPr>
        <p:spPr bwMode="auto">
          <a:xfrm flipH="1">
            <a:off x="5056189" y="3730626"/>
            <a:ext cx="528637" cy="277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9" name="Line 12"/>
          <p:cNvSpPr>
            <a:spLocks noChangeShapeType="1"/>
          </p:cNvSpPr>
          <p:nvPr/>
        </p:nvSpPr>
        <p:spPr bwMode="auto">
          <a:xfrm>
            <a:off x="6986589" y="3717925"/>
            <a:ext cx="1019175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60" name="Line 13"/>
          <p:cNvSpPr>
            <a:spLocks noChangeShapeType="1"/>
          </p:cNvSpPr>
          <p:nvPr/>
        </p:nvSpPr>
        <p:spPr bwMode="auto">
          <a:xfrm>
            <a:off x="7065963" y="4457700"/>
            <a:ext cx="152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5.15f</a:t>
            </a:r>
          </a:p>
        </p:txBody>
      </p:sp>
      <p:pic>
        <p:nvPicPr>
          <p:cNvPr id="157698" name="Picture 3" descr="05_15f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9" y="1266826"/>
            <a:ext cx="6865937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3194051" y="3751263"/>
            <a:ext cx="1254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Transport</a:t>
            </a:r>
            <a:br>
              <a:rPr lang="en-US" altLang="en-US" sz="2000" b="1"/>
            </a:br>
            <a:r>
              <a:rPr lang="en-US" altLang="en-US" sz="2000" b="1"/>
              <a:t>protein</a:t>
            </a: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5084764" y="5048250"/>
            <a:ext cx="18764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Cell membrane</a:t>
            </a:r>
          </a:p>
        </p:txBody>
      </p:sp>
      <p:sp>
        <p:nvSpPr>
          <p:cNvPr id="157703" name="Text Box 8"/>
          <p:cNvSpPr txBox="1">
            <a:spLocks noChangeArrowheads="1"/>
          </p:cNvSpPr>
          <p:nvPr/>
        </p:nvSpPr>
        <p:spPr bwMode="auto">
          <a:xfrm>
            <a:off x="2855913" y="2182814"/>
            <a:ext cx="64055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en-US" sz="1900" b="1" dirty="0" smtClean="0"/>
              <a:t>.</a:t>
            </a:r>
            <a:endParaRPr lang="en-US" altLang="en-US" sz="1900" b="1" dirty="0"/>
          </a:p>
        </p:txBody>
      </p:sp>
      <p:sp>
        <p:nvSpPr>
          <p:cNvPr id="157704" name="AutoShape 9"/>
          <p:cNvSpPr>
            <a:spLocks/>
          </p:cNvSpPr>
          <p:nvPr/>
        </p:nvSpPr>
        <p:spPr bwMode="auto">
          <a:xfrm rot="16200000">
            <a:off x="5888832" y="4499769"/>
            <a:ext cx="138112" cy="876300"/>
          </a:xfrm>
          <a:prstGeom prst="leftBrace">
            <a:avLst>
              <a:gd name="adj1" fmla="val 5287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/>
          </a:p>
        </p:txBody>
      </p:sp>
      <p:sp>
        <p:nvSpPr>
          <p:cNvPr id="157705" name="Line 10"/>
          <p:cNvSpPr>
            <a:spLocks noChangeShapeType="1"/>
          </p:cNvSpPr>
          <p:nvPr/>
        </p:nvSpPr>
        <p:spPr bwMode="auto">
          <a:xfrm>
            <a:off x="4433888" y="3876675"/>
            <a:ext cx="1230312" cy="223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 descr="05_15g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9" y="1547814"/>
            <a:ext cx="6865937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3608388" y="4306889"/>
            <a:ext cx="1217612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2000" b="1"/>
              <a:t>Signaling</a:t>
            </a:r>
            <a:br>
              <a:rPr lang="en-US" altLang="en-US" sz="2000" b="1"/>
            </a:br>
            <a:r>
              <a:rPr lang="en-US" altLang="en-US" sz="2000" b="1"/>
              <a:t>molecules</a:t>
            </a:r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7737475" y="3967163"/>
            <a:ext cx="1176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/>
              <a:t>Receptor</a:t>
            </a:r>
            <a:br>
              <a:rPr lang="en-US" altLang="en-US" sz="2000" b="1"/>
            </a:br>
            <a:r>
              <a:rPr lang="en-US" altLang="en-US" sz="2000" b="1"/>
              <a:t>protein</a:t>
            </a:r>
          </a:p>
        </p:txBody>
      </p:sp>
      <p:sp>
        <p:nvSpPr>
          <p:cNvPr id="159752" name="Line 9"/>
          <p:cNvSpPr>
            <a:spLocks noChangeShapeType="1"/>
          </p:cNvSpPr>
          <p:nvPr/>
        </p:nvSpPr>
        <p:spPr bwMode="auto">
          <a:xfrm flipV="1">
            <a:off x="4870450" y="4471989"/>
            <a:ext cx="820738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53" name="Line 10"/>
          <p:cNvSpPr>
            <a:spLocks noChangeShapeType="1"/>
          </p:cNvSpPr>
          <p:nvPr/>
        </p:nvSpPr>
        <p:spPr bwMode="auto">
          <a:xfrm>
            <a:off x="4857750" y="4722814"/>
            <a:ext cx="952500" cy="52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54" name="Line 11"/>
          <p:cNvSpPr>
            <a:spLocks noChangeShapeType="1"/>
          </p:cNvSpPr>
          <p:nvPr/>
        </p:nvSpPr>
        <p:spPr bwMode="auto">
          <a:xfrm flipV="1">
            <a:off x="6988176" y="4106864"/>
            <a:ext cx="715963" cy="414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34" descr="rav65819_44_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66" y="1600462"/>
            <a:ext cx="2018441" cy="26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400"/>
            <a:ext cx="1905000" cy="241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Figure 5.15h</a:t>
            </a:r>
          </a:p>
        </p:txBody>
      </p:sp>
      <p:pic>
        <p:nvPicPr>
          <p:cNvPr id="161794" name="Picture 3" descr="05_15hProteinFunc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944564"/>
            <a:ext cx="68770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 Box 4"/>
          <p:cNvSpPr txBox="1">
            <a:spLocks noChangeArrowheads="1"/>
          </p:cNvSpPr>
          <p:nvPr/>
        </p:nvSpPr>
        <p:spPr bwMode="auto">
          <a:xfrm>
            <a:off x="4894264" y="5341939"/>
            <a:ext cx="8604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60 </a:t>
            </a:r>
            <a:r>
              <a:rPr lang="en-US" altLang="en-US" sz="2000" b="1">
                <a:sym typeface="Symbol" panose="05050102010706020507" pitchFamily="18" charset="2"/>
              </a:rPr>
              <a:t></a:t>
            </a:r>
            <a:r>
              <a:rPr lang="en-US" altLang="en-US" sz="2000" b="1"/>
              <a:t>m</a:t>
            </a:r>
          </a:p>
        </p:txBody>
      </p:sp>
      <p:sp>
        <p:nvSpPr>
          <p:cNvPr id="161796" name="Text Box 5"/>
          <p:cNvSpPr txBox="1">
            <a:spLocks noChangeArrowheads="1"/>
          </p:cNvSpPr>
          <p:nvPr/>
        </p:nvSpPr>
        <p:spPr bwMode="auto">
          <a:xfrm>
            <a:off x="7366000" y="4138614"/>
            <a:ext cx="11636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Collagen</a:t>
            </a:r>
          </a:p>
        </p:txBody>
      </p:sp>
      <p:sp>
        <p:nvSpPr>
          <p:cNvPr id="161797" name="Text Box 6"/>
          <p:cNvSpPr txBox="1">
            <a:spLocks noChangeArrowheads="1"/>
          </p:cNvSpPr>
          <p:nvPr/>
        </p:nvSpPr>
        <p:spPr bwMode="auto">
          <a:xfrm>
            <a:off x="2859088" y="5159375"/>
            <a:ext cx="1416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Connective</a:t>
            </a:r>
            <a:br>
              <a:rPr lang="en-US" altLang="en-US" sz="2000" b="1"/>
            </a:br>
            <a:r>
              <a:rPr lang="en-US" altLang="en-US" sz="2000" b="1"/>
              <a:t>tissue</a:t>
            </a:r>
          </a:p>
        </p:txBody>
      </p:sp>
      <p:sp>
        <p:nvSpPr>
          <p:cNvPr id="161801" name="Line 10"/>
          <p:cNvSpPr>
            <a:spLocks noChangeShapeType="1"/>
          </p:cNvSpPr>
          <p:nvPr/>
        </p:nvSpPr>
        <p:spPr bwMode="auto">
          <a:xfrm>
            <a:off x="4937125" y="5132388"/>
            <a:ext cx="0" cy="119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2" name="Line 11"/>
          <p:cNvSpPr>
            <a:spLocks noChangeShapeType="1"/>
          </p:cNvSpPr>
          <p:nvPr/>
        </p:nvSpPr>
        <p:spPr bwMode="auto">
          <a:xfrm>
            <a:off x="5557838" y="5126038"/>
            <a:ext cx="0" cy="125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3" name="Line 12"/>
          <p:cNvSpPr>
            <a:spLocks noChangeShapeType="1"/>
          </p:cNvSpPr>
          <p:nvPr/>
        </p:nvSpPr>
        <p:spPr bwMode="auto">
          <a:xfrm>
            <a:off x="4937126" y="5199063"/>
            <a:ext cx="62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MA" smtClean="0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09786" y="285728"/>
            <a:ext cx="8001056" cy="209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rtl="1">
              <a:spcBef>
                <a:spcPct val="20000"/>
              </a:spcBef>
              <a:buSzPct val="180000"/>
            </a:pPr>
            <a:r>
              <a:rPr lang="fa-IR" sz="3200" b="1" dirty="0" smtClean="0">
                <a:solidFill>
                  <a:srgbClr val="FF0000"/>
                </a:solidFill>
                <a:cs typeface="B Homa" pitchFamily="2" charset="-78"/>
              </a:rPr>
              <a:t>پروتئین در نقش </a:t>
            </a:r>
            <a:r>
              <a:rPr lang="fa-IR" sz="3200" b="1" dirty="0">
                <a:solidFill>
                  <a:srgbClr val="FF0000"/>
                </a:solidFill>
                <a:cs typeface="B Homa" pitchFamily="2" charset="-78"/>
              </a:rPr>
              <a:t>پمپ سدیم – پتاسیم :</a:t>
            </a:r>
          </a:p>
          <a:p>
            <a:pPr marL="342900" indent="-342900" algn="r" rtl="1">
              <a:spcBef>
                <a:spcPct val="20000"/>
              </a:spcBef>
              <a:buSzPct val="180000"/>
              <a:buBlip>
                <a:blip r:embed="rId3"/>
              </a:buBlip>
            </a:pPr>
            <a:endParaRPr lang="fa-IR" dirty="0">
              <a:cs typeface="B Homa" pitchFamily="2" charset="-78"/>
            </a:endParaRPr>
          </a:p>
          <a:p>
            <a:pPr marL="342900" indent="-342900" algn="r" rtl="1">
              <a:spcBef>
                <a:spcPct val="20000"/>
              </a:spcBef>
              <a:buSzPct val="180000"/>
            </a:pPr>
            <a:r>
              <a:rPr lang="fa-IR" dirty="0">
                <a:cs typeface="B Homa" pitchFamily="2" charset="-78"/>
              </a:rPr>
              <a:t>  </a:t>
            </a:r>
            <a:r>
              <a:rPr lang="fa-IR" sz="2400" dirty="0">
                <a:cs typeface="B Homa" pitchFamily="2" charset="-78"/>
              </a:rPr>
              <a:t>براي </a:t>
            </a:r>
            <a:r>
              <a:rPr lang="fa-IR" sz="2400" dirty="0">
                <a:solidFill>
                  <a:srgbClr val="FF0000"/>
                </a:solidFill>
                <a:cs typeface="B Homa" pitchFamily="2" charset="-78"/>
              </a:rPr>
              <a:t>برقراري تعادل شيميايي</a:t>
            </a:r>
            <a:r>
              <a:rPr lang="fa-IR" sz="2400" dirty="0">
                <a:cs typeface="B Homa" pitchFamily="2" charset="-78"/>
              </a:rPr>
              <a:t> در دو سوي غشاء پمپ سديم –پتاسيم با مصرف انرژي سديم را به خارج سلول  و پتاسيم را به داخل سلول انتقال مي دهد.</a:t>
            </a:r>
            <a:r>
              <a:rPr lang="en-US" sz="2400" dirty="0"/>
              <a:t> </a:t>
            </a:r>
          </a:p>
        </p:txBody>
      </p:sp>
      <p:pic>
        <p:nvPicPr>
          <p:cNvPr id="20485" name="Picture 2" descr="C:\Documents and Settings\hamid\Desktop\cns\action potential\nakpum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7042" y="2392294"/>
            <a:ext cx="6000792" cy="446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667372" y="2500306"/>
            <a:ext cx="108074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dirty="0">
                <a:cs typeface="B Homa" pitchFamily="2" charset="-78"/>
              </a:rPr>
              <a:t>خارج سلول </a:t>
            </a:r>
            <a:endParaRPr lang="ar-MA" dirty="0"/>
          </a:p>
        </p:txBody>
      </p:sp>
      <p:sp>
        <p:nvSpPr>
          <p:cNvPr id="9" name="Rectangle 8"/>
          <p:cNvSpPr/>
          <p:nvPr/>
        </p:nvSpPr>
        <p:spPr>
          <a:xfrm>
            <a:off x="5667372" y="6488668"/>
            <a:ext cx="11256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dirty="0">
                <a:cs typeface="B Homa" pitchFamily="2" charset="-78"/>
              </a:rPr>
              <a:t>داخل سلول </a:t>
            </a:r>
            <a:endParaRPr lang="ar-MA" dirty="0"/>
          </a:p>
        </p:txBody>
      </p:sp>
    </p:spTree>
    <p:extLst>
      <p:ext uri="{BB962C8B-B14F-4D97-AF65-F5344CB8AC3E}">
        <p14:creationId xmlns:p14="http://schemas.microsoft.com/office/powerpoint/2010/main" val="27129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195" y="1825625"/>
            <a:ext cx="6588006" cy="47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numCol="2" anchor="ctr">
            <a:normAutofit/>
          </a:bodyPr>
          <a:lstStyle/>
          <a:p>
            <a:pPr marL="1371600" lvl="3" indent="0" algn="ctr">
              <a:buNone/>
            </a:pPr>
            <a:r>
              <a:rPr lang="fa-IR" sz="3400" dirty="0" smtClean="0"/>
              <a:t>تهیه و تنظیم : لیلی قاضیان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55918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1246</Words>
  <Application>Microsoft Office PowerPoint</Application>
  <PresentationFormat>Widescreen</PresentationFormat>
  <Paragraphs>617</Paragraphs>
  <Slides>97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3" baseType="lpstr">
      <vt:lpstr>ＭＳ Ｐゴシック</vt:lpstr>
      <vt:lpstr>ＭＳ Ｐゴシック</vt:lpstr>
      <vt:lpstr>Arial</vt:lpstr>
      <vt:lpstr>B Homa</vt:lpstr>
      <vt:lpstr>Calibri</vt:lpstr>
      <vt:lpstr>Calibri Light</vt:lpstr>
      <vt:lpstr>Cambria Math</vt:lpstr>
      <vt:lpstr>NewCenturySchlbk-Roman</vt:lpstr>
      <vt:lpstr>Optima-Bold</vt:lpstr>
      <vt:lpstr>新細明體</vt:lpstr>
      <vt:lpstr>Symbol</vt:lpstr>
      <vt:lpstr>Times</vt:lpstr>
      <vt:lpstr>Times New Roman</vt:lpstr>
      <vt:lpstr>ヒラギノ角ゴ Pro W3</vt:lpstr>
      <vt:lpstr>Office Theme</vt:lpstr>
      <vt:lpstr>Picture</vt:lpstr>
      <vt:lpstr>PowerPoint Presentation</vt:lpstr>
      <vt:lpstr>PowerPoint Presentation</vt:lpstr>
      <vt:lpstr>آزمایشات گریفیت</vt:lpstr>
      <vt:lpstr>PowerPoint Presentation</vt:lpstr>
      <vt:lpstr>PowerPoint Presentation</vt:lpstr>
      <vt:lpstr>PowerPoint Presentation</vt:lpstr>
      <vt:lpstr>PowerPoint Presentation</vt:lpstr>
      <vt:lpstr>دئوکسی ریبو نوکلئیک اسید    ریبو نوکلئیک اسید</vt:lpstr>
      <vt:lpstr>PowerPoint Presentation</vt:lpstr>
      <vt:lpstr>PowerPoint Presentation</vt:lpstr>
      <vt:lpstr>PowerPoint Presentation</vt:lpstr>
      <vt:lpstr>PowerPoint Presentation</vt:lpstr>
      <vt:lpstr>نوکلئوتید</vt:lpstr>
      <vt:lpstr>قند اسید نوکلئیک</vt:lpstr>
      <vt:lpstr>PowerPoint Presentation</vt:lpstr>
      <vt:lpstr>PowerPoint Presentation</vt:lpstr>
      <vt:lpstr>PowerPoint Presentation</vt:lpstr>
      <vt:lpstr>PowerPoint Presentation</vt:lpstr>
      <vt:lpstr>قطبیت در هر رشته خطی </vt:lpstr>
      <vt:lpstr>DNA</vt:lpstr>
      <vt:lpstr>مقایسه یک رشته از  DNA   و RNA</vt:lpstr>
      <vt:lpstr>PowerPoint Presentation</vt:lpstr>
      <vt:lpstr>PowerPoint Presentation</vt:lpstr>
      <vt:lpstr>نوکلئوزید = قند5-C + باز آلی</vt:lpstr>
      <vt:lpstr>نوکلئوتید منو فسفاته، دی فسفاته، تری فسفاته</vt:lpstr>
      <vt:lpstr>یک رشته پلی نوکلئوتید</vt:lpstr>
      <vt:lpstr>DNA پیوند هیدروژنی در </vt:lpstr>
      <vt:lpstr>PowerPoint Presentation</vt:lpstr>
      <vt:lpstr>نتایج شارگاف(1952)</vt:lpstr>
      <vt:lpstr>PowerPoint Presentation</vt:lpstr>
      <vt:lpstr>PowerPoint Presentation</vt:lpstr>
      <vt:lpstr>PowerPoint Presentation</vt:lpstr>
      <vt:lpstr>PowerPoint Presentation</vt:lpstr>
      <vt:lpstr>Franklin</vt:lpstr>
      <vt:lpstr>PowerPoint Presentation</vt:lpstr>
      <vt:lpstr>فعالیت برخی ژن ها</vt:lpstr>
      <vt:lpstr>دخالت نوکلئوتیدها  در متابولیسم</vt:lpstr>
      <vt:lpstr>همانندسازی نیمه حفاظتی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همانندسازی در  یوکاریوت ها</vt:lpstr>
      <vt:lpstr>Transcription</vt:lpstr>
      <vt:lpstr>PowerPoint Presentation</vt:lpstr>
      <vt:lpstr>PowerPoint Presentation</vt:lpstr>
      <vt:lpstr>PowerPoint Presentation</vt:lpstr>
      <vt:lpstr>Figure 5.UN01</vt:lpstr>
      <vt:lpstr>Figure 5.17</vt:lpstr>
      <vt:lpstr>Figure 5.20a</vt:lpstr>
      <vt:lpstr>Figure 5.20c</vt:lpstr>
      <vt:lpstr>Figure 5.20e</vt:lpstr>
      <vt:lpstr>Figure 5.20f</vt:lpstr>
      <vt:lpstr>PowerPoint Presentation</vt:lpstr>
      <vt:lpstr>PowerPoint Presentation</vt:lpstr>
      <vt:lpstr>Figure 5.21</vt:lpstr>
      <vt:lpstr>Figure 5.22</vt:lpstr>
      <vt:lpstr>Figure 5.23</vt:lpstr>
      <vt:lpstr>Figure 5.23a</vt:lpstr>
      <vt:lpstr>PowerPoint Presentation</vt:lpstr>
      <vt:lpstr>PowerPoint Presentation</vt:lpstr>
      <vt:lpstr>Figure 5.20i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ساختار آنزیمها</vt:lpstr>
      <vt:lpstr>PowerPoint Presentation</vt:lpstr>
      <vt:lpstr>PowerPoint Presentation</vt:lpstr>
      <vt:lpstr>PowerPoint Presentation</vt:lpstr>
      <vt:lpstr>Figure 5.15d</vt:lpstr>
      <vt:lpstr>Figure 5.15e</vt:lpstr>
      <vt:lpstr>Figure 5.15f</vt:lpstr>
      <vt:lpstr>PowerPoint Presentation</vt:lpstr>
      <vt:lpstr>Figure 5.15h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hamid computer</dc:creator>
  <cp:lastModifiedBy>hamid computer</cp:lastModifiedBy>
  <cp:revision>112</cp:revision>
  <dcterms:created xsi:type="dcterms:W3CDTF">2018-05-14T12:18:48Z</dcterms:created>
  <dcterms:modified xsi:type="dcterms:W3CDTF">2018-05-30T12:56:59Z</dcterms:modified>
</cp:coreProperties>
</file>