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407" r:id="rId4"/>
    <p:sldId id="259" r:id="rId5"/>
    <p:sldId id="260" r:id="rId6"/>
    <p:sldId id="261" r:id="rId7"/>
    <p:sldId id="262" r:id="rId8"/>
    <p:sldId id="263" r:id="rId9"/>
    <p:sldId id="266" r:id="rId10"/>
    <p:sldId id="264" r:id="rId11"/>
    <p:sldId id="265" r:id="rId12"/>
    <p:sldId id="267" r:id="rId13"/>
    <p:sldId id="268" r:id="rId14"/>
    <p:sldId id="269" r:id="rId15"/>
    <p:sldId id="276" r:id="rId16"/>
    <p:sldId id="270" r:id="rId17"/>
    <p:sldId id="275" r:id="rId18"/>
    <p:sldId id="271" r:id="rId19"/>
    <p:sldId id="272" r:id="rId20"/>
    <p:sldId id="273" r:id="rId21"/>
    <p:sldId id="281" r:id="rId22"/>
    <p:sldId id="274" r:id="rId23"/>
    <p:sldId id="277" r:id="rId24"/>
    <p:sldId id="278" r:id="rId25"/>
    <p:sldId id="279" r:id="rId26"/>
    <p:sldId id="280" r:id="rId27"/>
    <p:sldId id="282" r:id="rId28"/>
    <p:sldId id="283" r:id="rId29"/>
    <p:sldId id="284" r:id="rId30"/>
    <p:sldId id="285" r:id="rId31"/>
    <p:sldId id="286" r:id="rId32"/>
    <p:sldId id="287" r:id="rId33"/>
    <p:sldId id="288" r:id="rId34"/>
    <p:sldId id="289" r:id="rId35"/>
    <p:sldId id="290" r:id="rId36"/>
    <p:sldId id="291" r:id="rId37"/>
    <p:sldId id="293" r:id="rId38"/>
    <p:sldId id="294" r:id="rId39"/>
    <p:sldId id="292" r:id="rId40"/>
    <p:sldId id="296" r:id="rId41"/>
    <p:sldId id="297" r:id="rId42"/>
    <p:sldId id="298" r:id="rId43"/>
    <p:sldId id="299" r:id="rId44"/>
    <p:sldId id="300" r:id="rId45"/>
    <p:sldId id="295" r:id="rId46"/>
    <p:sldId id="301" r:id="rId47"/>
    <p:sldId id="302" r:id="rId48"/>
    <p:sldId id="304" r:id="rId49"/>
    <p:sldId id="303" r:id="rId50"/>
    <p:sldId id="305" r:id="rId51"/>
    <p:sldId id="306" r:id="rId52"/>
    <p:sldId id="309" r:id="rId53"/>
    <p:sldId id="310" r:id="rId54"/>
    <p:sldId id="311" r:id="rId55"/>
    <p:sldId id="312" r:id="rId56"/>
    <p:sldId id="313" r:id="rId57"/>
    <p:sldId id="314" r:id="rId58"/>
    <p:sldId id="315" r:id="rId59"/>
    <p:sldId id="317" r:id="rId60"/>
    <p:sldId id="316" r:id="rId61"/>
    <p:sldId id="319" r:id="rId62"/>
    <p:sldId id="320" r:id="rId63"/>
    <p:sldId id="321" r:id="rId64"/>
    <p:sldId id="322" r:id="rId65"/>
    <p:sldId id="323" r:id="rId66"/>
    <p:sldId id="324" r:id="rId67"/>
    <p:sldId id="325" r:id="rId68"/>
    <p:sldId id="326" r:id="rId69"/>
    <p:sldId id="328" r:id="rId70"/>
    <p:sldId id="329" r:id="rId71"/>
    <p:sldId id="330" r:id="rId72"/>
    <p:sldId id="331" r:id="rId73"/>
    <p:sldId id="327" r:id="rId74"/>
    <p:sldId id="335" r:id="rId75"/>
    <p:sldId id="333" r:id="rId76"/>
    <p:sldId id="337" r:id="rId77"/>
    <p:sldId id="338" r:id="rId78"/>
    <p:sldId id="336" r:id="rId79"/>
    <p:sldId id="339" r:id="rId80"/>
    <p:sldId id="340" r:id="rId81"/>
    <p:sldId id="341" r:id="rId82"/>
    <p:sldId id="342" r:id="rId83"/>
    <p:sldId id="343" r:id="rId84"/>
    <p:sldId id="344" r:id="rId85"/>
    <p:sldId id="345" r:id="rId86"/>
    <p:sldId id="405" r:id="rId87"/>
    <p:sldId id="346" r:id="rId88"/>
    <p:sldId id="348" r:id="rId89"/>
    <p:sldId id="347" r:id="rId90"/>
    <p:sldId id="349" r:id="rId91"/>
    <p:sldId id="350" r:id="rId92"/>
    <p:sldId id="351" r:id="rId93"/>
    <p:sldId id="352" r:id="rId94"/>
    <p:sldId id="353" r:id="rId95"/>
    <p:sldId id="354" r:id="rId96"/>
    <p:sldId id="355" r:id="rId97"/>
    <p:sldId id="356" r:id="rId98"/>
    <p:sldId id="359" r:id="rId99"/>
    <p:sldId id="357" r:id="rId100"/>
    <p:sldId id="358" r:id="rId101"/>
    <p:sldId id="360" r:id="rId102"/>
    <p:sldId id="361" r:id="rId103"/>
    <p:sldId id="362" r:id="rId104"/>
    <p:sldId id="363" r:id="rId105"/>
    <p:sldId id="364" r:id="rId106"/>
    <p:sldId id="366" r:id="rId107"/>
    <p:sldId id="367" r:id="rId108"/>
    <p:sldId id="368" r:id="rId109"/>
    <p:sldId id="369" r:id="rId110"/>
    <p:sldId id="365" r:id="rId111"/>
    <p:sldId id="370" r:id="rId112"/>
    <p:sldId id="371" r:id="rId113"/>
    <p:sldId id="373" r:id="rId114"/>
    <p:sldId id="372" r:id="rId115"/>
    <p:sldId id="374" r:id="rId116"/>
    <p:sldId id="375" r:id="rId117"/>
    <p:sldId id="377" r:id="rId118"/>
    <p:sldId id="378" r:id="rId119"/>
    <p:sldId id="379" r:id="rId120"/>
    <p:sldId id="380" r:id="rId121"/>
    <p:sldId id="381" r:id="rId122"/>
    <p:sldId id="382" r:id="rId123"/>
    <p:sldId id="383" r:id="rId124"/>
    <p:sldId id="376" r:id="rId125"/>
    <p:sldId id="384" r:id="rId126"/>
    <p:sldId id="385" r:id="rId127"/>
    <p:sldId id="389" r:id="rId128"/>
    <p:sldId id="388" r:id="rId129"/>
    <p:sldId id="387" r:id="rId130"/>
    <p:sldId id="386" r:id="rId131"/>
    <p:sldId id="392" r:id="rId132"/>
    <p:sldId id="391" r:id="rId133"/>
    <p:sldId id="390" r:id="rId134"/>
    <p:sldId id="393" r:id="rId135"/>
    <p:sldId id="394" r:id="rId136"/>
    <p:sldId id="395" r:id="rId137"/>
    <p:sldId id="396" r:id="rId138"/>
    <p:sldId id="397" r:id="rId139"/>
    <p:sldId id="398" r:id="rId140"/>
    <p:sldId id="399" r:id="rId141"/>
    <p:sldId id="406" r:id="rId142"/>
    <p:sldId id="400" r:id="rId143"/>
    <p:sldId id="401" r:id="rId144"/>
    <p:sldId id="402" r:id="rId145"/>
    <p:sldId id="403" r:id="rId146"/>
    <p:sldId id="404" r:id="rId147"/>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0747" autoAdjust="0"/>
  </p:normalViewPr>
  <p:slideViewPr>
    <p:cSldViewPr>
      <p:cViewPr varScale="1">
        <p:scale>
          <a:sx n="56" d="100"/>
          <a:sy n="56" d="100"/>
        </p:scale>
        <p:origin x="-78" y="-31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0527A6-2F44-413A-879B-B7062978C776}" type="datetimeFigureOut">
              <a:rPr lang="fa-IR" smtClean="0"/>
              <a:pPr/>
              <a:t>1440/01/11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09967F2-BB28-4744-AC11-101D9ACEB68F}"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20527A6-2F44-413A-879B-B7062978C776}" type="datetimeFigureOut">
              <a:rPr lang="fa-IR" smtClean="0"/>
              <a:pPr/>
              <a:t>1440/01/11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09967F2-BB28-4744-AC11-101D9ACEB68F}"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0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3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4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2.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a:p>
        </p:txBody>
      </p:sp>
      <p:sp>
        <p:nvSpPr>
          <p:cNvPr id="3" name="Subtitle 2"/>
          <p:cNvSpPr>
            <a:spLocks noGrp="1"/>
          </p:cNvSpPr>
          <p:nvPr>
            <p:ph type="subTitle" idx="1"/>
          </p:nvPr>
        </p:nvSpPr>
        <p:spPr/>
        <p:txBody>
          <a:bodyPr/>
          <a:lstStyle/>
          <a:p>
            <a:endParaRPr lang="fa-IR"/>
          </a:p>
        </p:txBody>
      </p:sp>
      <p:pic>
        <p:nvPicPr>
          <p:cNvPr id="4098" name="Picture 2" descr="C:\Documents and Settings\ششش\Desktop\پس زمینه\بسم الله.bm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3857620" y="1600201"/>
            <a:ext cx="4829180" cy="3257560"/>
          </a:xfrm>
        </p:spPr>
        <p:txBody>
          <a:bodyPr>
            <a:normAutofit fontScale="92500" lnSpcReduction="20000"/>
          </a:bodyPr>
          <a:lstStyle/>
          <a:p>
            <a:r>
              <a:rPr lang="fa-IR" dirty="0" smtClean="0"/>
              <a:t>هریک از یاخته های بدن ما ویژگی هایی مانند شکل، اندازه، توانایی ها و... دارند. این ویژگی ها تحت فرمان هسته هستند. دستورالعمل های هسته در حین تقسیم از یاخته ای به یاخته دیگر و در حین تولید مثل از نسلی به نسل دیگر منتقل می شود. </a:t>
            </a:r>
            <a:endParaRPr lang="fa-IR" dirty="0"/>
          </a:p>
        </p:txBody>
      </p:sp>
      <p:pic>
        <p:nvPicPr>
          <p:cNvPr id="2050" name="Picture 2"/>
          <p:cNvPicPr>
            <a:picLocks noChangeAspect="1" noChangeArrowheads="1"/>
          </p:cNvPicPr>
          <p:nvPr/>
        </p:nvPicPr>
        <p:blipFill>
          <a:blip r:embed="rId2"/>
          <a:srcRect/>
          <a:stretch>
            <a:fillRect/>
          </a:stretch>
        </p:blipFill>
        <p:spPr bwMode="auto">
          <a:xfrm>
            <a:off x="499118" y="214290"/>
            <a:ext cx="8149572" cy="1214446"/>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3905272" y="4714884"/>
            <a:ext cx="5238728" cy="2143116"/>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0" y="4357670"/>
            <a:ext cx="3857652" cy="2500330"/>
          </a:xfrm>
          <a:prstGeom prst="rect">
            <a:avLst/>
          </a:prstGeom>
          <a:noFill/>
          <a:ln w="9525">
            <a:noFill/>
            <a:miter lim="800000"/>
            <a:headEnd/>
            <a:tailEnd/>
          </a:ln>
          <a:effectLst/>
        </p:spPr>
      </p:pic>
      <p:pic>
        <p:nvPicPr>
          <p:cNvPr id="7" name="Picture 2" descr="F:\figure42.jpg"/>
          <p:cNvPicPr>
            <a:picLocks noChangeAspect="1" noChangeArrowheads="1"/>
          </p:cNvPicPr>
          <p:nvPr/>
        </p:nvPicPr>
        <p:blipFill>
          <a:blip r:embed="rId5" cstate="print"/>
          <a:srcRect/>
          <a:stretch>
            <a:fillRect/>
          </a:stretch>
        </p:blipFill>
        <p:spPr bwMode="auto">
          <a:xfrm>
            <a:off x="0" y="1428736"/>
            <a:ext cx="3786182" cy="2905718"/>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ساختارآمینواسیدها</a:t>
            </a:r>
            <a:endParaRPr lang="fa-IR" dirty="0"/>
          </a:p>
        </p:txBody>
      </p:sp>
      <p:sp>
        <p:nvSpPr>
          <p:cNvPr id="3" name="Content Placeholder 2"/>
          <p:cNvSpPr>
            <a:spLocks noGrp="1"/>
          </p:cNvSpPr>
          <p:nvPr>
            <p:ph idx="1"/>
          </p:nvPr>
        </p:nvSpPr>
        <p:spPr>
          <a:xfrm>
            <a:off x="285720" y="1600201"/>
            <a:ext cx="8401080" cy="1685923"/>
          </a:xfrm>
        </p:spPr>
        <p:txBody>
          <a:bodyPr>
            <a:normAutofit fontScale="92500" lnSpcReduction="20000"/>
          </a:bodyPr>
          <a:lstStyle/>
          <a:p>
            <a:r>
              <a:rPr lang="fa-IR" dirty="0" smtClean="0"/>
              <a:t>گروه </a:t>
            </a:r>
            <a:r>
              <a:rPr lang="en-US" dirty="0" smtClean="0"/>
              <a:t>R</a:t>
            </a:r>
            <a:r>
              <a:rPr lang="fa-IR" dirty="0" smtClean="0"/>
              <a:t> در آمینو اسیدهای مختلف متفاوت است و ویژگی های منحصر به فرد هر آمینواسید به آن بستگی دارد. هرآمینواسید می تواند در شکل دهی پروتئین مؤثر باشد و تأثیر آن به ماهیت شیمیایی </a:t>
            </a:r>
            <a:r>
              <a:rPr lang="en-US" dirty="0" smtClean="0"/>
              <a:t> R</a:t>
            </a:r>
            <a:r>
              <a:rPr lang="fa-IR" dirty="0" smtClean="0"/>
              <a:t>بستگی دارد.</a:t>
            </a:r>
            <a:endParaRPr lang="fa-IR" dirty="0"/>
          </a:p>
        </p:txBody>
      </p:sp>
      <p:pic>
        <p:nvPicPr>
          <p:cNvPr id="5122" name="Picture 2"/>
          <p:cNvPicPr>
            <a:picLocks noChangeAspect="1" noChangeArrowheads="1"/>
          </p:cNvPicPr>
          <p:nvPr/>
        </p:nvPicPr>
        <p:blipFill>
          <a:blip r:embed="rId2"/>
          <a:srcRect/>
          <a:stretch>
            <a:fillRect/>
          </a:stretch>
        </p:blipFill>
        <p:spPr bwMode="auto">
          <a:xfrm>
            <a:off x="-19050" y="3362325"/>
            <a:ext cx="9163050" cy="3495675"/>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6146" name="Picture 2"/>
          <p:cNvPicPr>
            <a:picLocks noChangeAspect="1" noChangeArrowheads="1"/>
          </p:cNvPicPr>
          <p:nvPr/>
        </p:nvPicPr>
        <p:blipFill>
          <a:blip r:embed="rId2"/>
          <a:srcRect/>
          <a:stretch>
            <a:fillRect/>
          </a:stretch>
        </p:blipFill>
        <p:spPr bwMode="auto">
          <a:xfrm>
            <a:off x="500034" y="0"/>
            <a:ext cx="8001024" cy="6718215"/>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پیوند پپتیدی آمینواسیدها را به یکدیگر متصل می کند</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8229600" cy="2471742"/>
          </a:xfrm>
        </p:spPr>
        <p:txBody>
          <a:bodyPr>
            <a:normAutofit lnSpcReduction="10000"/>
          </a:bodyPr>
          <a:lstStyle/>
          <a:p>
            <a:r>
              <a:rPr lang="fa-IR" dirty="0" smtClean="0"/>
              <a:t>هنگامی که آمینواسیدی در محیط آبی (یاخته) قرار می گیرد، گروه آمین بارمثبت (+) و گروه کربوکسیل بار منفی (-) به خود می گیرد. این دو گروه در آمینواسیدهای مختلف می توانند به همدیگر نزدیک شوند و با حضور آنزیم واکنش </a:t>
            </a:r>
            <a:r>
              <a:rPr lang="fa-IR" b="1" dirty="0" smtClean="0"/>
              <a:t>سنتزآبدهی </a:t>
            </a:r>
            <a:r>
              <a:rPr lang="fa-IR" dirty="0" smtClean="0"/>
              <a:t>را انجام دهند. </a:t>
            </a:r>
            <a:endParaRPr lang="fa-IR" dirty="0"/>
          </a:p>
        </p:txBody>
      </p:sp>
      <p:pic>
        <p:nvPicPr>
          <p:cNvPr id="7170" name="Picture 2" descr="نتیجه تصویری برای آمینواسید"/>
          <p:cNvPicPr>
            <a:picLocks noChangeAspect="1" noChangeArrowheads="1"/>
          </p:cNvPicPr>
          <p:nvPr/>
        </p:nvPicPr>
        <p:blipFill>
          <a:blip r:embed="rId2"/>
          <a:srcRect/>
          <a:stretch>
            <a:fillRect/>
          </a:stretch>
        </p:blipFill>
        <p:spPr bwMode="auto">
          <a:xfrm>
            <a:off x="1071538" y="3846346"/>
            <a:ext cx="3143272" cy="1654355"/>
          </a:xfrm>
          <a:prstGeom prst="rect">
            <a:avLst/>
          </a:prstGeom>
          <a:noFill/>
        </p:spPr>
      </p:pic>
      <p:pic>
        <p:nvPicPr>
          <p:cNvPr id="6" name="Picture 2" descr="نتیجه تصویری برای آمینواسید"/>
          <p:cNvPicPr>
            <a:picLocks noChangeAspect="1" noChangeArrowheads="1"/>
          </p:cNvPicPr>
          <p:nvPr/>
        </p:nvPicPr>
        <p:blipFill>
          <a:blip r:embed="rId2"/>
          <a:srcRect/>
          <a:stretch>
            <a:fillRect/>
          </a:stretch>
        </p:blipFill>
        <p:spPr bwMode="auto">
          <a:xfrm>
            <a:off x="5214942" y="3921544"/>
            <a:ext cx="3000396" cy="1579157"/>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rgbClr val="C00000"/>
                </a:solidFill>
                <a:effectLst>
                  <a:outerShdw blurRad="38100" dist="38100" dir="2700000" algn="tl">
                    <a:srgbClr val="000000">
                      <a:alpha val="43137"/>
                    </a:srgbClr>
                  </a:outerShdw>
                </a:effectLst>
              </a:rPr>
              <a:t>واکنش سنتز آبدهی آمینواسیدها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929322" y="1600200"/>
            <a:ext cx="3000396" cy="4043378"/>
          </a:xfrm>
        </p:spPr>
        <p:txBody>
          <a:bodyPr>
            <a:normAutofit fontScale="85000" lnSpcReduction="10000"/>
          </a:bodyPr>
          <a:lstStyle/>
          <a:p>
            <a:r>
              <a:rPr lang="fa-IR" dirty="0" smtClean="0"/>
              <a:t>در این نوع واکنش با خروج یک مولکول آب، یک آمینواسید با آمینواسید یا رشتهٔ آمینواسید دیگر پیوند اشتراکی ایجاد می کند. این پیوند اشتراکی بین آمینواسیدها را </a:t>
            </a:r>
            <a:r>
              <a:rPr lang="fa-IR" b="1" dirty="0" smtClean="0"/>
              <a:t>پیوند پپتیدی </a:t>
            </a:r>
            <a:r>
              <a:rPr lang="fa-IR" dirty="0" smtClean="0"/>
              <a:t>می گویند. </a:t>
            </a:r>
            <a:endParaRPr lang="fa-IR" dirty="0"/>
          </a:p>
        </p:txBody>
      </p:sp>
      <p:pic>
        <p:nvPicPr>
          <p:cNvPr id="116738" name="Picture 2"/>
          <p:cNvPicPr>
            <a:picLocks noChangeAspect="1" noChangeArrowheads="1"/>
          </p:cNvPicPr>
          <p:nvPr/>
        </p:nvPicPr>
        <p:blipFill>
          <a:blip r:embed="rId2"/>
          <a:srcRect/>
          <a:stretch>
            <a:fillRect/>
          </a:stretch>
        </p:blipFill>
        <p:spPr bwMode="auto">
          <a:xfrm>
            <a:off x="0" y="1500174"/>
            <a:ext cx="6068049" cy="5357826"/>
          </a:xfrm>
          <a:prstGeom prst="rect">
            <a:avLst/>
          </a:prstGeom>
          <a:noFill/>
          <a:ln w="9525">
            <a:noFill/>
            <a:miter lim="800000"/>
            <a:headEnd/>
            <a:tailEnd/>
          </a:ln>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پلی پپتید</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14876" y="3357562"/>
            <a:ext cx="3971924" cy="2357454"/>
          </a:xfrm>
        </p:spPr>
        <p:txBody>
          <a:bodyPr>
            <a:normAutofit fontScale="85000" lnSpcReduction="10000"/>
          </a:bodyPr>
          <a:lstStyle/>
          <a:p>
            <a:r>
              <a:rPr lang="fa-IR" dirty="0" smtClean="0"/>
              <a:t>وقتی تعدادی آمینواسید با پیوند پپتیدی به هم وصل شوند،</a:t>
            </a:r>
          </a:p>
          <a:p>
            <a:r>
              <a:rPr lang="fa-IR" dirty="0" smtClean="0"/>
              <a:t>زنجیره ای از آمینواسیدها به نام پلی پپتید تشکیل می شود.</a:t>
            </a:r>
            <a:endParaRPr lang="fa-IR" dirty="0"/>
          </a:p>
        </p:txBody>
      </p:sp>
      <p:pic>
        <p:nvPicPr>
          <p:cNvPr id="3078" name="Picture 6"/>
          <p:cNvPicPr>
            <a:picLocks noChangeAspect="1" noChangeArrowheads="1"/>
          </p:cNvPicPr>
          <p:nvPr/>
        </p:nvPicPr>
        <p:blipFill>
          <a:blip r:embed="rId2"/>
          <a:srcRect/>
          <a:stretch>
            <a:fillRect/>
          </a:stretch>
        </p:blipFill>
        <p:spPr bwMode="auto">
          <a:xfrm>
            <a:off x="0" y="1071546"/>
            <a:ext cx="9048813" cy="2143140"/>
          </a:xfrm>
          <a:prstGeom prst="rect">
            <a:avLst/>
          </a:prstGeom>
          <a:noFill/>
          <a:ln w="9525">
            <a:noFill/>
            <a:miter lim="800000"/>
            <a:headEnd/>
            <a:tailEnd/>
          </a:ln>
          <a:effectLst/>
        </p:spPr>
      </p:pic>
      <p:pic>
        <p:nvPicPr>
          <p:cNvPr id="3079" name="Picture 7"/>
          <p:cNvPicPr>
            <a:picLocks noChangeAspect="1" noChangeArrowheads="1"/>
          </p:cNvPicPr>
          <p:nvPr/>
        </p:nvPicPr>
        <p:blipFill>
          <a:blip r:embed="rId3"/>
          <a:srcRect/>
          <a:stretch>
            <a:fillRect/>
          </a:stretch>
        </p:blipFill>
        <p:spPr bwMode="auto">
          <a:xfrm>
            <a:off x="0" y="3286125"/>
            <a:ext cx="4660082" cy="3571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2" y="3214686"/>
            <a:ext cx="3400420" cy="642942"/>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پروتئین ها</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643174" y="3929066"/>
            <a:ext cx="5757874" cy="1785950"/>
          </a:xfrm>
        </p:spPr>
        <p:txBody>
          <a:bodyPr>
            <a:normAutofit fontScale="85000" lnSpcReduction="20000"/>
          </a:bodyPr>
          <a:lstStyle/>
          <a:p>
            <a:r>
              <a:rPr lang="fa-IR" dirty="0" smtClean="0"/>
              <a:t>پروتئین ها از یک یا چند زنجیره بلند و بدون شاخه از پلی پپتیدها ساخته شده اند.هر نوع پروتئین، ترتیب خاصی از آمینواسیدها را دارد که با استفاده از روش های شیمیایی، آمینواسیدها را جدا و آنها را شناسایی می کنند.</a:t>
            </a:r>
            <a:endParaRPr lang="fa-IR" dirty="0"/>
          </a:p>
        </p:txBody>
      </p:sp>
      <p:pic>
        <p:nvPicPr>
          <p:cNvPr id="119810" name="Picture 2"/>
          <p:cNvPicPr>
            <a:picLocks noChangeAspect="1" noChangeArrowheads="1"/>
          </p:cNvPicPr>
          <p:nvPr/>
        </p:nvPicPr>
        <p:blipFill>
          <a:blip r:embed="rId2"/>
          <a:srcRect/>
          <a:stretch>
            <a:fillRect/>
          </a:stretch>
        </p:blipFill>
        <p:spPr bwMode="auto">
          <a:xfrm>
            <a:off x="0" y="214290"/>
            <a:ext cx="5628278" cy="3017675"/>
          </a:xfrm>
          <a:prstGeom prst="rect">
            <a:avLst/>
          </a:prstGeom>
          <a:noFill/>
          <a:ln w="9525">
            <a:noFill/>
            <a:miter lim="800000"/>
            <a:headEnd/>
            <a:tailEnd/>
          </a:ln>
          <a:effectLst/>
        </p:spPr>
      </p:pic>
      <p:pic>
        <p:nvPicPr>
          <p:cNvPr id="119811" name="Picture 3"/>
          <p:cNvPicPr>
            <a:picLocks noChangeAspect="1" noChangeArrowheads="1"/>
          </p:cNvPicPr>
          <p:nvPr/>
        </p:nvPicPr>
        <p:blipFill>
          <a:blip r:embed="rId3"/>
          <a:srcRect/>
          <a:stretch>
            <a:fillRect/>
          </a:stretch>
        </p:blipFill>
        <p:spPr bwMode="auto">
          <a:xfrm>
            <a:off x="5715008" y="214290"/>
            <a:ext cx="3428992" cy="3013765"/>
          </a:xfrm>
          <a:prstGeom prst="rect">
            <a:avLst/>
          </a:prstGeom>
          <a:noFill/>
          <a:ln w="9525">
            <a:noFill/>
            <a:miter lim="800000"/>
            <a:headEnd/>
            <a:tailEnd/>
          </a:ln>
          <a:effectLst/>
        </p:spPr>
      </p:pic>
      <p:pic>
        <p:nvPicPr>
          <p:cNvPr id="119812" name="Picture 4"/>
          <p:cNvPicPr>
            <a:picLocks noChangeAspect="1" noChangeArrowheads="1"/>
          </p:cNvPicPr>
          <p:nvPr/>
        </p:nvPicPr>
        <p:blipFill>
          <a:blip r:embed="rId4"/>
          <a:srcRect/>
          <a:stretch>
            <a:fillRect/>
          </a:stretch>
        </p:blipFill>
        <p:spPr bwMode="auto">
          <a:xfrm>
            <a:off x="0" y="3214686"/>
            <a:ext cx="2495550" cy="3643314"/>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آمینواسیدها</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929322" y="857232"/>
            <a:ext cx="2971792" cy="4714908"/>
          </a:xfrm>
        </p:spPr>
        <p:txBody>
          <a:bodyPr>
            <a:normAutofit fontScale="77500" lnSpcReduction="20000"/>
          </a:bodyPr>
          <a:lstStyle/>
          <a:p>
            <a:r>
              <a:rPr lang="fa-IR" dirty="0" smtClean="0"/>
              <a:t>اگرچه آمینواسیدها در طبیعت انواع گوناگونی دارند اما فقط 20 نوع از آنها در ساختار پروتئین ها به کار می روند. از این 20 نوع، 8 مورد آنها را در انسان بالغ ضروری (اساسی) می دانند؛ یعنی بدن انسان نمی تواند آنها را بسازد؛ بنابراین باید این آمینواسیدها را به همراه مواد غذایی دریافت کند.</a:t>
            </a:r>
            <a:endParaRPr lang="fa-IR" dirty="0"/>
          </a:p>
        </p:txBody>
      </p:sp>
      <p:pic>
        <p:nvPicPr>
          <p:cNvPr id="4" name="Picture 2"/>
          <p:cNvPicPr>
            <a:picLocks noChangeAspect="1" noChangeArrowheads="1"/>
          </p:cNvPicPr>
          <p:nvPr/>
        </p:nvPicPr>
        <p:blipFill>
          <a:blip r:embed="rId2"/>
          <a:srcRect/>
          <a:stretch>
            <a:fillRect/>
          </a:stretch>
        </p:blipFill>
        <p:spPr bwMode="auto">
          <a:xfrm>
            <a:off x="0" y="1000108"/>
            <a:ext cx="6000760" cy="54323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t>
            </a:r>
            <a:r>
              <a:rPr lang="fa-IR" b="1" dirty="0" smtClean="0">
                <a:solidFill>
                  <a:srgbClr val="C00000"/>
                </a:solidFill>
                <a:effectLst>
                  <a:outerShdw blurRad="38100" dist="38100" dir="2700000" algn="tl">
                    <a:srgbClr val="000000">
                      <a:alpha val="43137"/>
                    </a:srgbClr>
                  </a:outerShdw>
                </a:effectLst>
              </a:rPr>
              <a:t>دانستنی</a:t>
            </a:r>
            <a:r>
              <a:rPr lang="fa-IR" dirty="0" smtClean="0"/>
              <a:t> اسید آمینه های اساسی</a:t>
            </a:r>
            <a:endParaRPr lang="fa-IR" dirty="0"/>
          </a:p>
        </p:txBody>
      </p:sp>
      <p:sp>
        <p:nvSpPr>
          <p:cNvPr id="3" name="Content Placeholder 2"/>
          <p:cNvSpPr>
            <a:spLocks noGrp="1"/>
          </p:cNvSpPr>
          <p:nvPr>
            <p:ph idx="1"/>
          </p:nvPr>
        </p:nvSpPr>
        <p:spPr/>
        <p:txBody>
          <a:bodyPr/>
          <a:lstStyle/>
          <a:p>
            <a:r>
              <a:rPr lang="fa-IR" b="1" dirty="0" smtClean="0"/>
              <a:t>اسیدهای آمینه ضروری عبارتند از: لوسین، ایزولوسین، والین، فنیل آلانین، ترئونین، متیونین، تریپتوفان و لیزین. علاوه بر آنها، اسید آمینه های هیستیدین برای نوزاد انسان و آرژنین برای نوزاد حیوانات ضروری (اساسی) محسوب می‌شوند.</a:t>
            </a:r>
            <a:endParaRPr lang="fa-IR"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سطوح مختلف ساختاری در پروتئین 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14414" y="4286256"/>
            <a:ext cx="6715172" cy="1857388"/>
          </a:xfrm>
        </p:spPr>
        <p:txBody>
          <a:bodyPr>
            <a:normAutofit fontScale="77500" lnSpcReduction="20000"/>
          </a:bodyPr>
          <a:lstStyle/>
          <a:p>
            <a:r>
              <a:rPr lang="fa-IR" dirty="0" smtClean="0"/>
              <a:t>شکل فضایی پروتئین، نوع عمل آن را مشخص می کند. یکی از راه های پی بردن به شکل پروتئین استفاده از پرتوهای ایکس است. با استفاده از تصاویر حاصل از آن و روش های دیگر، محققین به ساختار سه بعدی پروتئین ها پی می برند که در آن حتی جایگاه هر اتم را می توانند مشخص کنند.</a:t>
            </a:r>
            <a:endParaRPr lang="fa-IR" dirty="0"/>
          </a:p>
        </p:txBody>
      </p:sp>
      <p:pic>
        <p:nvPicPr>
          <p:cNvPr id="120834" name="Picture 2"/>
          <p:cNvPicPr>
            <a:picLocks noChangeAspect="1" noChangeArrowheads="1"/>
          </p:cNvPicPr>
          <p:nvPr/>
        </p:nvPicPr>
        <p:blipFill>
          <a:blip r:embed="rId2"/>
          <a:srcRect/>
          <a:stretch>
            <a:fillRect/>
          </a:stretch>
        </p:blipFill>
        <p:spPr bwMode="auto">
          <a:xfrm>
            <a:off x="0" y="1285860"/>
            <a:ext cx="5143504" cy="3060788"/>
          </a:xfrm>
          <a:prstGeom prst="rect">
            <a:avLst/>
          </a:prstGeom>
          <a:noFill/>
          <a:ln w="9525">
            <a:noFill/>
            <a:miter lim="800000"/>
            <a:headEnd/>
            <a:tailEnd/>
          </a:ln>
          <a:effectLst/>
        </p:spPr>
      </p:pic>
      <p:pic>
        <p:nvPicPr>
          <p:cNvPr id="120836" name="Picture 4" descr="نتیجه تصویری برای ساختار پروتئین"/>
          <p:cNvPicPr>
            <a:picLocks noChangeAspect="1" noChangeArrowheads="1"/>
          </p:cNvPicPr>
          <p:nvPr/>
        </p:nvPicPr>
        <p:blipFill>
          <a:blip r:embed="rId3"/>
          <a:srcRect/>
          <a:stretch>
            <a:fillRect/>
          </a:stretch>
        </p:blipFill>
        <p:spPr bwMode="auto">
          <a:xfrm>
            <a:off x="5429256" y="1214422"/>
            <a:ext cx="3071833" cy="3071834"/>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اولین پروتئینی که ساختار آن شناسایی شد</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29058" y="1357298"/>
            <a:ext cx="4500594" cy="2786082"/>
          </a:xfrm>
        </p:spPr>
        <p:txBody>
          <a:bodyPr>
            <a:normAutofit lnSpcReduction="10000"/>
          </a:bodyPr>
          <a:lstStyle/>
          <a:p>
            <a:r>
              <a:rPr lang="fa-IR" dirty="0" smtClean="0"/>
              <a:t>اولین پروتئینی که ساختار آن شناسایی شد میوگلوبین بود. آیا به یاد می آورید میوگلوبین در بدن چه نقشی دارد؟ این پروتئین از یک رشتهٔ پلی پپتید تشکیل شده است.</a:t>
            </a:r>
            <a:endParaRPr lang="fa-IR" dirty="0"/>
          </a:p>
        </p:txBody>
      </p:sp>
      <p:pic>
        <p:nvPicPr>
          <p:cNvPr id="4" name="Picture 2"/>
          <p:cNvPicPr>
            <a:picLocks noChangeAspect="1" noChangeArrowheads="1"/>
          </p:cNvPicPr>
          <p:nvPr/>
        </p:nvPicPr>
        <p:blipFill>
          <a:blip r:embed="rId2"/>
          <a:srcRect/>
          <a:stretch>
            <a:fillRect/>
          </a:stretch>
        </p:blipFill>
        <p:spPr bwMode="auto">
          <a:xfrm>
            <a:off x="0" y="4155982"/>
            <a:ext cx="6715140" cy="2702018"/>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500034" y="1142984"/>
            <a:ext cx="3428992" cy="301376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4572000" y="1600200"/>
            <a:ext cx="4000528" cy="3543312"/>
          </a:xfrm>
        </p:spPr>
        <p:txBody>
          <a:bodyPr>
            <a:normAutofit fontScale="92500" lnSpcReduction="10000"/>
          </a:bodyPr>
          <a:lstStyle/>
          <a:p>
            <a:r>
              <a:rPr lang="fa-IR" dirty="0" smtClean="0"/>
              <a:t>اطلاعات و دستورالعمل فعالیت های یاخته در چه قسمتی از هسته ذخیره می شود؟ قبلاً آموختیم که کروموزوم ها (فام تن ها)در هسته قرار دارند و در ساختار آنها دِنا</a:t>
            </a:r>
            <a:r>
              <a:rPr lang="en-US" dirty="0" smtClean="0"/>
              <a:t>DNA)</a:t>
            </a:r>
            <a:r>
              <a:rPr lang="fa-IR" dirty="0" smtClean="0"/>
              <a:t>) و پروتئین مشارکت می کنند.</a:t>
            </a:r>
            <a:endParaRPr lang="fa-IR" dirty="0"/>
          </a:p>
        </p:txBody>
      </p:sp>
      <p:pic>
        <p:nvPicPr>
          <p:cNvPr id="2050" name="Picture 2"/>
          <p:cNvPicPr>
            <a:picLocks noChangeAspect="1" noChangeArrowheads="1"/>
          </p:cNvPicPr>
          <p:nvPr/>
        </p:nvPicPr>
        <p:blipFill>
          <a:blip r:embed="rId2"/>
          <a:srcRect/>
          <a:stretch>
            <a:fillRect/>
          </a:stretch>
        </p:blipFill>
        <p:spPr bwMode="auto">
          <a:xfrm>
            <a:off x="499118" y="214290"/>
            <a:ext cx="8149572" cy="1214446"/>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0" y="1428736"/>
            <a:ext cx="4143372" cy="2571768"/>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0" y="4000480"/>
            <a:ext cx="4143404" cy="2857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9454" y="274638"/>
            <a:ext cx="2214546" cy="5011750"/>
          </a:xfrm>
        </p:spPr>
        <p:txBody>
          <a:bodyPr>
            <a:normAutofit/>
          </a:bodyPr>
          <a:lstStyle/>
          <a:p>
            <a:r>
              <a:rPr lang="fa-IR" sz="3200" b="1" dirty="0" smtClean="0">
                <a:solidFill>
                  <a:srgbClr val="C00000"/>
                </a:solidFill>
                <a:effectLst>
                  <a:outerShdw blurRad="38100" dist="38100" dir="2700000" algn="tl">
                    <a:srgbClr val="000000">
                      <a:alpha val="43137"/>
                    </a:srgbClr>
                  </a:outerShdw>
                </a:effectLst>
              </a:rPr>
              <a:t>ساختار پروتئین ها در چهار</a:t>
            </a:r>
            <a:br>
              <a:rPr lang="fa-IR" sz="3200" b="1" dirty="0" smtClean="0">
                <a:solidFill>
                  <a:srgbClr val="C00000"/>
                </a:solidFill>
                <a:effectLst>
                  <a:outerShdw blurRad="38100" dist="38100" dir="2700000" algn="tl">
                    <a:srgbClr val="000000">
                      <a:alpha val="43137"/>
                    </a:srgbClr>
                  </a:outerShdw>
                </a:effectLst>
              </a:rPr>
            </a:br>
            <a:r>
              <a:rPr lang="fa-IR" sz="3200" b="1" dirty="0" smtClean="0">
                <a:solidFill>
                  <a:srgbClr val="C00000"/>
                </a:solidFill>
                <a:effectLst>
                  <a:outerShdw blurRad="38100" dist="38100" dir="2700000" algn="tl">
                    <a:srgbClr val="000000">
                      <a:alpha val="43137"/>
                    </a:srgbClr>
                  </a:outerShdw>
                </a:effectLst>
              </a:rPr>
              <a:t>سطح بررسی می شود که هر ساختار</a:t>
            </a:r>
            <a:br>
              <a:rPr lang="fa-IR" sz="3200" b="1" dirty="0" smtClean="0">
                <a:solidFill>
                  <a:srgbClr val="C00000"/>
                </a:solidFill>
                <a:effectLst>
                  <a:outerShdw blurRad="38100" dist="38100" dir="2700000" algn="tl">
                    <a:srgbClr val="000000">
                      <a:alpha val="43137"/>
                    </a:srgbClr>
                  </a:outerShdw>
                </a:effectLst>
              </a:rPr>
            </a:br>
            <a:r>
              <a:rPr lang="fa-IR" sz="3200" b="1" dirty="0" smtClean="0">
                <a:solidFill>
                  <a:srgbClr val="C00000"/>
                </a:solidFill>
                <a:effectLst>
                  <a:outerShdw blurRad="38100" dist="38100" dir="2700000" algn="tl">
                    <a:srgbClr val="000000">
                      <a:alpha val="43137"/>
                    </a:srgbClr>
                  </a:outerShdw>
                </a:effectLst>
              </a:rPr>
              <a:t>مبنای تشکیل ساختار بالاتر است</a:t>
            </a:r>
            <a:endParaRPr lang="fa-IR" sz="3200" b="1" dirty="0">
              <a:solidFill>
                <a:srgbClr val="C00000"/>
              </a:solidFill>
              <a:effectLst>
                <a:outerShdw blurRad="38100" dist="38100" dir="2700000" algn="tl">
                  <a:srgbClr val="000000">
                    <a:alpha val="43137"/>
                  </a:srgbClr>
                </a:outerShdw>
              </a:effectLst>
            </a:endParaRPr>
          </a:p>
        </p:txBody>
      </p:sp>
      <p:pic>
        <p:nvPicPr>
          <p:cNvPr id="118786" name="Picture 2"/>
          <p:cNvPicPr>
            <a:picLocks noGrp="1" noChangeAspect="1" noChangeArrowheads="1"/>
          </p:cNvPicPr>
          <p:nvPr>
            <p:ph idx="1"/>
          </p:nvPr>
        </p:nvPicPr>
        <p:blipFill>
          <a:blip r:embed="rId2"/>
          <a:srcRect/>
          <a:stretch>
            <a:fillRect/>
          </a:stretch>
        </p:blipFill>
        <p:spPr bwMode="auto">
          <a:xfrm>
            <a:off x="0" y="-25994"/>
            <a:ext cx="7000892" cy="68839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ساختار اول پروتئین  توالی آمینواسیدها: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14876" y="3286124"/>
            <a:ext cx="3429024" cy="2500330"/>
          </a:xfrm>
        </p:spPr>
        <p:txBody>
          <a:bodyPr>
            <a:normAutofit fontScale="77500" lnSpcReduction="20000"/>
          </a:bodyPr>
          <a:lstStyle/>
          <a:p>
            <a:r>
              <a:rPr lang="fa-IR" dirty="0" smtClean="0"/>
              <a:t>ترتیب قرار گرفتن آمینواسیدها به صورت خطی، ساختار اول پروتئین ها را مشخص می کند، نوع، تعداد، ترتیب و تکرار آمینواسیدها، در ساختار اول هر پروتئین مطرح است.</a:t>
            </a:r>
            <a:endParaRPr lang="fa-IR" dirty="0"/>
          </a:p>
        </p:txBody>
      </p:sp>
      <p:pic>
        <p:nvPicPr>
          <p:cNvPr id="4" name="Picture 7"/>
          <p:cNvPicPr>
            <a:picLocks noChangeAspect="1" noChangeArrowheads="1"/>
          </p:cNvPicPr>
          <p:nvPr/>
        </p:nvPicPr>
        <p:blipFill>
          <a:blip r:embed="rId2"/>
          <a:srcRect/>
          <a:stretch>
            <a:fillRect/>
          </a:stretch>
        </p:blipFill>
        <p:spPr bwMode="auto">
          <a:xfrm>
            <a:off x="0" y="3286125"/>
            <a:ext cx="4660082" cy="3571876"/>
          </a:xfrm>
          <a:prstGeom prst="rect">
            <a:avLst/>
          </a:prstGeom>
          <a:noFill/>
          <a:ln w="9525">
            <a:noFill/>
            <a:miter lim="800000"/>
            <a:headEnd/>
            <a:tailEnd/>
          </a:ln>
          <a:effectLst/>
        </p:spPr>
      </p:pic>
      <p:pic>
        <p:nvPicPr>
          <p:cNvPr id="5" name="Picture 6"/>
          <p:cNvPicPr>
            <a:picLocks noChangeAspect="1" noChangeArrowheads="1"/>
          </p:cNvPicPr>
          <p:nvPr/>
        </p:nvPicPr>
        <p:blipFill>
          <a:blip r:embed="rId3"/>
          <a:srcRect/>
          <a:stretch>
            <a:fillRect/>
          </a:stretch>
        </p:blipFill>
        <p:spPr bwMode="auto">
          <a:xfrm>
            <a:off x="0" y="1071546"/>
            <a:ext cx="9048813" cy="2143140"/>
          </a:xfrm>
          <a:prstGeom prst="rect">
            <a:avLst/>
          </a:prstGeom>
          <a:noFill/>
          <a:ln w="9525">
            <a:noFill/>
            <a:miter lim="800000"/>
            <a:headEnd/>
            <a:tailEnd/>
          </a:ln>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76" y="3357562"/>
            <a:ext cx="3643338" cy="3286148"/>
          </a:xfrm>
        </p:spPr>
        <p:txBody>
          <a:bodyPr>
            <a:normAutofit fontScale="77500" lnSpcReduction="20000"/>
          </a:bodyPr>
          <a:lstStyle/>
          <a:p>
            <a:r>
              <a:rPr lang="fa-IR" dirty="0" smtClean="0"/>
              <a:t>ساختار اول با ایجاد پیوندهای پپتیدی بین آمینواسیدها شکل می گیرد. این پیوند در واقع نوعی پیوندکووالانسی(اشتراکی) است. تغییر آمینواسید در هر جایگاه موجب تغییر در ساختار اول پروتئین می شود و ممکن است فعالیت آن را تغییر دهد. </a:t>
            </a:r>
            <a:endParaRPr lang="fa-IR" dirty="0"/>
          </a:p>
        </p:txBody>
      </p:sp>
      <p:sp>
        <p:nvSpPr>
          <p:cNvPr id="4" name="Title 1"/>
          <p:cNvSpPr>
            <a:spLocks noGrp="1"/>
          </p:cNvSpPr>
          <p:nvPr>
            <p:ph type="title"/>
          </p:nvPr>
        </p:nvSpPr>
        <p:spPr>
          <a:xfrm>
            <a:off x="500034"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ساختار اول پروتئین  توالی آمینواسیدها:</a:t>
            </a:r>
            <a:endParaRPr lang="fa-IR" dirty="0">
              <a:solidFill>
                <a:srgbClr val="C00000"/>
              </a:solidFill>
              <a:effectLst>
                <a:outerShdw blurRad="38100" dist="38100" dir="2700000" algn="tl">
                  <a:srgbClr val="000000">
                    <a:alpha val="43137"/>
                  </a:srgbClr>
                </a:outerShdw>
              </a:effectLst>
            </a:endParaRPr>
          </a:p>
        </p:txBody>
      </p:sp>
      <p:pic>
        <p:nvPicPr>
          <p:cNvPr id="5" name="Picture 7"/>
          <p:cNvPicPr>
            <a:picLocks noChangeAspect="1" noChangeArrowheads="1"/>
          </p:cNvPicPr>
          <p:nvPr/>
        </p:nvPicPr>
        <p:blipFill>
          <a:blip r:embed="rId2"/>
          <a:srcRect/>
          <a:stretch>
            <a:fillRect/>
          </a:stretch>
        </p:blipFill>
        <p:spPr bwMode="auto">
          <a:xfrm>
            <a:off x="0" y="3286125"/>
            <a:ext cx="4660082" cy="3571876"/>
          </a:xfrm>
          <a:prstGeom prst="rect">
            <a:avLst/>
          </a:prstGeom>
          <a:noFill/>
          <a:ln w="9525">
            <a:noFill/>
            <a:miter lim="800000"/>
            <a:headEnd/>
            <a:tailEnd/>
          </a:ln>
          <a:effectLst/>
        </p:spPr>
      </p:pic>
      <p:pic>
        <p:nvPicPr>
          <p:cNvPr id="6" name="Picture 6"/>
          <p:cNvPicPr>
            <a:picLocks noChangeAspect="1" noChangeArrowheads="1"/>
          </p:cNvPicPr>
          <p:nvPr/>
        </p:nvPicPr>
        <p:blipFill>
          <a:blip r:embed="rId3"/>
          <a:srcRect/>
          <a:stretch>
            <a:fillRect/>
          </a:stretch>
        </p:blipFill>
        <p:spPr bwMode="auto">
          <a:xfrm>
            <a:off x="0" y="1071546"/>
            <a:ext cx="9048813" cy="2143140"/>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3438" y="2928934"/>
            <a:ext cx="3643338" cy="3929066"/>
          </a:xfrm>
        </p:spPr>
        <p:txBody>
          <a:bodyPr>
            <a:normAutofit fontScale="77500" lnSpcReduction="20000"/>
          </a:bodyPr>
          <a:lstStyle/>
          <a:p>
            <a:r>
              <a:rPr lang="fa-IR" dirty="0" smtClean="0"/>
              <a:t>با در نظر گرفتن 20 نوع آمینواسید و اینکه محدودیتی در توالی آمینواسیدها در ساختار اول پروتئین ها وجود ندارد پروتئین های حاصل می توانند بسیار متنوع باشند. با توجه به اهمیت توالی آمینواسیدها در ساختار اول، همه سطوح دیگر ساختاری در پروتئین ها به این ساختار بستگی دارند</a:t>
            </a:r>
            <a:endParaRPr lang="fa-IR" dirty="0"/>
          </a:p>
        </p:txBody>
      </p:sp>
      <p:sp>
        <p:nvSpPr>
          <p:cNvPr id="4" name="Title 1"/>
          <p:cNvSpPr>
            <a:spLocks noGrp="1"/>
          </p:cNvSpPr>
          <p:nvPr>
            <p:ph type="title"/>
          </p:nvPr>
        </p:nvSpPr>
        <p:spPr>
          <a:xfrm>
            <a:off x="428596"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ساختار اول پروتئین  توالی آمینواسیدها:</a:t>
            </a:r>
            <a:endParaRPr lang="fa-IR" dirty="0">
              <a:solidFill>
                <a:srgbClr val="C00000"/>
              </a:solidFill>
              <a:effectLst>
                <a:outerShdw blurRad="38100" dist="38100" dir="2700000" algn="tl">
                  <a:srgbClr val="000000">
                    <a:alpha val="43137"/>
                  </a:srgbClr>
                </a:outerShdw>
              </a:effectLst>
            </a:endParaRPr>
          </a:p>
        </p:txBody>
      </p:sp>
      <p:pic>
        <p:nvPicPr>
          <p:cNvPr id="5" name="Picture 7"/>
          <p:cNvPicPr>
            <a:picLocks noChangeAspect="1" noChangeArrowheads="1"/>
          </p:cNvPicPr>
          <p:nvPr/>
        </p:nvPicPr>
        <p:blipFill>
          <a:blip r:embed="rId2"/>
          <a:srcRect/>
          <a:stretch>
            <a:fillRect/>
          </a:stretch>
        </p:blipFill>
        <p:spPr bwMode="auto">
          <a:xfrm>
            <a:off x="0" y="2928934"/>
            <a:ext cx="4660082" cy="3571876"/>
          </a:xfrm>
          <a:prstGeom prst="rect">
            <a:avLst/>
          </a:prstGeom>
          <a:noFill/>
          <a:ln w="9525">
            <a:noFill/>
            <a:miter lim="800000"/>
            <a:headEnd/>
            <a:tailEnd/>
          </a:ln>
          <a:effectLst/>
        </p:spPr>
      </p:pic>
      <p:pic>
        <p:nvPicPr>
          <p:cNvPr id="6" name="Picture 6"/>
          <p:cNvPicPr>
            <a:picLocks noChangeAspect="1" noChangeArrowheads="1"/>
          </p:cNvPicPr>
          <p:nvPr/>
        </p:nvPicPr>
        <p:blipFill>
          <a:blip r:embed="rId3"/>
          <a:srcRect/>
          <a:stretch>
            <a:fillRect/>
          </a:stretch>
        </p:blipFill>
        <p:spPr bwMode="auto">
          <a:xfrm>
            <a:off x="1" y="1071546"/>
            <a:ext cx="8001024" cy="1894979"/>
          </a:xfrm>
          <a:prstGeom prst="rect">
            <a:avLst/>
          </a:prstGeom>
          <a:noFill/>
          <a:ln w="9525">
            <a:noFill/>
            <a:miter lim="800000"/>
            <a:headEnd/>
            <a:tailEnd/>
          </a:ln>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ساختار دوم  الگوهایی از پیوندهای هیدروژنی: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43636" y="4071942"/>
            <a:ext cx="3000364" cy="2786058"/>
          </a:xfrm>
        </p:spPr>
        <p:txBody>
          <a:bodyPr>
            <a:normAutofit fontScale="77500" lnSpcReduction="20000"/>
          </a:bodyPr>
          <a:lstStyle/>
          <a:p>
            <a:r>
              <a:rPr lang="fa-IR" dirty="0" smtClean="0"/>
              <a:t>بخش هایی از زنجیره پلی پپتیدی می تواند پیوندهای هیدروژنی برقرارشود. این پیوندها منشأ تشکیل ساختار دوم در پروتئین ها هستند که به دو صورت مارپیچ و صفحه ای دیده می شوند</a:t>
            </a:r>
            <a:endParaRPr lang="fa-IR" dirty="0"/>
          </a:p>
        </p:txBody>
      </p:sp>
      <p:pic>
        <p:nvPicPr>
          <p:cNvPr id="123906" name="Picture 2"/>
          <p:cNvPicPr>
            <a:picLocks noChangeAspect="1" noChangeArrowheads="1"/>
          </p:cNvPicPr>
          <p:nvPr/>
        </p:nvPicPr>
        <p:blipFill>
          <a:blip r:embed="rId2"/>
          <a:srcRect/>
          <a:stretch>
            <a:fillRect/>
          </a:stretch>
        </p:blipFill>
        <p:spPr bwMode="auto">
          <a:xfrm>
            <a:off x="0" y="1285860"/>
            <a:ext cx="8380625" cy="2786082"/>
          </a:xfrm>
          <a:prstGeom prst="rect">
            <a:avLst/>
          </a:prstGeom>
          <a:noFill/>
          <a:ln w="9525">
            <a:noFill/>
            <a:miter lim="800000"/>
            <a:headEnd/>
            <a:tailEnd/>
          </a:ln>
          <a:effectLst/>
        </p:spPr>
      </p:pic>
      <p:pic>
        <p:nvPicPr>
          <p:cNvPr id="123907" name="Picture 3"/>
          <p:cNvPicPr>
            <a:picLocks noChangeAspect="1" noChangeArrowheads="1"/>
          </p:cNvPicPr>
          <p:nvPr/>
        </p:nvPicPr>
        <p:blipFill>
          <a:blip r:embed="rId3"/>
          <a:srcRect/>
          <a:stretch>
            <a:fillRect/>
          </a:stretch>
        </p:blipFill>
        <p:spPr bwMode="auto">
          <a:xfrm>
            <a:off x="0" y="4071942"/>
            <a:ext cx="6143636" cy="19922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9322" y="1285861"/>
            <a:ext cx="2571768" cy="4214842"/>
          </a:xfrm>
        </p:spPr>
        <p:txBody>
          <a:bodyPr>
            <a:normAutofit fontScale="85000" lnSpcReduction="10000"/>
          </a:bodyPr>
          <a:lstStyle/>
          <a:p>
            <a:r>
              <a:rPr lang="fa-IR" dirty="0" smtClean="0"/>
              <a:t>ساختار نهایی بعضی از پروتئین ها می تواند همین ساختار دوم باشد. منافذ غشایی، مجموعه ای از پروتئین ها با ساختار صفحه ای هستند که در کنار هم منظم شده اند.</a:t>
            </a:r>
            <a:endParaRPr lang="fa-IR" dirty="0"/>
          </a:p>
        </p:txBody>
      </p:sp>
      <p:sp>
        <p:nvSpPr>
          <p:cNvPr id="124930" name="AutoShape 2" descr="نتیجه تصویری برای ساختار پروتئین کانال غشایی"/>
          <p:cNvSpPr>
            <a:spLocks noChangeAspect="1" noChangeArrowheads="1"/>
          </p:cNvSpPr>
          <p:nvPr/>
        </p:nvSpPr>
        <p:spPr bwMode="auto">
          <a:xfrm>
            <a:off x="8351838" y="-1379538"/>
            <a:ext cx="6991350" cy="28765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24933" name="AutoShape 5" descr="نتیجه تصویری برای ساختار پروتئین کانال غشایی"/>
          <p:cNvSpPr>
            <a:spLocks noChangeAspect="1" noChangeArrowheads="1"/>
          </p:cNvSpPr>
          <p:nvPr/>
        </p:nvSpPr>
        <p:spPr bwMode="auto">
          <a:xfrm>
            <a:off x="8351838" y="-1379538"/>
            <a:ext cx="6991350" cy="28765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24935" name="AutoShape 7" descr="نتیجه تصویری برای ساختار پروتئین کانال غشایی"/>
          <p:cNvSpPr>
            <a:spLocks noChangeAspect="1" noChangeArrowheads="1"/>
          </p:cNvSpPr>
          <p:nvPr/>
        </p:nvSpPr>
        <p:spPr bwMode="auto">
          <a:xfrm>
            <a:off x="8351838" y="-1379538"/>
            <a:ext cx="6991350" cy="28765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24936" name="Picture 8"/>
          <p:cNvPicPr>
            <a:picLocks noChangeAspect="1" noChangeArrowheads="1"/>
          </p:cNvPicPr>
          <p:nvPr/>
        </p:nvPicPr>
        <p:blipFill>
          <a:blip r:embed="rId2"/>
          <a:srcRect/>
          <a:stretch>
            <a:fillRect/>
          </a:stretch>
        </p:blipFill>
        <p:spPr bwMode="auto">
          <a:xfrm>
            <a:off x="1" y="4429131"/>
            <a:ext cx="5900604" cy="2428869"/>
          </a:xfrm>
          <a:prstGeom prst="rect">
            <a:avLst/>
          </a:prstGeom>
          <a:noFill/>
          <a:ln w="9525">
            <a:noFill/>
            <a:miter lim="800000"/>
            <a:headEnd/>
            <a:tailEnd/>
          </a:ln>
          <a:effectLst/>
        </p:spPr>
      </p:pic>
      <p:pic>
        <p:nvPicPr>
          <p:cNvPr id="124941" name="Picture 13"/>
          <p:cNvPicPr>
            <a:picLocks noChangeAspect="1" noChangeArrowheads="1"/>
          </p:cNvPicPr>
          <p:nvPr/>
        </p:nvPicPr>
        <p:blipFill>
          <a:blip r:embed="rId3"/>
          <a:srcRect/>
          <a:stretch>
            <a:fillRect/>
          </a:stretch>
        </p:blipFill>
        <p:spPr bwMode="auto">
          <a:xfrm>
            <a:off x="-1" y="785794"/>
            <a:ext cx="5829899" cy="35385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6" y="274638"/>
            <a:ext cx="3614734" cy="1582726"/>
          </a:xfrm>
        </p:spPr>
        <p:txBody>
          <a:bodyPr/>
          <a:lstStyle/>
          <a:p>
            <a:r>
              <a:rPr lang="fa-IR" b="1" dirty="0" smtClean="0">
                <a:solidFill>
                  <a:srgbClr val="C00000"/>
                </a:solidFill>
                <a:effectLst>
                  <a:outerShdw blurRad="38100" dist="38100" dir="2700000" algn="tl">
                    <a:srgbClr val="000000">
                      <a:alpha val="43137"/>
                    </a:srgbClr>
                  </a:outerShdw>
                </a:effectLst>
              </a:rPr>
              <a:t>ساختار هموگلوبین</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43504" y="2071678"/>
            <a:ext cx="3471858" cy="2768601"/>
          </a:xfrm>
        </p:spPr>
        <p:txBody>
          <a:bodyPr>
            <a:normAutofit fontScale="92500" lnSpcReduction="20000"/>
          </a:bodyPr>
          <a:lstStyle/>
          <a:p>
            <a:r>
              <a:rPr lang="fa-IR" dirty="0" smtClean="0"/>
              <a:t>در هموگلوبین زنجیره های پپتیدی مارپیچی با همکاری همدیگر مولکول هموگلوبین را می سازند که هر کدامشان خصوصیات ساختار دوم را دارند</a:t>
            </a:r>
            <a:endParaRPr lang="fa-IR" dirty="0"/>
          </a:p>
        </p:txBody>
      </p:sp>
      <p:sp>
        <p:nvSpPr>
          <p:cNvPr id="130050" name="AutoShape 2" descr="نتیجه تصویری برای ساختار هموگلوبین"/>
          <p:cNvSpPr>
            <a:spLocks noChangeAspect="1" noChangeArrowheads="1"/>
          </p:cNvSpPr>
          <p:nvPr/>
        </p:nvSpPr>
        <p:spPr bwMode="auto">
          <a:xfrm>
            <a:off x="8242300" y="-1614488"/>
            <a:ext cx="4829175" cy="3371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30051" name="Picture 3"/>
          <p:cNvPicPr>
            <a:picLocks noChangeAspect="1" noChangeArrowheads="1"/>
          </p:cNvPicPr>
          <p:nvPr/>
        </p:nvPicPr>
        <p:blipFill>
          <a:blip r:embed="rId2"/>
          <a:srcRect/>
          <a:stretch>
            <a:fillRect/>
          </a:stretch>
        </p:blipFill>
        <p:spPr bwMode="auto">
          <a:xfrm>
            <a:off x="0" y="3462333"/>
            <a:ext cx="4867313" cy="3395667"/>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0" y="214290"/>
            <a:ext cx="5000628" cy="3017675"/>
          </a:xfrm>
          <a:prstGeom prst="rect">
            <a:avLst/>
          </a:prstGeom>
          <a:noFill/>
          <a:ln w="9525">
            <a:noFill/>
            <a:miter lim="800000"/>
            <a:headEnd/>
            <a:tailEnd/>
          </a:ln>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 سوم  تاخورده و متصل به هم:</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14414" y="4500570"/>
            <a:ext cx="6715172" cy="1357322"/>
          </a:xfrm>
        </p:spPr>
        <p:txBody>
          <a:bodyPr>
            <a:normAutofit fontScale="92500" lnSpcReduction="10000"/>
          </a:bodyPr>
          <a:lstStyle/>
          <a:p>
            <a:r>
              <a:rPr lang="fa-IR" dirty="0" smtClean="0"/>
              <a:t>ساختار سوم، ساختار سه بعدی پروتئین هاست که در آن با تاخوردگی بیشتر صفحات و مارپیچ های ساختار دوم به شکل کروی در می آیند</a:t>
            </a:r>
            <a:endParaRPr lang="fa-IR" dirty="0"/>
          </a:p>
        </p:txBody>
      </p:sp>
      <p:pic>
        <p:nvPicPr>
          <p:cNvPr id="132098" name="Picture 2"/>
          <p:cNvPicPr>
            <a:picLocks noChangeAspect="1" noChangeArrowheads="1"/>
          </p:cNvPicPr>
          <p:nvPr/>
        </p:nvPicPr>
        <p:blipFill>
          <a:blip r:embed="rId2"/>
          <a:srcRect/>
          <a:stretch>
            <a:fillRect/>
          </a:stretch>
        </p:blipFill>
        <p:spPr bwMode="auto">
          <a:xfrm>
            <a:off x="428596" y="1285860"/>
            <a:ext cx="3643338" cy="3234964"/>
          </a:xfrm>
          <a:prstGeom prst="rect">
            <a:avLst/>
          </a:prstGeom>
          <a:noFill/>
          <a:ln w="9525">
            <a:noFill/>
            <a:miter lim="800000"/>
            <a:headEnd/>
            <a:tailEnd/>
          </a:ln>
          <a:effectLst/>
        </p:spPr>
      </p:pic>
      <p:pic>
        <p:nvPicPr>
          <p:cNvPr id="132099" name="Picture 3"/>
          <p:cNvPicPr>
            <a:picLocks noChangeAspect="1" noChangeArrowheads="1"/>
          </p:cNvPicPr>
          <p:nvPr/>
        </p:nvPicPr>
        <p:blipFill>
          <a:blip r:embed="rId3"/>
          <a:srcRect/>
          <a:stretch>
            <a:fillRect/>
          </a:stretch>
        </p:blipFill>
        <p:spPr bwMode="auto">
          <a:xfrm>
            <a:off x="4643438" y="1285860"/>
            <a:ext cx="3500462" cy="3210950"/>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نحوه تشکیل ساختار سوم پروتئین ها</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29058" y="1214422"/>
            <a:ext cx="4800576" cy="5643578"/>
          </a:xfrm>
        </p:spPr>
        <p:txBody>
          <a:bodyPr>
            <a:normAutofit fontScale="92500" lnSpcReduction="20000"/>
          </a:bodyPr>
          <a:lstStyle/>
          <a:p>
            <a:r>
              <a:rPr lang="fa-IR" dirty="0" smtClean="0"/>
              <a:t>تشکیل این ساختار در اثر پیوندهای آب گریز است؛ به این صورت که گروه های </a:t>
            </a:r>
            <a:r>
              <a:rPr lang="en-US" dirty="0" smtClean="0"/>
              <a:t>R</a:t>
            </a:r>
            <a:r>
              <a:rPr lang="fa-IR" dirty="0" smtClean="0"/>
              <a:t> آمینواسیدهایی که آب گریزند، به یکدیگر نزدیک می شوند تا در معرض آب نباشند. سپس با تشکیل پیوند های دیگری مانند هیدروژنی، اشتراکی و یونی ساختار سوم پروتئین تثبیت می شود. مجموعهٔ این نیروها قسمت های مختلف پروتئین را به صورت به هم پیچیده در کنار هم نگه می دارند. بنابراین با وجود این نیروها پروتئین های دارای ساختار سوم، ثبات نسبی دارند</a:t>
            </a:r>
            <a:endParaRPr lang="fa-IR" dirty="0"/>
          </a:p>
        </p:txBody>
      </p:sp>
      <p:pic>
        <p:nvPicPr>
          <p:cNvPr id="133122" name="Picture 2"/>
          <p:cNvPicPr>
            <a:picLocks noChangeAspect="1" noChangeArrowheads="1"/>
          </p:cNvPicPr>
          <p:nvPr/>
        </p:nvPicPr>
        <p:blipFill>
          <a:blip r:embed="rId2"/>
          <a:srcRect/>
          <a:stretch>
            <a:fillRect/>
          </a:stretch>
        </p:blipFill>
        <p:spPr bwMode="auto">
          <a:xfrm>
            <a:off x="0" y="1214422"/>
            <a:ext cx="3857625" cy="5448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تغییر در پروتئین</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29124" y="2071678"/>
            <a:ext cx="4257676" cy="3429024"/>
          </a:xfrm>
        </p:spPr>
        <p:txBody>
          <a:bodyPr>
            <a:normAutofit/>
          </a:bodyPr>
          <a:lstStyle/>
          <a:p>
            <a:r>
              <a:rPr lang="fa-IR" dirty="0" smtClean="0"/>
              <a:t>ایجاد تغییر در پروتئین، حتی تغییر یک آمینواسید هم می تواند ساختار و عملکرد آنها را به شدت تغییر دهد.</a:t>
            </a:r>
          </a:p>
        </p:txBody>
      </p:sp>
      <p:pic>
        <p:nvPicPr>
          <p:cNvPr id="1028" name="Picture 4"/>
          <p:cNvPicPr>
            <a:picLocks noChangeAspect="1" noChangeArrowheads="1"/>
          </p:cNvPicPr>
          <p:nvPr/>
        </p:nvPicPr>
        <p:blipFill>
          <a:blip r:embed="rId2"/>
          <a:srcRect/>
          <a:stretch>
            <a:fillRect/>
          </a:stretch>
        </p:blipFill>
        <p:spPr bwMode="auto">
          <a:xfrm>
            <a:off x="0" y="1714488"/>
            <a:ext cx="4467225" cy="4533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785794"/>
            <a:ext cx="822960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کدام یک از این دو ماده(</a:t>
            </a:r>
            <a:r>
              <a:rPr lang="en-US" b="1" dirty="0" smtClean="0">
                <a:solidFill>
                  <a:srgbClr val="C00000"/>
                </a:solidFill>
                <a:effectLst>
                  <a:outerShdw blurRad="38100" dist="38100" dir="2700000" algn="tl">
                    <a:srgbClr val="000000">
                      <a:alpha val="43137"/>
                    </a:srgbClr>
                  </a:outerShdw>
                </a:effectLst>
              </a:rPr>
              <a:t>DNA</a:t>
            </a:r>
            <a:r>
              <a:rPr lang="fa-IR" b="1" dirty="0" smtClean="0">
                <a:solidFill>
                  <a:srgbClr val="C00000"/>
                </a:solidFill>
                <a:effectLst>
                  <a:outerShdw blurRad="38100" dist="38100" dir="2700000" algn="tl">
                    <a:srgbClr val="000000">
                      <a:alpha val="43137"/>
                    </a:srgbClr>
                  </a:outerShdw>
                </a:effectLst>
              </a:rPr>
              <a:t>یا</a:t>
            </a:r>
            <a:r>
              <a:rPr lang="en-US" b="1" dirty="0" smtClean="0">
                <a:solidFill>
                  <a:srgbClr val="C00000"/>
                </a:solidFill>
                <a:effectLst>
                  <a:outerShdw blurRad="38100" dist="38100" dir="2700000" algn="tl">
                    <a:srgbClr val="000000">
                      <a:alpha val="43137"/>
                    </a:srgbClr>
                  </a:outerShdw>
                </a:effectLst>
              </a:rPr>
              <a:t> RNA</a:t>
            </a:r>
            <a:r>
              <a:rPr lang="fa-IR" b="1" dirty="0" smtClean="0">
                <a:solidFill>
                  <a:srgbClr val="C00000"/>
                </a:solidFill>
                <a:effectLst>
                  <a:outerShdw blurRad="38100" dist="38100" dir="2700000" algn="tl">
                    <a:srgbClr val="000000">
                      <a:alpha val="43137"/>
                    </a:srgbClr>
                  </a:outerShdw>
                </a:effectLst>
              </a:rPr>
              <a:t>) ذخیره کنندهٔ اطلاعات وراثتی است؟</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571744"/>
            <a:ext cx="8229600" cy="3554419"/>
          </a:xfrm>
        </p:spPr>
        <p:txBody>
          <a:bodyPr/>
          <a:lstStyle/>
          <a:p>
            <a:r>
              <a:rPr lang="fa-IR" dirty="0" smtClean="0"/>
              <a:t>پاسخ این سؤال مشخص شده و آن ماده </a:t>
            </a:r>
            <a:r>
              <a:rPr lang="en-US" dirty="0" smtClean="0"/>
              <a:t>DNA</a:t>
            </a:r>
            <a:r>
              <a:rPr lang="fa-IR" dirty="0" smtClean="0"/>
              <a:t> است که به عنوان مادهٔ ذخیره کنندهٔ اطلاعات وراثتی عمل می کند. </a:t>
            </a:r>
          </a:p>
          <a:p>
            <a:r>
              <a:rPr lang="fa-IR" dirty="0" smtClean="0"/>
              <a:t>امّا دانشمندان چگونه به این پاسخ رسیده اند؟</a:t>
            </a:r>
            <a:endParaRPr lang="fa-IR" dirty="0"/>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 چهارم  آرایش زیر واحدها: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86314" y="1600200"/>
            <a:ext cx="3900486" cy="4972072"/>
          </a:xfrm>
        </p:spPr>
        <p:txBody>
          <a:bodyPr>
            <a:normAutofit fontScale="92500" lnSpcReduction="20000"/>
          </a:bodyPr>
          <a:lstStyle/>
          <a:p>
            <a:r>
              <a:rPr lang="fa-IR" dirty="0" smtClean="0"/>
              <a:t>بعضی از پروتئین ها ساختار چهارم دارند، این ساختار هنگامی شکل می گیرد که دو یا چند زنجیره پلی پپتید در کنار یکدیگر پروتئین را تشکیل دهند. در این ساختار هریک از زنجیره ها نقشی کلیدی در شکل گیری پروتئین دارند. نحوۀ آرایش این زیر واحدها در کنار هم ساختار چهارم پروتئین ها نامیده می شود.</a:t>
            </a:r>
            <a:endParaRPr lang="fa-IR" dirty="0"/>
          </a:p>
        </p:txBody>
      </p:sp>
      <p:pic>
        <p:nvPicPr>
          <p:cNvPr id="2050" name="Picture 2"/>
          <p:cNvPicPr>
            <a:picLocks noChangeAspect="1" noChangeArrowheads="1"/>
          </p:cNvPicPr>
          <p:nvPr/>
        </p:nvPicPr>
        <p:blipFill>
          <a:blip r:embed="rId2"/>
          <a:srcRect/>
          <a:stretch>
            <a:fillRect/>
          </a:stretch>
        </p:blipFill>
        <p:spPr bwMode="auto">
          <a:xfrm>
            <a:off x="500034" y="1500174"/>
            <a:ext cx="4214842" cy="4667167"/>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 اول هموگلوبین: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00628" y="3429000"/>
            <a:ext cx="3686172" cy="2697163"/>
          </a:xfrm>
        </p:spPr>
        <p:txBody>
          <a:bodyPr>
            <a:normAutofit fontScale="92500"/>
          </a:bodyPr>
          <a:lstStyle/>
          <a:p>
            <a:pPr>
              <a:buNone/>
            </a:pPr>
            <a:r>
              <a:rPr lang="fa-IR" dirty="0" smtClean="0"/>
              <a:t>  هموگلوبین چهار زنجیره از دو نوع متفاوت دارد. هر زنجیره، ترتیب خاصی از آمینواسیدها را در ساختار اول دارند. </a:t>
            </a:r>
            <a:endParaRPr lang="fa-IR" dirty="0"/>
          </a:p>
        </p:txBody>
      </p:sp>
      <p:pic>
        <p:nvPicPr>
          <p:cNvPr id="4" name="Picture 2"/>
          <p:cNvPicPr>
            <a:picLocks noChangeAspect="1" noChangeArrowheads="1"/>
          </p:cNvPicPr>
          <p:nvPr/>
        </p:nvPicPr>
        <p:blipFill>
          <a:blip r:embed="rId2"/>
          <a:srcRect/>
          <a:stretch>
            <a:fillRect/>
          </a:stretch>
        </p:blipFill>
        <p:spPr bwMode="auto">
          <a:xfrm>
            <a:off x="0" y="3571876"/>
            <a:ext cx="5000628" cy="3017675"/>
          </a:xfrm>
          <a:prstGeom prst="rect">
            <a:avLst/>
          </a:prstGeom>
          <a:noFill/>
          <a:ln w="9525">
            <a:noFill/>
            <a:miter lim="800000"/>
            <a:headEnd/>
            <a:tailEnd/>
          </a:ln>
          <a:effectLst/>
        </p:spPr>
      </p:pic>
      <p:pic>
        <p:nvPicPr>
          <p:cNvPr id="5" name="Picture 6"/>
          <p:cNvPicPr>
            <a:picLocks noChangeAspect="1" noChangeArrowheads="1"/>
          </p:cNvPicPr>
          <p:nvPr/>
        </p:nvPicPr>
        <p:blipFill>
          <a:blip r:embed="rId3"/>
          <a:srcRect/>
          <a:stretch>
            <a:fillRect/>
          </a:stretch>
        </p:blipFill>
        <p:spPr bwMode="auto">
          <a:xfrm>
            <a:off x="0" y="1214422"/>
            <a:ext cx="9048813" cy="2143140"/>
          </a:xfrm>
          <a:prstGeom prst="rect">
            <a:avLst/>
          </a:prstGeom>
          <a:noFill/>
          <a:ln w="9525">
            <a:noFill/>
            <a:miter lim="800000"/>
            <a:headEnd/>
            <a:tailEnd/>
          </a:ln>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rgbClr val="C00000"/>
                </a:solidFill>
                <a:effectLst>
                  <a:outerShdw blurRad="38100" dist="38100" dir="2700000" algn="tl">
                    <a:srgbClr val="000000">
                      <a:alpha val="43137"/>
                    </a:srgbClr>
                  </a:outerShdw>
                </a:effectLst>
              </a:rPr>
              <a:t>ساختار دوم و سوم هموگلوبین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57298"/>
            <a:ext cx="8229600" cy="1428761"/>
          </a:xfrm>
        </p:spPr>
        <p:txBody>
          <a:bodyPr>
            <a:normAutofit fontScale="92500" lnSpcReduction="10000"/>
          </a:bodyPr>
          <a:lstStyle/>
          <a:p>
            <a:pPr>
              <a:buNone/>
            </a:pPr>
            <a:r>
              <a:rPr lang="fa-IR" dirty="0" smtClean="0"/>
              <a:t>در ساختار دوم به شکل مارپیچ در می آیند. در ساختار سوم هریک از زنجیره ها به صورت یک زیر واحد تاخورده و شکل خاصی پیدا می کنند. </a:t>
            </a:r>
            <a:endParaRPr lang="fa-IR" dirty="0"/>
          </a:p>
        </p:txBody>
      </p:sp>
      <p:sp>
        <p:nvSpPr>
          <p:cNvPr id="6146" name="AutoShape 2" descr="نتیجه تصویری برای ساختار سوم هموگلوبین"/>
          <p:cNvSpPr>
            <a:spLocks noChangeAspect="1" noChangeArrowheads="1"/>
          </p:cNvSpPr>
          <p:nvPr/>
        </p:nvSpPr>
        <p:spPr bwMode="auto">
          <a:xfrm>
            <a:off x="8242300" y="-1614488"/>
            <a:ext cx="3333750" cy="3371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6148" name="AutoShape 4" descr="نتیجه تصویری برای ساختار سوم هموگلوبین"/>
          <p:cNvSpPr>
            <a:spLocks noChangeAspect="1" noChangeArrowheads="1"/>
          </p:cNvSpPr>
          <p:nvPr/>
        </p:nvSpPr>
        <p:spPr bwMode="auto">
          <a:xfrm>
            <a:off x="8242300" y="-1614488"/>
            <a:ext cx="3333750" cy="3371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6150" name="AutoShape 6" descr="نتیجه تصویری برای ساختار سوم هموگلوبین"/>
          <p:cNvSpPr>
            <a:spLocks noChangeAspect="1" noChangeArrowheads="1"/>
          </p:cNvSpPr>
          <p:nvPr/>
        </p:nvSpPr>
        <p:spPr bwMode="auto">
          <a:xfrm>
            <a:off x="8242300" y="-1614488"/>
            <a:ext cx="3333750" cy="3371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6151" name="Picture 7"/>
          <p:cNvPicPr>
            <a:picLocks noChangeAspect="1" noChangeArrowheads="1"/>
          </p:cNvPicPr>
          <p:nvPr/>
        </p:nvPicPr>
        <p:blipFill>
          <a:blip r:embed="rId2" cstate="print"/>
          <a:srcRect/>
          <a:stretch>
            <a:fillRect/>
          </a:stretch>
        </p:blipFill>
        <p:spPr bwMode="auto">
          <a:xfrm>
            <a:off x="4071933" y="2714620"/>
            <a:ext cx="4164513" cy="4143380"/>
          </a:xfrm>
          <a:prstGeom prst="rect">
            <a:avLst/>
          </a:prstGeom>
          <a:noFill/>
          <a:ln w="9525">
            <a:noFill/>
            <a:miter lim="800000"/>
            <a:headEnd/>
            <a:tailEnd/>
          </a:ln>
          <a:effectLst/>
        </p:spPr>
      </p:pic>
      <p:pic>
        <p:nvPicPr>
          <p:cNvPr id="6153" name="Picture 9" descr="نتیجه تصویری برای ساختار سوم هموگلوبین"/>
          <p:cNvPicPr>
            <a:picLocks noChangeAspect="1" noChangeArrowheads="1"/>
          </p:cNvPicPr>
          <p:nvPr/>
        </p:nvPicPr>
        <p:blipFill>
          <a:blip r:embed="rId3"/>
          <a:srcRect/>
          <a:stretch>
            <a:fillRect/>
          </a:stretch>
        </p:blipFill>
        <p:spPr bwMode="auto">
          <a:xfrm>
            <a:off x="0" y="2714628"/>
            <a:ext cx="4143372" cy="4143372"/>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 چهارم  هموگلوبین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43636" y="1600200"/>
            <a:ext cx="2543164" cy="3471874"/>
          </a:xfrm>
        </p:spPr>
        <p:txBody>
          <a:bodyPr>
            <a:normAutofit fontScale="92500"/>
          </a:bodyPr>
          <a:lstStyle/>
          <a:p>
            <a:pPr>
              <a:buNone/>
            </a:pPr>
            <a:r>
              <a:rPr lang="fa-IR" dirty="0" smtClean="0"/>
              <a:t>   در نهایت در ساختار چهارم این چهار زیر واحد در کنار هم قرار گرفته و هموگلوبین را شکل می دهند. </a:t>
            </a:r>
            <a:endParaRPr lang="fa-IR" dirty="0"/>
          </a:p>
        </p:txBody>
      </p:sp>
      <p:pic>
        <p:nvPicPr>
          <p:cNvPr id="5121" name="Picture 1"/>
          <p:cNvPicPr>
            <a:picLocks noChangeAspect="1" noChangeArrowheads="1"/>
          </p:cNvPicPr>
          <p:nvPr/>
        </p:nvPicPr>
        <p:blipFill>
          <a:blip r:embed="rId2"/>
          <a:srcRect/>
          <a:stretch>
            <a:fillRect/>
          </a:stretch>
        </p:blipFill>
        <p:spPr bwMode="auto">
          <a:xfrm>
            <a:off x="0" y="1643050"/>
            <a:ext cx="6087617" cy="4446012"/>
          </a:xfrm>
          <a:prstGeom prst="rect">
            <a:avLst/>
          </a:prstGeom>
          <a:noFill/>
          <a:ln w="9525">
            <a:noFill/>
            <a:miter lim="800000"/>
            <a:headEnd/>
            <a:tailEnd/>
          </a:ln>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 سوم میوگلوبین</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00562" y="1600201"/>
            <a:ext cx="4186238" cy="4472006"/>
          </a:xfrm>
        </p:spPr>
        <p:txBody>
          <a:bodyPr/>
          <a:lstStyle/>
          <a:p>
            <a:r>
              <a:rPr lang="fa-IR" dirty="0" smtClean="0"/>
              <a:t>برای پروتئین هایی که فقط یک زنجیره پلی پپتید دارند ساختار نهایی می تواند ساختار دوم یا سوم باشد، مثل میوگلوبین که ساختار نهایی آن سوم است</a:t>
            </a:r>
          </a:p>
          <a:p>
            <a:endParaRPr lang="fa-IR" dirty="0"/>
          </a:p>
        </p:txBody>
      </p:sp>
      <p:pic>
        <p:nvPicPr>
          <p:cNvPr id="8193" name="Picture 1"/>
          <p:cNvPicPr>
            <a:picLocks noChangeAspect="1" noChangeArrowheads="1"/>
          </p:cNvPicPr>
          <p:nvPr/>
        </p:nvPicPr>
        <p:blipFill>
          <a:blip r:embed="rId2"/>
          <a:srcRect/>
          <a:stretch>
            <a:fillRect/>
          </a:stretch>
        </p:blipFill>
        <p:spPr bwMode="auto">
          <a:xfrm>
            <a:off x="0" y="1571612"/>
            <a:ext cx="4385415" cy="41624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1785926"/>
            <a:ext cx="9144000" cy="1190627"/>
          </a:xfrm>
          <a:prstGeom prst="rect">
            <a:avLst/>
          </a:prstGeom>
          <a:noFill/>
          <a:ln w="9525">
            <a:noFill/>
            <a:miter lim="800000"/>
            <a:headEnd/>
            <a:tailEnd/>
          </a:ln>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نقش پروتئین 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00364" y="1571612"/>
            <a:ext cx="5286412" cy="4000528"/>
          </a:xfrm>
        </p:spPr>
        <p:txBody>
          <a:bodyPr>
            <a:normAutofit fontScale="92500" lnSpcReduction="10000"/>
          </a:bodyPr>
          <a:lstStyle/>
          <a:p>
            <a:r>
              <a:rPr lang="fa-IR" dirty="0" smtClean="0"/>
              <a:t>پروتئین ها متنوع ترین گروه مولکول های زیستی از نظر ساختار شیمیایی و عملکردی هستند.</a:t>
            </a:r>
          </a:p>
          <a:p>
            <a:r>
              <a:rPr lang="fa-IR" dirty="0" smtClean="0"/>
              <a:t>1- پروتئین ها در فرایندها و فعالیت های متفاوتی شرکت دارند از جمله </a:t>
            </a:r>
            <a:r>
              <a:rPr lang="fa-IR" b="1" dirty="0" smtClean="0"/>
              <a:t>فعالیت آنزیمی </a:t>
            </a:r>
            <a:r>
              <a:rPr lang="fa-IR" dirty="0" smtClean="0"/>
              <a:t>که در آن به صورت کاتالیزورهای زیستی عمل می کنند و سرعت واکنش شیمیایی خاصی را زیاد می کنند.</a:t>
            </a:r>
          </a:p>
        </p:txBody>
      </p:sp>
      <p:pic>
        <p:nvPicPr>
          <p:cNvPr id="4" name="Picture 5" descr="d2zistaz1-23"/>
          <p:cNvPicPr>
            <a:picLocks noChangeAspect="1" noChangeArrowheads="1" noCrop="1"/>
          </p:cNvPicPr>
          <p:nvPr/>
        </p:nvPicPr>
        <p:blipFill>
          <a:blip r:embed="rId2" cstate="print"/>
          <a:srcRect/>
          <a:stretch>
            <a:fillRect/>
          </a:stretch>
        </p:blipFill>
        <p:spPr bwMode="auto">
          <a:xfrm>
            <a:off x="0" y="1857364"/>
            <a:ext cx="3000396" cy="2928958"/>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نقش پروتئین 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286380" y="1600200"/>
            <a:ext cx="3643338" cy="3686188"/>
          </a:xfrm>
        </p:spPr>
        <p:txBody>
          <a:bodyPr>
            <a:normAutofit fontScale="85000" lnSpcReduction="20000"/>
          </a:bodyPr>
          <a:lstStyle/>
          <a:p>
            <a:r>
              <a:rPr lang="fa-IR" dirty="0" smtClean="0"/>
              <a:t>2- بعضی دیگر از پروتئین ها به صورت </a:t>
            </a:r>
            <a:r>
              <a:rPr lang="fa-IR" b="1" dirty="0" smtClean="0">
                <a:effectLst>
                  <a:outerShdw blurRad="38100" dist="38100" dir="2700000" algn="tl">
                    <a:srgbClr val="000000">
                      <a:alpha val="43137"/>
                    </a:srgbClr>
                  </a:outerShdw>
                </a:effectLst>
              </a:rPr>
              <a:t>گیرنده</a:t>
            </a:r>
            <a:r>
              <a:rPr lang="fa-IR" dirty="0" smtClean="0"/>
              <a:t> هایی در سطح یاخته ها قرار دارند و میکروب های خارجی، یاخته های سرطانی یا مولکول های دیگر را تشخیص می دهند. </a:t>
            </a:r>
          </a:p>
          <a:p>
            <a:r>
              <a:rPr lang="fa-IR" dirty="0" smtClean="0"/>
              <a:t>گلوبولین های دفاعی هم که پادتن ها را می سازند مثالی از این نوع پروتئین هستند.</a:t>
            </a:r>
          </a:p>
        </p:txBody>
      </p:sp>
      <p:pic>
        <p:nvPicPr>
          <p:cNvPr id="4" name="Picture 2"/>
          <p:cNvPicPr>
            <a:picLocks noChangeAspect="1" noChangeArrowheads="1"/>
          </p:cNvPicPr>
          <p:nvPr/>
        </p:nvPicPr>
        <p:blipFill>
          <a:blip r:embed="rId2"/>
          <a:srcRect/>
          <a:stretch>
            <a:fillRect/>
          </a:stretch>
        </p:blipFill>
        <p:spPr bwMode="auto">
          <a:xfrm>
            <a:off x="0" y="1785927"/>
            <a:ext cx="5143504" cy="33254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نقش پروتئین 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43636" y="1600201"/>
            <a:ext cx="2543164" cy="4400568"/>
          </a:xfrm>
        </p:spPr>
        <p:txBody>
          <a:bodyPr>
            <a:normAutofit/>
          </a:bodyPr>
          <a:lstStyle/>
          <a:p>
            <a:r>
              <a:rPr lang="fa-IR" dirty="0" smtClean="0"/>
              <a:t>3- برخی پروتئین ها مثل هموگلوبین گازهای تنفسی را در خون </a:t>
            </a:r>
            <a:r>
              <a:rPr lang="fa-IR" b="1" dirty="0" smtClean="0">
                <a:effectLst>
                  <a:outerShdw blurRad="38100" dist="38100" dir="2700000" algn="tl">
                    <a:srgbClr val="000000">
                      <a:alpha val="43137"/>
                    </a:srgbClr>
                  </a:outerShdw>
                </a:effectLst>
              </a:rPr>
              <a:t>منتقل</a:t>
            </a:r>
            <a:r>
              <a:rPr lang="fa-IR" dirty="0" smtClean="0"/>
              <a:t> می کنند.</a:t>
            </a:r>
          </a:p>
        </p:txBody>
      </p:sp>
      <p:pic>
        <p:nvPicPr>
          <p:cNvPr id="4" name="Picture 1"/>
          <p:cNvPicPr>
            <a:picLocks noChangeAspect="1" noChangeArrowheads="1"/>
          </p:cNvPicPr>
          <p:nvPr/>
        </p:nvPicPr>
        <p:blipFill>
          <a:blip r:embed="rId2"/>
          <a:srcRect/>
          <a:stretch>
            <a:fillRect/>
          </a:stretch>
        </p:blipFill>
        <p:spPr bwMode="auto">
          <a:xfrm>
            <a:off x="0" y="1643050"/>
            <a:ext cx="6087617" cy="4446012"/>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نقش پروتئین 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0" y="1643050"/>
            <a:ext cx="4357686" cy="3757626"/>
          </a:xfrm>
        </p:spPr>
        <p:txBody>
          <a:bodyPr>
            <a:normAutofit fontScale="92500" lnSpcReduction="20000"/>
          </a:bodyPr>
          <a:lstStyle/>
          <a:p>
            <a:r>
              <a:rPr lang="fa-IR" dirty="0" smtClean="0"/>
              <a:t>4-  پمپ سدیم  پتاسیم نیز که با آن آشنا هستید پروتئینی است که </a:t>
            </a:r>
            <a:r>
              <a:rPr lang="fa-IR" b="1" dirty="0" smtClean="0">
                <a:effectLst>
                  <a:outerShdw blurRad="38100" dist="38100" dir="2700000" algn="tl">
                    <a:srgbClr val="000000">
                      <a:alpha val="43137"/>
                    </a:srgbClr>
                  </a:outerShdw>
                </a:effectLst>
              </a:rPr>
              <a:t>در ساختار غشا </a:t>
            </a:r>
            <a:r>
              <a:rPr lang="fa-IR" dirty="0" smtClean="0"/>
              <a:t>شرکت دارد. این پمپ یون های سدیم و پتاسیم را در عرض غشا جابه جا می کند و فعالیت آنزیمی هم دارد. آیا محل های فعالیت و نقش آنزیمی این پمپ را به یاد دارید؟</a:t>
            </a:r>
            <a:endParaRPr lang="fa-IR" dirty="0"/>
          </a:p>
        </p:txBody>
      </p:sp>
      <p:pic>
        <p:nvPicPr>
          <p:cNvPr id="4" name="Picture 3"/>
          <p:cNvPicPr>
            <a:picLocks noChangeAspect="1" noChangeArrowheads="1"/>
          </p:cNvPicPr>
          <p:nvPr/>
        </p:nvPicPr>
        <p:blipFill>
          <a:blip r:embed="rId2"/>
          <a:srcRect/>
          <a:stretch>
            <a:fillRect/>
          </a:stretch>
        </p:blipFill>
        <p:spPr bwMode="auto">
          <a:xfrm>
            <a:off x="-1" y="1857364"/>
            <a:ext cx="4643439" cy="3219468"/>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6446" y="642918"/>
            <a:ext cx="3357554" cy="4214842"/>
          </a:xfrm>
        </p:spPr>
        <p:txBody>
          <a:bodyPr>
            <a:normAutofit fontScale="92500" lnSpcReduction="10000"/>
          </a:bodyPr>
          <a:lstStyle/>
          <a:p>
            <a:r>
              <a:rPr lang="fa-IR" dirty="0" smtClean="0"/>
              <a:t>اطلاعات اولیه در مورد مادهٔ وراثتی از فعالیت ها و آزمایش های باکتری شناسی انگلیسی به نام گریفیت </a:t>
            </a:r>
            <a:r>
              <a:rPr lang="en-US" dirty="0" smtClean="0"/>
              <a:t>Fredrick Griffith )</a:t>
            </a:r>
            <a:r>
              <a:rPr lang="fa-IR" dirty="0" smtClean="0"/>
              <a:t> )به دست آمد. آزمایش ها و نتایج کار گریفیت را در شکل 2 ملاحظه می کنید.</a:t>
            </a:r>
            <a:endParaRPr lang="fa-IR" dirty="0"/>
          </a:p>
        </p:txBody>
      </p:sp>
      <p:pic>
        <p:nvPicPr>
          <p:cNvPr id="4" name="Picture 2" descr="E:\zist\عکس\دوازدهم\گریفت.jpg"/>
          <p:cNvPicPr>
            <a:picLocks noChangeAspect="1" noChangeArrowheads="1"/>
          </p:cNvPicPr>
          <p:nvPr/>
        </p:nvPicPr>
        <p:blipFill>
          <a:blip r:embed="rId2"/>
          <a:srcRect/>
          <a:stretch>
            <a:fillRect/>
          </a:stretch>
        </p:blipFill>
        <p:spPr bwMode="auto">
          <a:xfrm>
            <a:off x="0" y="285728"/>
            <a:ext cx="5715008" cy="3714764"/>
          </a:xfrm>
          <a:prstGeom prst="rect">
            <a:avLst/>
          </a:prstGeom>
          <a:noFill/>
        </p:spPr>
      </p:pic>
      <p:pic>
        <p:nvPicPr>
          <p:cNvPr id="7" name="Picture 3"/>
          <p:cNvPicPr>
            <a:picLocks noChangeAspect="1" noChangeArrowheads="1"/>
          </p:cNvPicPr>
          <p:nvPr/>
        </p:nvPicPr>
        <p:blipFill>
          <a:blip r:embed="rId3"/>
          <a:srcRect/>
          <a:stretch>
            <a:fillRect/>
          </a:stretch>
        </p:blipFill>
        <p:spPr bwMode="auto">
          <a:xfrm>
            <a:off x="0" y="4260269"/>
            <a:ext cx="5715008" cy="25977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fa-IR" b="1" dirty="0" smtClean="0">
                <a:solidFill>
                  <a:srgbClr val="C00000"/>
                </a:solidFill>
                <a:effectLst>
                  <a:outerShdw blurRad="38100" dist="38100" dir="2700000" algn="tl">
                    <a:srgbClr val="000000">
                      <a:alpha val="43137"/>
                    </a:srgbClr>
                  </a:outerShdw>
                </a:effectLst>
              </a:rPr>
              <a:t>نقش پروتئین ها</a:t>
            </a:r>
            <a:endParaRPr lang="fa-IR" dirty="0"/>
          </a:p>
        </p:txBody>
      </p:sp>
      <p:sp>
        <p:nvSpPr>
          <p:cNvPr id="3" name="Content Placeholder 2"/>
          <p:cNvSpPr>
            <a:spLocks noGrp="1"/>
          </p:cNvSpPr>
          <p:nvPr>
            <p:ph idx="1"/>
          </p:nvPr>
        </p:nvSpPr>
        <p:spPr>
          <a:xfrm>
            <a:off x="1071538" y="4214818"/>
            <a:ext cx="7072362" cy="2000264"/>
          </a:xfrm>
        </p:spPr>
        <p:txBody>
          <a:bodyPr>
            <a:normAutofit fontScale="92500" lnSpcReduction="10000"/>
          </a:bodyPr>
          <a:lstStyle/>
          <a:p>
            <a:r>
              <a:rPr lang="fa-IR" dirty="0" smtClean="0"/>
              <a:t>5- پروتئین هایی مثل فیبرین و کلاژن در بافت های پیوندی از بخش های مختلف بدن </a:t>
            </a:r>
            <a:r>
              <a:rPr lang="fa-IR" b="1" dirty="0" smtClean="0">
                <a:effectLst>
                  <a:outerShdw blurRad="38100" dist="38100" dir="2700000" algn="tl">
                    <a:srgbClr val="000000">
                      <a:alpha val="43137"/>
                    </a:srgbClr>
                  </a:outerShdw>
                </a:effectLst>
              </a:rPr>
              <a:t>حفاظت </a:t>
            </a:r>
            <a:r>
              <a:rPr lang="fa-IR" dirty="0" smtClean="0"/>
              <a:t>می کنند.</a:t>
            </a:r>
          </a:p>
          <a:p>
            <a:r>
              <a:rPr lang="fa-IR" dirty="0" smtClean="0"/>
              <a:t>زردپی، رباط، استخوان و پوست مقدار فراوانی از پروتئین کلاژن دارند.</a:t>
            </a:r>
          </a:p>
          <a:p>
            <a:endParaRPr lang="fa-IR" dirty="0" smtClean="0"/>
          </a:p>
        </p:txBody>
      </p:sp>
      <p:pic>
        <p:nvPicPr>
          <p:cNvPr id="141314" name="Picture 2"/>
          <p:cNvPicPr>
            <a:picLocks noChangeAspect="1" noChangeArrowheads="1"/>
          </p:cNvPicPr>
          <p:nvPr/>
        </p:nvPicPr>
        <p:blipFill>
          <a:blip r:embed="rId2"/>
          <a:srcRect/>
          <a:stretch>
            <a:fillRect/>
          </a:stretch>
        </p:blipFill>
        <p:spPr bwMode="auto">
          <a:xfrm>
            <a:off x="1214414" y="1285860"/>
            <a:ext cx="6500858" cy="2971813"/>
          </a:xfrm>
          <a:prstGeom prst="rect">
            <a:avLst/>
          </a:prstGeom>
          <a:noFill/>
          <a:ln w="9525">
            <a:noFill/>
            <a:miter lim="800000"/>
            <a:headEnd/>
            <a:tailEnd/>
          </a:ln>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fa-IR" b="1" dirty="0" smtClean="0">
                <a:solidFill>
                  <a:srgbClr val="C00000"/>
                </a:solidFill>
                <a:effectLst>
                  <a:outerShdw blurRad="38100" dist="38100" dir="2700000" algn="tl">
                    <a:srgbClr val="000000">
                      <a:alpha val="43137"/>
                    </a:srgbClr>
                  </a:outerShdw>
                </a:effectLst>
              </a:rPr>
              <a:t>نقش پروتئین ها</a:t>
            </a:r>
            <a:endParaRPr lang="fa-IR" dirty="0"/>
          </a:p>
        </p:txBody>
      </p:sp>
      <p:sp>
        <p:nvSpPr>
          <p:cNvPr id="3" name="Content Placeholder 2"/>
          <p:cNvSpPr>
            <a:spLocks noGrp="1"/>
          </p:cNvSpPr>
          <p:nvPr>
            <p:ph idx="1"/>
          </p:nvPr>
        </p:nvSpPr>
        <p:spPr>
          <a:xfrm>
            <a:off x="5929322" y="1285860"/>
            <a:ext cx="3000364" cy="5257799"/>
          </a:xfrm>
        </p:spPr>
        <p:txBody>
          <a:bodyPr>
            <a:normAutofit/>
          </a:bodyPr>
          <a:lstStyle/>
          <a:p>
            <a:r>
              <a:rPr lang="fa-IR" dirty="0" smtClean="0"/>
              <a:t>6- </a:t>
            </a:r>
            <a:r>
              <a:rPr lang="fa-IR" b="1" dirty="0" smtClean="0">
                <a:effectLst>
                  <a:outerShdw blurRad="38100" dist="38100" dir="2700000" algn="tl">
                    <a:srgbClr val="000000">
                      <a:alpha val="43137"/>
                    </a:srgbClr>
                  </a:outerShdw>
                </a:effectLst>
              </a:rPr>
              <a:t>انقباض </a:t>
            </a:r>
            <a:r>
              <a:rPr lang="fa-IR" dirty="0" smtClean="0"/>
              <a:t>ماهیچه ها نیز ناشی از حرکت لغزشی دو نوع پروتئین روی یکدیگر یعنی اکتین و میوزین است. </a:t>
            </a:r>
          </a:p>
        </p:txBody>
      </p:sp>
      <p:pic>
        <p:nvPicPr>
          <p:cNvPr id="5" name="Picture 2"/>
          <p:cNvPicPr>
            <a:picLocks noChangeAspect="1" noChangeArrowheads="1"/>
          </p:cNvPicPr>
          <p:nvPr/>
        </p:nvPicPr>
        <p:blipFill>
          <a:blip r:embed="rId2"/>
          <a:srcRect/>
          <a:stretch>
            <a:fillRect/>
          </a:stretch>
        </p:blipFill>
        <p:spPr bwMode="auto">
          <a:xfrm>
            <a:off x="0" y="1285860"/>
            <a:ext cx="6018297" cy="3429024"/>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نقش پروتئین ها</a:t>
            </a:r>
            <a:endParaRPr lang="fa-IR" dirty="0"/>
          </a:p>
        </p:txBody>
      </p:sp>
      <p:sp>
        <p:nvSpPr>
          <p:cNvPr id="3" name="Content Placeholder 2"/>
          <p:cNvSpPr>
            <a:spLocks noGrp="1"/>
          </p:cNvSpPr>
          <p:nvPr>
            <p:ph idx="1"/>
          </p:nvPr>
        </p:nvSpPr>
        <p:spPr>
          <a:xfrm>
            <a:off x="1285852" y="4000504"/>
            <a:ext cx="6786610" cy="2428892"/>
          </a:xfrm>
        </p:spPr>
        <p:txBody>
          <a:bodyPr>
            <a:normAutofit lnSpcReduction="10000"/>
          </a:bodyPr>
          <a:lstStyle/>
          <a:p>
            <a:r>
              <a:rPr lang="fa-IR" dirty="0" smtClean="0"/>
              <a:t>7- از دیگر پروتئین ها می توان به هورمون ها اشاره کرد. بیشتر هورمون ها از جمله اکسی توسین و انسولین که </a:t>
            </a:r>
            <a:r>
              <a:rPr lang="fa-IR" b="1" dirty="0" smtClean="0">
                <a:effectLst>
                  <a:outerShdw blurRad="38100" dist="38100" dir="2700000" algn="tl">
                    <a:srgbClr val="000000">
                      <a:alpha val="43137"/>
                    </a:srgbClr>
                  </a:outerShdw>
                </a:effectLst>
              </a:rPr>
              <a:t>پیام های بین یاخته ای </a:t>
            </a:r>
            <a:r>
              <a:rPr lang="fa-IR" dirty="0" smtClean="0"/>
              <a:t>را در بدن جانوران ردوبدل می کنند تا تنظیم های مختلف در بدن انجام شود، پروتئینی هستند. </a:t>
            </a:r>
          </a:p>
        </p:txBody>
      </p:sp>
      <p:pic>
        <p:nvPicPr>
          <p:cNvPr id="4" name="Picture 2"/>
          <p:cNvPicPr>
            <a:picLocks noChangeAspect="1" noChangeArrowheads="1"/>
          </p:cNvPicPr>
          <p:nvPr/>
        </p:nvPicPr>
        <p:blipFill>
          <a:blip r:embed="rId2"/>
          <a:srcRect/>
          <a:stretch>
            <a:fillRect/>
          </a:stretch>
        </p:blipFill>
        <p:spPr bwMode="auto">
          <a:xfrm>
            <a:off x="2071670" y="1214423"/>
            <a:ext cx="4786346" cy="2796064"/>
          </a:xfrm>
          <a:prstGeom prst="rect">
            <a:avLst/>
          </a:prstGeom>
          <a:noFill/>
          <a:ln w="9525">
            <a:noFill/>
            <a:miter lim="800000"/>
            <a:headEnd/>
            <a:tailEnd/>
          </a:ln>
          <a:effec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نقش پروتئین ها</a:t>
            </a:r>
            <a:endParaRPr lang="fa-IR" dirty="0"/>
          </a:p>
        </p:txBody>
      </p:sp>
      <p:sp>
        <p:nvSpPr>
          <p:cNvPr id="3" name="Content Placeholder 2"/>
          <p:cNvSpPr>
            <a:spLocks noGrp="1"/>
          </p:cNvSpPr>
          <p:nvPr>
            <p:ph idx="1"/>
          </p:nvPr>
        </p:nvSpPr>
        <p:spPr>
          <a:xfrm>
            <a:off x="5286380" y="1857363"/>
            <a:ext cx="3071834" cy="3786215"/>
          </a:xfrm>
        </p:spPr>
        <p:txBody>
          <a:bodyPr>
            <a:normAutofit fontScale="92500"/>
          </a:bodyPr>
          <a:lstStyle/>
          <a:p>
            <a:r>
              <a:rPr lang="fa-IR" dirty="0" smtClean="0"/>
              <a:t>8- همچنین پروتئین هایی مثل مهارکننده ها که بعدًا با آنها آشنا خواهید شد، نقش های تنظیمی متعددی را در </a:t>
            </a:r>
            <a:r>
              <a:rPr lang="fa-IR" b="1" dirty="0" smtClean="0">
                <a:effectLst>
                  <a:outerShdw blurRad="38100" dist="38100" dir="2700000" algn="tl">
                    <a:srgbClr val="000000">
                      <a:alpha val="43137"/>
                    </a:srgbClr>
                  </a:outerShdw>
                </a:effectLst>
              </a:rPr>
              <a:t>فعال و غیرفعال کردن ژن ها </a:t>
            </a:r>
            <a:r>
              <a:rPr lang="fa-IR" dirty="0" smtClean="0"/>
              <a:t>بر عهده دارند.</a:t>
            </a:r>
            <a:endParaRPr lang="fa-IR" dirty="0"/>
          </a:p>
        </p:txBody>
      </p:sp>
      <p:pic>
        <p:nvPicPr>
          <p:cNvPr id="144386" name="Picture 2" descr="نتیجه تصویری برای عوامل رونویسی ژن"/>
          <p:cNvPicPr>
            <a:picLocks noChangeAspect="1" noChangeArrowheads="1"/>
          </p:cNvPicPr>
          <p:nvPr/>
        </p:nvPicPr>
        <p:blipFill>
          <a:blip r:embed="rId2"/>
          <a:srcRect/>
          <a:stretch>
            <a:fillRect/>
          </a:stretch>
        </p:blipFill>
        <p:spPr bwMode="auto">
          <a:xfrm>
            <a:off x="0" y="1571612"/>
            <a:ext cx="5214942" cy="4448410"/>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44" y="274638"/>
            <a:ext cx="4972056" cy="1143000"/>
          </a:xfrm>
        </p:spPr>
        <p:txBody>
          <a:bodyPr/>
          <a:lstStyle/>
          <a:p>
            <a:r>
              <a:rPr lang="fa-IR" b="1" dirty="0" smtClean="0">
                <a:solidFill>
                  <a:srgbClr val="C00000"/>
                </a:solidFill>
                <a:effectLst>
                  <a:outerShdw blurRad="38100" dist="38100" dir="2700000" algn="tl">
                    <a:srgbClr val="000000">
                      <a:alpha val="43137"/>
                    </a:srgbClr>
                  </a:outerShdw>
                </a:effectLst>
              </a:rPr>
              <a:t>آنزیم 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714744" y="1600200"/>
            <a:ext cx="4572032" cy="4472006"/>
          </a:xfrm>
        </p:spPr>
        <p:txBody>
          <a:bodyPr>
            <a:normAutofit fontScale="92500" lnSpcReduction="10000"/>
          </a:bodyPr>
          <a:lstStyle/>
          <a:p>
            <a:r>
              <a:rPr lang="fa-IR" dirty="0" smtClean="0"/>
              <a:t>واکنش های شیمیایی در صورتی سرعت مناسب می گیرند که انرژی اولیه کافی برای انجام آن وجود داشته باشد. این انرژی را </a:t>
            </a:r>
            <a:r>
              <a:rPr lang="fa-IR" b="1" dirty="0" smtClean="0"/>
              <a:t>انرژی فعال سازی </a:t>
            </a:r>
            <a:r>
              <a:rPr lang="fa-IR" dirty="0" smtClean="0"/>
              <a:t>گویند. انجام واکنش ها در بدن موجود زنده نیز که با عنوان کلی سوخت وساز مطرح می شوند همین طور هستند. این واکنش ها با حضور آنزیم انجام می شوند.</a:t>
            </a:r>
            <a:endParaRPr lang="fa-IR" dirty="0"/>
          </a:p>
        </p:txBody>
      </p:sp>
      <p:sp>
        <p:nvSpPr>
          <p:cNvPr id="148482" name="AutoShape 2" descr="تصویر مرتبط"/>
          <p:cNvSpPr>
            <a:spLocks noChangeAspect="1" noChangeArrowheads="1"/>
          </p:cNvSpPr>
          <p:nvPr/>
        </p:nvSpPr>
        <p:spPr bwMode="auto">
          <a:xfrm>
            <a:off x="8424863" y="-1219200"/>
            <a:ext cx="2381250" cy="2543175"/>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48484" name="Picture 4"/>
          <p:cNvPicPr>
            <a:picLocks noChangeAspect="1" noChangeArrowheads="1"/>
          </p:cNvPicPr>
          <p:nvPr/>
        </p:nvPicPr>
        <p:blipFill>
          <a:blip r:embed="rId2"/>
          <a:srcRect/>
          <a:stretch>
            <a:fillRect/>
          </a:stretch>
        </p:blipFill>
        <p:spPr bwMode="auto">
          <a:xfrm>
            <a:off x="0" y="0"/>
            <a:ext cx="3675096" cy="3929066"/>
          </a:xfrm>
          <a:prstGeom prst="rect">
            <a:avLst/>
          </a:prstGeom>
          <a:noFill/>
          <a:ln w="9525">
            <a:noFill/>
            <a:miter lim="800000"/>
            <a:headEnd/>
            <a:tailEnd/>
          </a:ln>
          <a:effectLst/>
        </p:spPr>
      </p:pic>
      <p:pic>
        <p:nvPicPr>
          <p:cNvPr id="148487" name="Picture 7"/>
          <p:cNvPicPr>
            <a:picLocks noChangeAspect="1" noChangeArrowheads="1"/>
          </p:cNvPicPr>
          <p:nvPr/>
        </p:nvPicPr>
        <p:blipFill>
          <a:blip r:embed="rId3"/>
          <a:srcRect/>
          <a:stretch>
            <a:fillRect/>
          </a:stretch>
        </p:blipFill>
        <p:spPr bwMode="auto">
          <a:xfrm>
            <a:off x="0" y="3929066"/>
            <a:ext cx="3790950" cy="2733675"/>
          </a:xfrm>
          <a:prstGeom prst="rect">
            <a:avLst/>
          </a:prstGeom>
          <a:noFill/>
          <a:ln w="9525">
            <a:noFill/>
            <a:miter lim="800000"/>
            <a:headEnd/>
            <a:tailEnd/>
          </a:ln>
          <a:effec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0" y="274638"/>
            <a:ext cx="3757610" cy="1143000"/>
          </a:xfrm>
        </p:spPr>
        <p:txBody>
          <a:bodyPr>
            <a:normAutofit/>
          </a:bodyPr>
          <a:lstStyle/>
          <a:p>
            <a:r>
              <a:rPr lang="fa-IR" b="1" dirty="0" smtClean="0">
                <a:solidFill>
                  <a:srgbClr val="C00000"/>
                </a:solidFill>
                <a:effectLst>
                  <a:outerShdw blurRad="38100" dist="38100" dir="2700000" algn="tl">
                    <a:srgbClr val="000000">
                      <a:alpha val="43137"/>
                    </a:srgbClr>
                  </a:outerShdw>
                </a:effectLst>
              </a:rPr>
              <a:t>نقش آنزیم</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214810" y="1600200"/>
            <a:ext cx="4471990" cy="3543312"/>
          </a:xfrm>
        </p:spPr>
        <p:txBody>
          <a:bodyPr>
            <a:normAutofit fontScale="85000" lnSpcReduction="20000"/>
          </a:bodyPr>
          <a:lstStyle/>
          <a:p>
            <a:r>
              <a:rPr lang="fa-IR" dirty="0" smtClean="0"/>
              <a:t>آنزیم امکان برخورد مناسب مولکول ها را افزایش و انرژی فعال سازی واکنش را کاهش می دهد. همچنین با این کار سرعت واکنش هایی را که در بدن موجود زنده انجام شدنی هستند زیاد می کند. بدون آنزیم ممکن است در دمای بدن سوخت وساز یاخته ها بسیار کند انجام شود و انرژی لازم برای حیات تأمین نشود.</a:t>
            </a:r>
          </a:p>
        </p:txBody>
      </p:sp>
      <p:pic>
        <p:nvPicPr>
          <p:cNvPr id="149507" name="Picture 3"/>
          <p:cNvPicPr>
            <a:picLocks noChangeAspect="1" noChangeArrowheads="1"/>
          </p:cNvPicPr>
          <p:nvPr/>
        </p:nvPicPr>
        <p:blipFill>
          <a:blip r:embed="rId2"/>
          <a:srcRect/>
          <a:stretch>
            <a:fillRect/>
          </a:stretch>
        </p:blipFill>
        <p:spPr bwMode="auto">
          <a:xfrm>
            <a:off x="0" y="1"/>
            <a:ext cx="4000496" cy="3678913"/>
          </a:xfrm>
          <a:prstGeom prst="rect">
            <a:avLst/>
          </a:prstGeom>
          <a:noFill/>
          <a:ln w="9525">
            <a:noFill/>
            <a:miter lim="800000"/>
            <a:headEnd/>
            <a:tailEnd/>
          </a:ln>
          <a:effectLst/>
        </p:spPr>
      </p:pic>
      <p:pic>
        <p:nvPicPr>
          <p:cNvPr id="6" name="Picture 6" descr="تصویر مرتبط"/>
          <p:cNvPicPr>
            <a:picLocks noChangeAspect="1" noChangeArrowheads="1"/>
          </p:cNvPicPr>
          <p:nvPr/>
        </p:nvPicPr>
        <p:blipFill>
          <a:blip r:embed="rId3"/>
          <a:srcRect/>
          <a:stretch>
            <a:fillRect/>
          </a:stretch>
        </p:blipFill>
        <p:spPr bwMode="auto">
          <a:xfrm>
            <a:off x="0" y="3957668"/>
            <a:ext cx="4071934" cy="2900332"/>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0506" y="0"/>
            <a:ext cx="5043494" cy="1143000"/>
          </a:xfrm>
        </p:spPr>
        <p:txBody>
          <a:bodyPr>
            <a:normAutofit/>
          </a:bodyPr>
          <a:lstStyle/>
          <a:p>
            <a:r>
              <a:rPr lang="fa-IR" b="1" dirty="0" smtClean="0">
                <a:solidFill>
                  <a:srgbClr val="C00000"/>
                </a:solidFill>
                <a:effectLst>
                  <a:outerShdw blurRad="38100" dist="38100" dir="2700000" algn="tl">
                    <a:srgbClr val="000000">
                      <a:alpha val="43137"/>
                    </a:srgbClr>
                  </a:outerShdw>
                </a:effectLst>
              </a:rPr>
              <a:t>محل فعالیت آنزیم</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43372" y="928670"/>
            <a:ext cx="5000628" cy="3186098"/>
          </a:xfrm>
        </p:spPr>
        <p:txBody>
          <a:bodyPr>
            <a:normAutofit fontScale="77500" lnSpcReduction="20000"/>
          </a:bodyPr>
          <a:lstStyle/>
          <a:p>
            <a:r>
              <a:rPr lang="fa-IR" dirty="0" smtClean="0"/>
              <a:t>ا- آنزیم های ترشحی دستگاه گوارش مثل آمیلاز بزاق و لیپاز در خارج یاخته عمل می کنند </a:t>
            </a:r>
          </a:p>
          <a:p>
            <a:r>
              <a:rPr lang="fa-IR" dirty="0" smtClean="0"/>
              <a:t>2- آنزیم های مؤثر در تنفس یاخته ای، فتوسنتز و همانندسازی درون یاخته فعالیت می کنند. </a:t>
            </a:r>
          </a:p>
          <a:p>
            <a:r>
              <a:rPr lang="fa-IR" dirty="0" smtClean="0"/>
              <a:t>3- گروهی از آنزیم هایی مثل پمپ سدیم  پتاسیم فعالیت خود را در غشا انجام می دهند.</a:t>
            </a:r>
            <a:endParaRPr lang="fa-IR" dirty="0"/>
          </a:p>
        </p:txBody>
      </p:sp>
      <p:pic>
        <p:nvPicPr>
          <p:cNvPr id="6" name="Picture 2"/>
          <p:cNvPicPr>
            <a:picLocks noChangeAspect="1" noChangeArrowheads="1"/>
          </p:cNvPicPr>
          <p:nvPr/>
        </p:nvPicPr>
        <p:blipFill>
          <a:blip r:embed="rId2"/>
          <a:srcRect/>
          <a:stretch>
            <a:fillRect/>
          </a:stretch>
        </p:blipFill>
        <p:spPr bwMode="auto">
          <a:xfrm>
            <a:off x="0" y="4357670"/>
            <a:ext cx="4071934" cy="2500330"/>
          </a:xfrm>
          <a:prstGeom prst="rect">
            <a:avLst/>
          </a:prstGeom>
          <a:noFill/>
          <a:ln w="9525">
            <a:noFill/>
            <a:miter lim="800000"/>
            <a:headEnd/>
            <a:tailEnd/>
          </a:ln>
          <a:effectLst/>
        </p:spPr>
      </p:pic>
      <p:pic>
        <p:nvPicPr>
          <p:cNvPr id="150530" name="Picture 2"/>
          <p:cNvPicPr>
            <a:picLocks noChangeAspect="1" noChangeArrowheads="1"/>
          </p:cNvPicPr>
          <p:nvPr/>
        </p:nvPicPr>
        <p:blipFill>
          <a:blip r:embed="rId3"/>
          <a:srcRect/>
          <a:stretch>
            <a:fillRect/>
          </a:stretch>
        </p:blipFill>
        <p:spPr bwMode="auto">
          <a:xfrm>
            <a:off x="4500562" y="3832146"/>
            <a:ext cx="3714776" cy="3025854"/>
          </a:xfrm>
          <a:prstGeom prst="rect">
            <a:avLst/>
          </a:prstGeom>
          <a:noFill/>
          <a:ln w="9525">
            <a:noFill/>
            <a:miter lim="800000"/>
            <a:headEnd/>
            <a:tailEnd/>
          </a:ln>
          <a:effectLst/>
        </p:spPr>
      </p:pic>
      <p:pic>
        <p:nvPicPr>
          <p:cNvPr id="150531" name="Picture 3"/>
          <p:cNvPicPr>
            <a:picLocks noChangeAspect="1" noChangeArrowheads="1"/>
          </p:cNvPicPr>
          <p:nvPr/>
        </p:nvPicPr>
        <p:blipFill>
          <a:blip r:embed="rId4"/>
          <a:srcRect/>
          <a:stretch>
            <a:fillRect/>
          </a:stretch>
        </p:blipFill>
        <p:spPr bwMode="auto">
          <a:xfrm>
            <a:off x="0" y="0"/>
            <a:ext cx="4133850" cy="4267200"/>
          </a:xfrm>
          <a:prstGeom prst="rect">
            <a:avLst/>
          </a:prstGeom>
          <a:noFill/>
          <a:ln w="9525">
            <a:noFill/>
            <a:miter lim="800000"/>
            <a:headEnd/>
            <a:tailEnd/>
          </a:ln>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 آنزیم 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14414" y="3929066"/>
            <a:ext cx="7215238" cy="2428891"/>
          </a:xfrm>
        </p:spPr>
        <p:txBody>
          <a:bodyPr>
            <a:normAutofit fontScale="85000" lnSpcReduction="10000"/>
          </a:bodyPr>
          <a:lstStyle/>
          <a:p>
            <a:r>
              <a:rPr lang="fa-IR" dirty="0" smtClean="0"/>
              <a:t>بیشتر آنزیم ها پروتئینی هستند. آنزیم ها در ساختار خود بخشی به نام </a:t>
            </a:r>
            <a:r>
              <a:rPr lang="fa-IR" b="1" dirty="0" smtClean="0"/>
              <a:t>جایگاه فعال </a:t>
            </a:r>
            <a:r>
              <a:rPr lang="en-US" b="1" dirty="0" smtClean="0"/>
              <a:t> </a:t>
            </a:r>
            <a:r>
              <a:rPr lang="en-US" dirty="0" smtClean="0"/>
              <a:t>Active site</a:t>
            </a:r>
            <a:r>
              <a:rPr lang="fa-IR" b="1" dirty="0" smtClean="0"/>
              <a:t>دارند. </a:t>
            </a:r>
            <a:r>
              <a:rPr lang="fa-IR" dirty="0" smtClean="0"/>
              <a:t>جایگاه فعال بخشی اختصاصی در آنزیم است که </a:t>
            </a:r>
            <a:r>
              <a:rPr lang="fa-IR" b="1" dirty="0" smtClean="0"/>
              <a:t>پیش ماده </a:t>
            </a:r>
            <a:r>
              <a:rPr lang="en-US" dirty="0" smtClean="0"/>
              <a:t>Substrate</a:t>
            </a:r>
            <a:r>
              <a:rPr lang="fa-IR" b="1" dirty="0" smtClean="0"/>
              <a:t> </a:t>
            </a:r>
            <a:r>
              <a:rPr lang="fa-IR" dirty="0" smtClean="0"/>
              <a:t>در آن قرار می گیرد. ترکیباتی که آنزیم روی آنها عمل می کند، پیش ماده و ترکیباتی که حاصل فعالیت آنزیم هستند،  </a:t>
            </a:r>
            <a:r>
              <a:rPr lang="fa-IR" b="1" dirty="0" smtClean="0"/>
              <a:t>فراورده </a:t>
            </a:r>
            <a:r>
              <a:rPr lang="en-US" dirty="0" smtClean="0"/>
              <a:t>Product</a:t>
            </a:r>
            <a:r>
              <a:rPr lang="fa-IR" b="1" dirty="0" smtClean="0"/>
              <a:t> </a:t>
            </a:r>
            <a:r>
              <a:rPr lang="fa-IR" dirty="0" smtClean="0"/>
              <a:t>یا محصول خوانده می شوند</a:t>
            </a:r>
            <a:endParaRPr lang="fa-IR" dirty="0"/>
          </a:p>
        </p:txBody>
      </p:sp>
      <p:pic>
        <p:nvPicPr>
          <p:cNvPr id="151554" name="Picture 2"/>
          <p:cNvPicPr>
            <a:picLocks noChangeAspect="1" noChangeArrowheads="1"/>
          </p:cNvPicPr>
          <p:nvPr/>
        </p:nvPicPr>
        <p:blipFill>
          <a:blip r:embed="rId2"/>
          <a:srcRect/>
          <a:stretch>
            <a:fillRect/>
          </a:stretch>
        </p:blipFill>
        <p:spPr bwMode="auto">
          <a:xfrm>
            <a:off x="785786" y="1142984"/>
            <a:ext cx="7738653" cy="2783619"/>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C00000"/>
                </a:solidFill>
                <a:effectLst>
                  <a:outerShdw blurRad="38100" dist="38100" dir="2700000" algn="tl">
                    <a:srgbClr val="000000">
                      <a:alpha val="43137"/>
                    </a:srgbClr>
                  </a:outerShdw>
                </a:effectLst>
              </a:rPr>
              <a:t>کوآنزیم </a:t>
            </a:r>
            <a:r>
              <a:rPr lang="en-US" dirty="0" smtClean="0">
                <a:solidFill>
                  <a:srgbClr val="C00000"/>
                </a:solidFill>
                <a:effectLst>
                  <a:outerShdw blurRad="38100" dist="38100" dir="2700000" algn="tl">
                    <a:srgbClr val="000000">
                      <a:alpha val="43137"/>
                    </a:srgbClr>
                  </a:outerShdw>
                </a:effectLst>
              </a:rPr>
              <a:t> Coenzyme</a:t>
            </a:r>
            <a:r>
              <a:rPr lang="fa-IR" dirty="0" smtClean="0">
                <a:solidFill>
                  <a:srgbClr val="C00000"/>
                </a:solidFill>
                <a:effectLst>
                  <a:outerShdw blurRad="38100" dist="38100" dir="2700000" algn="tl">
                    <a:srgbClr val="000000">
                      <a:alpha val="43137"/>
                    </a:srgbClr>
                  </a:outerShdw>
                </a:effectLst>
              </a:rPr>
              <a:t> </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500430" y="1600200"/>
            <a:ext cx="4714908" cy="4257692"/>
          </a:xfrm>
        </p:spPr>
        <p:txBody>
          <a:bodyPr>
            <a:normAutofit fontScale="85000" lnSpcReduction="10000"/>
          </a:bodyPr>
          <a:lstStyle/>
          <a:p>
            <a:r>
              <a:rPr lang="fa-IR" dirty="0" smtClean="0"/>
              <a:t>بعضی آنزیم ها برای فعالیت به یون های فلزی مانند آهن، مس و یا مواد آلی مثل ویتامین ها نیاز دارند که به این مواد </a:t>
            </a:r>
            <a:r>
              <a:rPr lang="fa-IR" b="1" dirty="0" smtClean="0"/>
              <a:t>کوآنزیم </a:t>
            </a:r>
            <a:r>
              <a:rPr lang="fa-IR" dirty="0" smtClean="0"/>
              <a:t>(کمک کننده به آنزیم)گفته می شود. </a:t>
            </a:r>
          </a:p>
          <a:p>
            <a:r>
              <a:rPr lang="fa-IR" dirty="0" smtClean="0"/>
              <a:t>وجود بعضی از مواد سمی در محیط مثل سیانید و آرسنیک می تواند با قرار گرفتن در جایگاه فعال آنزیم، مانع فعالیت آن شود. بعضی از این مواد به همین طریق باعث مرگ می شوند.</a:t>
            </a:r>
            <a:endParaRPr lang="fa-IR" dirty="0"/>
          </a:p>
        </p:txBody>
      </p:sp>
      <p:pic>
        <p:nvPicPr>
          <p:cNvPr id="152578" name="Picture 2"/>
          <p:cNvPicPr>
            <a:picLocks noChangeAspect="1" noChangeArrowheads="1"/>
          </p:cNvPicPr>
          <p:nvPr/>
        </p:nvPicPr>
        <p:blipFill>
          <a:blip r:embed="rId2"/>
          <a:srcRect/>
          <a:stretch>
            <a:fillRect/>
          </a:stretch>
        </p:blipFill>
        <p:spPr bwMode="auto">
          <a:xfrm>
            <a:off x="285720" y="3357562"/>
            <a:ext cx="3276602" cy="2752725"/>
          </a:xfrm>
          <a:prstGeom prst="rect">
            <a:avLst/>
          </a:prstGeom>
          <a:noFill/>
          <a:ln w="9525">
            <a:noFill/>
            <a:miter lim="800000"/>
            <a:headEnd/>
            <a:tailEnd/>
          </a:ln>
          <a:effectLst/>
        </p:spPr>
      </p:pic>
      <p:sp>
        <p:nvSpPr>
          <p:cNvPr id="152580" name="AutoShape 4" descr="نتیجه تصویری برای نقش کوآنزیم ها"/>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52581" name="Picture 5"/>
          <p:cNvPicPr>
            <a:picLocks noChangeAspect="1" noChangeArrowheads="1"/>
          </p:cNvPicPr>
          <p:nvPr/>
        </p:nvPicPr>
        <p:blipFill>
          <a:blip r:embed="rId3"/>
          <a:srcRect/>
          <a:stretch>
            <a:fillRect/>
          </a:stretch>
        </p:blipFill>
        <p:spPr bwMode="auto">
          <a:xfrm>
            <a:off x="285720" y="1285860"/>
            <a:ext cx="3252433" cy="1933577"/>
          </a:xfrm>
          <a:prstGeom prst="rect">
            <a:avLst/>
          </a:prstGeom>
          <a:noFill/>
          <a:ln w="9525">
            <a:noFill/>
            <a:miter lim="800000"/>
            <a:headEnd/>
            <a:tailEnd/>
          </a:ln>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عملکرد اختصاصی آنزیم 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85852" y="1600200"/>
            <a:ext cx="6000792" cy="4525963"/>
          </a:xfrm>
        </p:spPr>
        <p:txBody>
          <a:bodyPr/>
          <a:lstStyle/>
          <a:p>
            <a:pPr>
              <a:buNone/>
            </a:pPr>
            <a:r>
              <a:rPr lang="fa-IR" dirty="0" smtClean="0"/>
              <a:t>عوامل متعددی از جمله :</a:t>
            </a:r>
          </a:p>
          <a:p>
            <a:r>
              <a:rPr lang="en-US" dirty="0" smtClean="0"/>
              <a:t>pH</a:t>
            </a:r>
            <a:endParaRPr lang="fa-IR" dirty="0" smtClean="0"/>
          </a:p>
          <a:p>
            <a:r>
              <a:rPr lang="fa-IR" dirty="0" smtClean="0"/>
              <a:t>دما، </a:t>
            </a:r>
          </a:p>
          <a:p>
            <a:r>
              <a:rPr lang="fa-IR" dirty="0" smtClean="0"/>
              <a:t>غلظت آنزیم </a:t>
            </a:r>
          </a:p>
          <a:p>
            <a:r>
              <a:rPr lang="fa-IR" dirty="0" smtClean="0"/>
              <a:t> پیش ماده </a:t>
            </a:r>
          </a:p>
          <a:p>
            <a:pPr>
              <a:buNone/>
            </a:pPr>
            <a:r>
              <a:rPr lang="fa-IR" dirty="0" smtClean="0"/>
              <a:t>   بر سرعت فعالیت آنزیم ها تأثیر می گذارند.</a:t>
            </a:r>
            <a:endParaRPr lang="fa-I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2986102" y="3571876"/>
            <a:ext cx="5086360" cy="3000396"/>
          </a:xfrm>
        </p:spPr>
        <p:txBody>
          <a:bodyPr>
            <a:normAutofit fontScale="77500" lnSpcReduction="20000"/>
          </a:bodyPr>
          <a:lstStyle/>
          <a:p>
            <a:r>
              <a:rPr lang="fa-IR" dirty="0" smtClean="0"/>
              <a:t>او سعی داشت واکسنی برای آنفلوانزا تولید کند. در آن زمان تصور می شد عامل این بیماری، نوعی باکتری به نام استرپتوکوکوس نومونیا است. گریفیت با دو نوع از این باکتری، آزمایش هایی را روی موش ها انجام داد. نوع بیماری زای آن که پوشینه دار (کپسول دار) است در موش ها سبب سینه پهلو می شود  ولی نوع بدون پوشینه آن موش ها را بیمار نمی کند.</a:t>
            </a:r>
            <a:endParaRPr lang="fa-IR" dirty="0"/>
          </a:p>
        </p:txBody>
      </p:sp>
      <p:pic>
        <p:nvPicPr>
          <p:cNvPr id="4099" name="Picture 3"/>
          <p:cNvPicPr>
            <a:picLocks noChangeAspect="1" noChangeArrowheads="1"/>
          </p:cNvPicPr>
          <p:nvPr/>
        </p:nvPicPr>
        <p:blipFill>
          <a:blip r:embed="rId2"/>
          <a:srcRect/>
          <a:stretch>
            <a:fillRect/>
          </a:stretch>
        </p:blipFill>
        <p:spPr bwMode="auto">
          <a:xfrm>
            <a:off x="571472" y="0"/>
            <a:ext cx="7439033" cy="3381379"/>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0" y="3571876"/>
            <a:ext cx="3071801" cy="22784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40" y="274638"/>
            <a:ext cx="5543560" cy="1143000"/>
          </a:xfrm>
        </p:spPr>
        <p:txBody>
          <a:bodyPr/>
          <a:lstStyle/>
          <a:p>
            <a:r>
              <a:rPr lang="en-US" b="1" dirty="0" smtClean="0">
                <a:solidFill>
                  <a:srgbClr val="C00000"/>
                </a:solidFill>
                <a:effectLst>
                  <a:outerShdw blurRad="38100" dist="38100" dir="2700000" algn="tl">
                    <a:srgbClr val="000000">
                      <a:alpha val="43137"/>
                    </a:srgbClr>
                  </a:outerShdw>
                </a:effectLst>
              </a:rPr>
              <a:t>pH</a:t>
            </a:r>
            <a:r>
              <a:rPr lang="fa-IR" b="1" dirty="0" smtClean="0">
                <a:solidFill>
                  <a:srgbClr val="C00000"/>
                </a:solidFill>
                <a:effectLst>
                  <a:outerShdw blurRad="38100" dist="38100" dir="2700000" algn="tl">
                    <a:srgbClr val="000000">
                      <a:alpha val="43137"/>
                    </a:srgbClr>
                  </a:outerShdw>
                </a:effectLst>
              </a:rPr>
              <a:t> محیط</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286248" y="1785926"/>
            <a:ext cx="3857652" cy="5072074"/>
          </a:xfrm>
        </p:spPr>
        <p:txBody>
          <a:bodyPr>
            <a:normAutofit/>
          </a:bodyPr>
          <a:lstStyle/>
          <a:p>
            <a:r>
              <a:rPr lang="en-US" dirty="0" smtClean="0"/>
              <a:t>pH</a:t>
            </a:r>
            <a:r>
              <a:rPr lang="fa-IR" dirty="0" smtClean="0"/>
              <a:t> بیشتر مایعات بدن بین 6 و 8 است مثلاً </a:t>
            </a:r>
            <a:r>
              <a:rPr lang="en-US" dirty="0" smtClean="0"/>
              <a:t>pH</a:t>
            </a:r>
            <a:r>
              <a:rPr lang="fa-IR" dirty="0" smtClean="0"/>
              <a:t> خون حدود 7/4 است. البته </a:t>
            </a:r>
            <a:r>
              <a:rPr lang="en-US" dirty="0" smtClean="0"/>
              <a:t>pH</a:t>
            </a:r>
            <a:r>
              <a:rPr lang="fa-IR" dirty="0" smtClean="0"/>
              <a:t> بعضی بخش ها خارج از این محدوده هستند</a:t>
            </a:r>
            <a:endParaRPr lang="fa-IR" dirty="0"/>
          </a:p>
        </p:txBody>
      </p:sp>
      <p:pic>
        <p:nvPicPr>
          <p:cNvPr id="6" name="Picture 5"/>
          <p:cNvPicPr>
            <a:picLocks noChangeAspect="1" noChangeArrowheads="1"/>
          </p:cNvPicPr>
          <p:nvPr/>
        </p:nvPicPr>
        <p:blipFill>
          <a:blip r:embed="rId2"/>
          <a:srcRect/>
          <a:stretch>
            <a:fillRect/>
          </a:stretch>
        </p:blipFill>
        <p:spPr bwMode="auto">
          <a:xfrm rot="16200000">
            <a:off x="-1714505" y="1714505"/>
            <a:ext cx="6858002" cy="3428992"/>
          </a:xfrm>
          <a:prstGeom prst="rect">
            <a:avLst/>
          </a:prstGeom>
          <a:noFill/>
          <a:ln w="9525">
            <a:noFill/>
            <a:miter lim="800000"/>
            <a:headEnd/>
            <a:tailEnd/>
          </a:ln>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40" y="274638"/>
            <a:ext cx="5543560" cy="1143000"/>
          </a:xfrm>
        </p:spPr>
        <p:txBody>
          <a:bodyPr/>
          <a:lstStyle/>
          <a:p>
            <a:r>
              <a:rPr lang="en-US" b="1" dirty="0" smtClean="0">
                <a:solidFill>
                  <a:srgbClr val="C00000"/>
                </a:solidFill>
                <a:effectLst>
                  <a:outerShdw blurRad="38100" dist="38100" dir="2700000" algn="tl">
                    <a:srgbClr val="000000">
                      <a:alpha val="43137"/>
                    </a:srgbClr>
                  </a:outerShdw>
                </a:effectLst>
              </a:rPr>
              <a:t>pH</a:t>
            </a:r>
            <a:r>
              <a:rPr lang="fa-IR" b="1" dirty="0" smtClean="0">
                <a:solidFill>
                  <a:srgbClr val="C00000"/>
                </a:solidFill>
                <a:effectLst>
                  <a:outerShdw blurRad="38100" dist="38100" dir="2700000" algn="tl">
                    <a:srgbClr val="000000">
                      <a:alpha val="43137"/>
                    </a:srgbClr>
                  </a:outerShdw>
                </a:effectLst>
              </a:rPr>
              <a:t> محیط</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14678" y="1214422"/>
            <a:ext cx="4643470" cy="5072098"/>
          </a:xfrm>
        </p:spPr>
        <p:txBody>
          <a:bodyPr>
            <a:normAutofit fontScale="92500" lnSpcReduction="10000"/>
          </a:bodyPr>
          <a:lstStyle/>
          <a:p>
            <a:r>
              <a:rPr lang="fa-IR" dirty="0" smtClean="0"/>
              <a:t>یکی از این موارد،</a:t>
            </a:r>
            <a:r>
              <a:rPr lang="en-US" dirty="0" smtClean="0"/>
              <a:t> pH</a:t>
            </a:r>
            <a:r>
              <a:rPr lang="fa-IR" dirty="0" smtClean="0"/>
              <a:t>ترشحات معده است که حدود 2 می باشد.</a:t>
            </a:r>
          </a:p>
          <a:p>
            <a:r>
              <a:rPr lang="fa-IR" dirty="0" smtClean="0"/>
              <a:t>هر آنزیم در یک </a:t>
            </a:r>
            <a:r>
              <a:rPr lang="en-US" dirty="0" smtClean="0"/>
              <a:t>pH</a:t>
            </a:r>
            <a:r>
              <a:rPr lang="fa-IR" dirty="0" smtClean="0"/>
              <a:t> ویژه بهترین فعالیت را دارد که به آن </a:t>
            </a:r>
            <a:r>
              <a:rPr lang="en-US" dirty="0" smtClean="0"/>
              <a:t>pH</a:t>
            </a:r>
            <a:r>
              <a:rPr lang="fa-IR" dirty="0" smtClean="0"/>
              <a:t> بهینه می گویند؛ مثلاً </a:t>
            </a:r>
            <a:r>
              <a:rPr lang="en-US" dirty="0" smtClean="0"/>
              <a:t>pH</a:t>
            </a:r>
            <a:r>
              <a:rPr lang="fa-IR" dirty="0" smtClean="0"/>
              <a:t> بهینه پپسین که از یاخته های معده ترشح می شود حدود 2 است در حالی که آنزیم هایی که از لوزالمعده به روده کوچک وارد می شوند </a:t>
            </a:r>
            <a:r>
              <a:rPr lang="en-US" dirty="0" smtClean="0"/>
              <a:t> pH</a:t>
            </a:r>
            <a:r>
              <a:rPr lang="fa-IR" dirty="0" smtClean="0"/>
              <a:t>بهینه حدود 8 دارند. </a:t>
            </a:r>
            <a:endParaRPr lang="fa-IR" dirty="0"/>
          </a:p>
        </p:txBody>
      </p:sp>
      <p:pic>
        <p:nvPicPr>
          <p:cNvPr id="4" name="Picture 2"/>
          <p:cNvPicPr>
            <a:picLocks noChangeAspect="1" noChangeArrowheads="1"/>
          </p:cNvPicPr>
          <p:nvPr/>
        </p:nvPicPr>
        <p:blipFill>
          <a:blip r:embed="rId2"/>
          <a:srcRect/>
          <a:stretch>
            <a:fillRect/>
          </a:stretch>
        </p:blipFill>
        <p:spPr bwMode="auto">
          <a:xfrm>
            <a:off x="214282" y="0"/>
            <a:ext cx="3071802" cy="3571876"/>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285720" y="3714752"/>
            <a:ext cx="3047019" cy="3143248"/>
          </a:xfrm>
          <a:prstGeom prst="rect">
            <a:avLst/>
          </a:prstGeom>
          <a:noFill/>
          <a:ln w="9525">
            <a:noFill/>
            <a:miter lim="800000"/>
            <a:headEnd/>
            <a:tailEnd/>
          </a:ln>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36" y="274638"/>
            <a:ext cx="6115064" cy="1143000"/>
          </a:xfrm>
        </p:spPr>
        <p:txBody>
          <a:bodyPr/>
          <a:lstStyle/>
          <a:p>
            <a:r>
              <a:rPr lang="en-US" b="1" dirty="0" smtClean="0">
                <a:solidFill>
                  <a:srgbClr val="C00000"/>
                </a:solidFill>
                <a:effectLst>
                  <a:outerShdw blurRad="38100" dist="38100" dir="2700000" algn="tl">
                    <a:srgbClr val="000000">
                      <a:alpha val="43137"/>
                    </a:srgbClr>
                  </a:outerShdw>
                </a:effectLst>
              </a:rPr>
              <a:t>pH</a:t>
            </a:r>
            <a:r>
              <a:rPr lang="fa-IR" b="1" dirty="0" smtClean="0">
                <a:solidFill>
                  <a:srgbClr val="C00000"/>
                </a:solidFill>
                <a:effectLst>
                  <a:outerShdw blurRad="38100" dist="38100" dir="2700000" algn="tl">
                    <a:srgbClr val="000000">
                      <a:alpha val="43137"/>
                    </a:srgbClr>
                  </a:outerShdw>
                </a:effectLst>
              </a:rPr>
              <a:t> محیط</a:t>
            </a:r>
            <a:endParaRPr lang="fa-IR" dirty="0"/>
          </a:p>
        </p:txBody>
      </p:sp>
      <p:sp>
        <p:nvSpPr>
          <p:cNvPr id="3" name="Content Placeholder 2"/>
          <p:cNvSpPr>
            <a:spLocks noGrp="1"/>
          </p:cNvSpPr>
          <p:nvPr>
            <p:ph idx="1"/>
          </p:nvPr>
        </p:nvSpPr>
        <p:spPr>
          <a:xfrm>
            <a:off x="1000100" y="4286257"/>
            <a:ext cx="6643734" cy="1785949"/>
          </a:xfrm>
        </p:spPr>
        <p:txBody>
          <a:bodyPr>
            <a:normAutofit fontScale="92500" lnSpcReduction="10000"/>
          </a:bodyPr>
          <a:lstStyle/>
          <a:p>
            <a:r>
              <a:rPr lang="fa-IR" dirty="0" smtClean="0"/>
              <a:t>تغییر</a:t>
            </a:r>
            <a:r>
              <a:rPr lang="en-US" dirty="0" smtClean="0"/>
              <a:t> pH </a:t>
            </a:r>
            <a:r>
              <a:rPr lang="fa-IR" dirty="0" smtClean="0"/>
              <a:t>با تأثیر بر پیوند های شیمیایی مولکول پروتئین می تواند باعث تغییر شکل آنزیم شود و در نتیجه امکان اتصال آن به پیش ماده از بین برود، در نتیجه میزان فعالیت آن تغییر می کند.</a:t>
            </a:r>
            <a:endParaRPr lang="fa-IR" dirty="0"/>
          </a:p>
        </p:txBody>
      </p:sp>
      <p:sp>
        <p:nvSpPr>
          <p:cNvPr id="153602" name="AutoShape 2" descr="نتیجه تصویری برای ‪pH‬‏"/>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53604" name="AutoShape 4" descr="نتیجه تصویری برای ‪pH‬‏"/>
          <p:cNvSpPr>
            <a:spLocks noChangeAspect="1" noChangeArrowheads="1"/>
          </p:cNvSpPr>
          <p:nvPr/>
        </p:nvSpPr>
        <p:spPr bwMode="auto">
          <a:xfrm>
            <a:off x="8242300" y="-1614488"/>
            <a:ext cx="6057900" cy="3371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53606" name="Picture 6"/>
          <p:cNvPicPr>
            <a:picLocks noChangeAspect="1" noChangeArrowheads="1"/>
          </p:cNvPicPr>
          <p:nvPr/>
        </p:nvPicPr>
        <p:blipFill>
          <a:blip r:embed="rId2"/>
          <a:srcRect/>
          <a:stretch>
            <a:fillRect/>
          </a:stretch>
        </p:blipFill>
        <p:spPr bwMode="auto">
          <a:xfrm>
            <a:off x="1428728" y="1214422"/>
            <a:ext cx="6643702" cy="2852094"/>
          </a:xfrm>
          <a:prstGeom prst="rect">
            <a:avLst/>
          </a:prstGeom>
          <a:noFill/>
          <a:ln w="9525">
            <a:noFill/>
            <a:miter lim="800000"/>
            <a:headEnd/>
            <a:tailEnd/>
          </a:ln>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دما: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86314" y="1600200"/>
            <a:ext cx="3500462" cy="4186254"/>
          </a:xfrm>
        </p:spPr>
        <p:txBody>
          <a:bodyPr>
            <a:normAutofit fontScale="77500" lnSpcReduction="20000"/>
          </a:bodyPr>
          <a:lstStyle/>
          <a:p>
            <a:r>
              <a:rPr lang="fa-IR" dirty="0" smtClean="0"/>
              <a:t>آنزیم های بدن انسان در دمای 37 درجه سانتی گراد بهترین فعالیت را دارند. </a:t>
            </a:r>
          </a:p>
          <a:p>
            <a:r>
              <a:rPr lang="fa-IR" dirty="0" smtClean="0"/>
              <a:t>این آنزیم ها در دمای بالاتر ممکن است شکل غیر طبیعی یا برگشت ناپذیر پیدا کنند و غیر فعال شوند. </a:t>
            </a:r>
          </a:p>
          <a:p>
            <a:r>
              <a:rPr lang="fa-IR" dirty="0" smtClean="0"/>
              <a:t>آنزیم هایی که در دمای پایین غیر فعال می شوند با برگشت دما به حالت طبیعی، می توانند به حالت فعال برگردند.</a:t>
            </a:r>
            <a:endParaRPr lang="fa-IR" dirty="0"/>
          </a:p>
        </p:txBody>
      </p:sp>
      <p:pic>
        <p:nvPicPr>
          <p:cNvPr id="1026" name="Picture 2" descr="C:\Documents and Settings\ششش\Desktop\11.JPG"/>
          <p:cNvPicPr>
            <a:picLocks noChangeAspect="1" noChangeArrowheads="1"/>
          </p:cNvPicPr>
          <p:nvPr/>
        </p:nvPicPr>
        <p:blipFill>
          <a:blip r:embed="rId2"/>
          <a:srcRect/>
          <a:stretch>
            <a:fillRect/>
          </a:stretch>
        </p:blipFill>
        <p:spPr bwMode="auto">
          <a:xfrm>
            <a:off x="0" y="1714488"/>
            <a:ext cx="4643438" cy="3259481"/>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5214942" y="1600200"/>
            <a:ext cx="3471858" cy="4543444"/>
          </a:xfrm>
        </p:spPr>
        <p:txBody>
          <a:bodyPr/>
          <a:lstStyle/>
          <a:p>
            <a:endParaRPr lang="fa-IR" dirty="0"/>
          </a:p>
        </p:txBody>
      </p:sp>
      <p:pic>
        <p:nvPicPr>
          <p:cNvPr id="2050" name="Picture 2"/>
          <p:cNvPicPr>
            <a:picLocks noChangeAspect="1" noChangeArrowheads="1"/>
          </p:cNvPicPr>
          <p:nvPr/>
        </p:nvPicPr>
        <p:blipFill>
          <a:blip r:embed="rId2"/>
          <a:srcRect/>
          <a:stretch>
            <a:fillRect/>
          </a:stretch>
        </p:blipFill>
        <p:spPr bwMode="auto">
          <a:xfrm>
            <a:off x="428596" y="428604"/>
            <a:ext cx="8358247" cy="1114425"/>
          </a:xfrm>
          <a:prstGeom prst="rect">
            <a:avLst/>
          </a:prstGeom>
          <a:noFill/>
          <a:ln w="9525">
            <a:noFill/>
            <a:miter lim="800000"/>
            <a:headEnd/>
            <a:tailEnd/>
          </a:ln>
          <a:effectLst/>
        </p:spPr>
      </p:pic>
      <p:pic>
        <p:nvPicPr>
          <p:cNvPr id="5" name="Picture 2" descr="C:\Documents and Settings\ششش\Desktop\11.JPG"/>
          <p:cNvPicPr>
            <a:picLocks noChangeAspect="1" noChangeArrowheads="1"/>
          </p:cNvPicPr>
          <p:nvPr/>
        </p:nvPicPr>
        <p:blipFill>
          <a:blip r:embed="rId3"/>
          <a:srcRect/>
          <a:stretch>
            <a:fillRect/>
          </a:stretch>
        </p:blipFill>
        <p:spPr bwMode="auto">
          <a:xfrm>
            <a:off x="0" y="1714489"/>
            <a:ext cx="4477887" cy="3143272"/>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12" y="0"/>
            <a:ext cx="5757874" cy="1143000"/>
          </a:xfrm>
        </p:spPr>
        <p:txBody>
          <a:bodyPr/>
          <a:lstStyle/>
          <a:p>
            <a:r>
              <a:rPr lang="fa-IR" b="1" dirty="0" smtClean="0">
                <a:solidFill>
                  <a:srgbClr val="C00000"/>
                </a:solidFill>
                <a:effectLst>
                  <a:outerShdw blurRad="38100" dist="38100" dir="2700000" algn="tl">
                    <a:srgbClr val="000000">
                      <a:alpha val="43137"/>
                    </a:srgbClr>
                  </a:outerShdw>
                </a:effectLst>
              </a:rPr>
              <a:t>غلظت آنزیم و پیش ماده: </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28662" y="3500438"/>
            <a:ext cx="7429552" cy="2714644"/>
          </a:xfrm>
        </p:spPr>
        <p:txBody>
          <a:bodyPr>
            <a:normAutofit fontScale="77500" lnSpcReduction="20000"/>
          </a:bodyPr>
          <a:lstStyle/>
          <a:p>
            <a:r>
              <a:rPr lang="fa-IR" dirty="0" smtClean="0"/>
              <a:t>مقدار بسیار کمی از آنزیم کافی است تا مقدار زیادی از پیش ماده را در واحد زمان به فراورده تبدیل کند. اگر مقدار آنزیم زیادتر شود تولید فراورده در واحد زمان افزایش می یابد. افزایش غلظت پیش ماده در محیطی که آنزیم وجود دارد نیز می تواند تا حدی باعث افزایش سرعت شود ولی این افزایش تا زمانی ادامه می یابد که تمامی جایگاه های فعال آنزیم ها با پیش ماده اشغال شوند. در این حالت سرعت انجام واکنش ثابت می شود.</a:t>
            </a:r>
            <a:endParaRPr lang="fa-IR" dirty="0"/>
          </a:p>
        </p:txBody>
      </p:sp>
      <p:pic>
        <p:nvPicPr>
          <p:cNvPr id="4099" name="Picture 3"/>
          <p:cNvPicPr>
            <a:picLocks noChangeAspect="1" noChangeArrowheads="1"/>
          </p:cNvPicPr>
          <p:nvPr/>
        </p:nvPicPr>
        <p:blipFill>
          <a:blip r:embed="rId2"/>
          <a:srcRect/>
          <a:stretch>
            <a:fillRect/>
          </a:stretch>
        </p:blipFill>
        <p:spPr bwMode="auto">
          <a:xfrm>
            <a:off x="785786" y="1142984"/>
            <a:ext cx="2352675" cy="2166915"/>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6786578" y="1142984"/>
            <a:ext cx="2357422" cy="2159232"/>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a:stretch>
            <a:fillRect/>
          </a:stretch>
        </p:blipFill>
        <p:spPr bwMode="auto">
          <a:xfrm>
            <a:off x="3500430" y="1142984"/>
            <a:ext cx="2905125" cy="2133600"/>
          </a:xfrm>
          <a:prstGeom prst="rect">
            <a:avLst/>
          </a:prstGeom>
          <a:noFill/>
          <a:ln w="9525">
            <a:noFill/>
            <a:miter lim="800000"/>
            <a:headEnd/>
            <a:tailEnd/>
          </a:ln>
          <a:effec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6" descr="PARAND (1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itle 3"/>
          <p:cNvSpPr txBox="1">
            <a:spLocks/>
          </p:cNvSpPr>
          <p:nvPr/>
        </p:nvSpPr>
        <p:spPr>
          <a:xfrm>
            <a:off x="609600" y="427038"/>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0" i="0" u="none" strike="noStrike" kern="1200" cap="none" spc="0" normalizeH="0" baseline="0" noProof="0" smtClean="0">
                <a:ln>
                  <a:noFill/>
                </a:ln>
                <a:solidFill>
                  <a:srgbClr val="92D050"/>
                </a:solidFill>
                <a:effectLst/>
                <a:uLnTx/>
                <a:uFillTx/>
                <a:latin typeface="+mj-lt"/>
                <a:ea typeface="+mj-ea"/>
                <a:cs typeface="+mj-cs"/>
              </a:rPr>
              <a:t>سرفراز باشید</a:t>
            </a:r>
            <a:endParaRPr kumimoji="0" lang="fa-IR" sz="4400" b="0" i="0" u="none" strike="noStrike" kern="1200" cap="none" spc="0" normalizeH="0" baseline="0" noProof="0" dirty="0">
              <a:ln>
                <a:noFill/>
              </a:ln>
              <a:solidFill>
                <a:srgbClr val="92D05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 name="Picture 2"/>
          <p:cNvPicPr>
            <a:picLocks noGrp="1" noChangeAspect="1" noChangeArrowheads="1"/>
          </p:cNvPicPr>
          <p:nvPr>
            <p:ph idx="1"/>
          </p:nvPr>
        </p:nvPicPr>
        <p:blipFill>
          <a:blip r:embed="rId2"/>
          <a:srcRect/>
          <a:stretch>
            <a:fillRect/>
          </a:stretch>
        </p:blipFill>
        <p:spPr bwMode="auto">
          <a:xfrm>
            <a:off x="1" y="70600"/>
            <a:ext cx="9144000" cy="678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438" y="274638"/>
            <a:ext cx="4043362"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باکتری های پوشینه دار بیماریزا است</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286248" y="1600200"/>
            <a:ext cx="4071966" cy="3900502"/>
          </a:xfrm>
        </p:spPr>
        <p:txBody>
          <a:bodyPr>
            <a:normAutofit fontScale="92500"/>
          </a:bodyPr>
          <a:lstStyle/>
          <a:p>
            <a:r>
              <a:rPr lang="fa-IR" dirty="0" smtClean="0"/>
              <a:t>گریفیت مشاهده کرد تزریق باکتری های پوشینه دار به موش باعث بروز علائم بیماری و مرگ در آنها می شود؛ در حالی که تزریق باکتری های بدون پوشینه به موش های مشابه، باعث بروز علائم بیماری نمی شود</a:t>
            </a:r>
            <a:endParaRPr lang="fa-IR" dirty="0"/>
          </a:p>
        </p:txBody>
      </p:sp>
      <p:pic>
        <p:nvPicPr>
          <p:cNvPr id="1026" name="Picture 2"/>
          <p:cNvPicPr>
            <a:picLocks noChangeAspect="1" noChangeArrowheads="1"/>
          </p:cNvPicPr>
          <p:nvPr/>
        </p:nvPicPr>
        <p:blipFill>
          <a:blip r:embed="rId2"/>
          <a:srcRect/>
          <a:stretch>
            <a:fillRect/>
          </a:stretch>
        </p:blipFill>
        <p:spPr bwMode="auto">
          <a:xfrm>
            <a:off x="0" y="0"/>
            <a:ext cx="4245355" cy="3876679"/>
          </a:xfrm>
          <a:prstGeom prst="rect">
            <a:avLst/>
          </a:prstGeom>
          <a:noFill/>
          <a:ln w="9525">
            <a:noFill/>
            <a:miter lim="800000"/>
            <a:headEnd/>
            <a:tailEnd/>
          </a:ln>
          <a:effectLst/>
        </p:spPr>
      </p:pic>
      <p:pic>
        <p:nvPicPr>
          <p:cNvPr id="1027" name="Picture 3" descr="E:\zist\عکس\مدرسه\دوازدهم\عکسای۱۲\IMG_20180609_153704.jpg"/>
          <p:cNvPicPr>
            <a:picLocks noChangeAspect="1" noChangeArrowheads="1"/>
          </p:cNvPicPr>
          <p:nvPr/>
        </p:nvPicPr>
        <p:blipFill>
          <a:blip r:embed="rId3"/>
          <a:srcRect/>
          <a:stretch>
            <a:fillRect/>
          </a:stretch>
        </p:blipFill>
        <p:spPr bwMode="auto">
          <a:xfrm>
            <a:off x="0" y="3907633"/>
            <a:ext cx="4214810" cy="295036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وجود كپسول عامل مرگ موشها نيست</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29058" y="1600200"/>
            <a:ext cx="4757742" cy="4829196"/>
          </a:xfrm>
        </p:spPr>
        <p:txBody>
          <a:bodyPr/>
          <a:lstStyle/>
          <a:p>
            <a:r>
              <a:rPr lang="fa-IR" dirty="0" smtClean="0"/>
              <a:t>او در آزمایش دیگری باکتری های پوشینه دار کشته شده با گرما را به موش ها تزریق و مشاهده کرد که موش ها سالم ماندند. گریفیت نتیجه گرفت وجود پوشینه به تنهایی عامل مرگ موش ها نیست.</a:t>
            </a:r>
            <a:endParaRPr lang="fa-IR" dirty="0"/>
          </a:p>
        </p:txBody>
      </p:sp>
      <p:pic>
        <p:nvPicPr>
          <p:cNvPr id="4" name="Picture 3"/>
          <p:cNvPicPr>
            <a:picLocks noChangeAspect="1" noChangeArrowheads="1"/>
          </p:cNvPicPr>
          <p:nvPr/>
        </p:nvPicPr>
        <p:blipFill>
          <a:blip r:embed="rId2"/>
          <a:srcRect/>
          <a:stretch>
            <a:fillRect/>
          </a:stretch>
        </p:blipFill>
        <p:spPr bwMode="auto">
          <a:xfrm>
            <a:off x="857224" y="1400074"/>
            <a:ext cx="2928958" cy="54579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تغييرباكتري هاي بدون كپسول به كپسول دار</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29058" y="1600200"/>
            <a:ext cx="4357718" cy="3829064"/>
          </a:xfrm>
        </p:spPr>
        <p:txBody>
          <a:bodyPr>
            <a:normAutofit fontScale="92500" lnSpcReduction="10000"/>
          </a:bodyPr>
          <a:lstStyle/>
          <a:p>
            <a:r>
              <a:rPr lang="fa-IR" dirty="0" smtClean="0"/>
              <a:t>سپس مخلوطی از باکتری های پوشینه دار کشته شده با گرما و زنده بدون پوشینه را به موش ها تزریق کرد و دید برخلاف انتظار، موش ها مُردند! او در بررسی خون و شش های موش های مرده، مقدار زیادی از باکتری های پوشینه دار زنده مشاهده کرد.</a:t>
            </a:r>
            <a:endParaRPr lang="fa-IR" dirty="0"/>
          </a:p>
        </p:txBody>
      </p:sp>
      <p:pic>
        <p:nvPicPr>
          <p:cNvPr id="2052" name="Picture 4"/>
          <p:cNvPicPr>
            <a:picLocks noChangeAspect="1" noChangeArrowheads="1"/>
          </p:cNvPicPr>
          <p:nvPr/>
        </p:nvPicPr>
        <p:blipFill>
          <a:blip r:embed="rId2"/>
          <a:srcRect/>
          <a:stretch>
            <a:fillRect/>
          </a:stretch>
        </p:blipFill>
        <p:spPr bwMode="auto">
          <a:xfrm>
            <a:off x="928662" y="1500173"/>
            <a:ext cx="3000396" cy="51504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علت تغییر شکل باکتری چیست؟</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57224" y="3929066"/>
            <a:ext cx="7429552" cy="1928826"/>
          </a:xfrm>
        </p:spPr>
        <p:txBody>
          <a:bodyPr>
            <a:normAutofit fontScale="85000" lnSpcReduction="20000"/>
          </a:bodyPr>
          <a:lstStyle/>
          <a:p>
            <a:r>
              <a:rPr lang="fa-IR" dirty="0" smtClean="0"/>
              <a:t>مسلماً باکتری های مرده، زنده نشده اند بلکه تعدادی از باکتری های بدون پوشینه به نحوی تغییر کرده و پوشینه دار شده اند.</a:t>
            </a:r>
          </a:p>
          <a:p>
            <a:r>
              <a:rPr lang="fa-IR" dirty="0" smtClean="0"/>
              <a:t>از نتایج این آزمایش ها مشخص شد که مادهٔ وراثتی می تواند از یاخته ای به یاختهٔ دیگر منتقل شود ولی ماهیت این ماده و چگونگی انتقال آن مشخص نشد.</a:t>
            </a:r>
            <a:endParaRPr lang="fa-IR" dirty="0"/>
          </a:p>
        </p:txBody>
      </p:sp>
      <p:pic>
        <p:nvPicPr>
          <p:cNvPr id="3075" name="Picture 3"/>
          <p:cNvPicPr>
            <a:picLocks noChangeAspect="1" noChangeArrowheads="1"/>
          </p:cNvPicPr>
          <p:nvPr/>
        </p:nvPicPr>
        <p:blipFill>
          <a:blip r:embed="rId2"/>
          <a:srcRect/>
          <a:stretch>
            <a:fillRect/>
          </a:stretch>
        </p:blipFill>
        <p:spPr bwMode="auto">
          <a:xfrm>
            <a:off x="2214546" y="1071547"/>
            <a:ext cx="5686418" cy="28594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fa-IR" smtClean="0"/>
          </a:p>
        </p:txBody>
      </p:sp>
      <p:pic>
        <p:nvPicPr>
          <p:cNvPr id="3075" name="Picture 2"/>
          <p:cNvPicPr>
            <a:picLocks noGrp="1" noChangeAspect="1" noChangeArrowheads="1"/>
          </p:cNvPicPr>
          <p:nvPr>
            <p:ph idx="1"/>
          </p:nvPr>
        </p:nvPicPr>
        <p:blipFill>
          <a:blip r:embed="rId2"/>
          <a:srcRect/>
          <a:stretch>
            <a:fillRect/>
          </a:stretch>
        </p:blipFill>
        <p:spPr>
          <a:xfrm>
            <a:off x="0" y="0"/>
            <a:ext cx="9144000" cy="6818313"/>
          </a:xfr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عامل اصلی انتقال صفات وراثتی، مولکول دِنا است</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71802" y="1600200"/>
            <a:ext cx="5614998" cy="4829196"/>
          </a:xfrm>
        </p:spPr>
        <p:txBody>
          <a:bodyPr/>
          <a:lstStyle/>
          <a:p>
            <a:r>
              <a:rPr lang="fa-IR" dirty="0" smtClean="0"/>
              <a:t>عامل مؤثر در انتقال این صفت تا حدود 16 سال بعد از گریفیت همچنان ناشناخته ماند. تا اینکه نتایج کارهای دانشمندی به نام ایوری (</a:t>
            </a:r>
            <a:r>
              <a:rPr lang="en-US" dirty="0" smtClean="0"/>
              <a:t> Oswald Avery</a:t>
            </a:r>
            <a:r>
              <a:rPr lang="fa-IR" dirty="0" smtClean="0"/>
              <a:t>) و همکارانش عامل مؤثر در آن را مشخص کرد.</a:t>
            </a:r>
            <a:endParaRPr lang="fa-IR" dirty="0"/>
          </a:p>
        </p:txBody>
      </p:sp>
      <p:pic>
        <p:nvPicPr>
          <p:cNvPr id="4098" name="Picture 2"/>
          <p:cNvPicPr>
            <a:picLocks noChangeAspect="1" noChangeArrowheads="1"/>
          </p:cNvPicPr>
          <p:nvPr/>
        </p:nvPicPr>
        <p:blipFill>
          <a:blip r:embed="rId2"/>
          <a:srcRect/>
          <a:stretch>
            <a:fillRect/>
          </a:stretch>
        </p:blipFill>
        <p:spPr bwMode="auto">
          <a:xfrm>
            <a:off x="785786" y="1571612"/>
            <a:ext cx="2421741" cy="3228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مراحل آزمایشات ایوری و همکاران</a:t>
            </a:r>
            <a:endParaRPr lang="fa-IR" b="1" dirty="0">
              <a:solidFill>
                <a:srgbClr val="C00000"/>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a:srcRect/>
          <a:stretch>
            <a:fillRect/>
          </a:stretch>
        </p:blipFill>
        <p:spPr bwMode="auto">
          <a:xfrm>
            <a:off x="3143240" y="1428736"/>
            <a:ext cx="3350435" cy="44672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rgbClr val="C00000"/>
                </a:solidFill>
                <a:effectLst>
                  <a:outerShdw blurRad="38100" dist="38100" dir="2700000" algn="tl">
                    <a:srgbClr val="000000">
                      <a:alpha val="43137"/>
                    </a:srgbClr>
                  </a:outerShdw>
                </a:effectLst>
              </a:rPr>
              <a:t>1- تهیه عصاره سلولی بدون پروتئین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28662" y="4357694"/>
            <a:ext cx="7143800" cy="1643073"/>
          </a:xfrm>
        </p:spPr>
        <p:txBody>
          <a:bodyPr>
            <a:normAutofit fontScale="92500" lnSpcReduction="20000"/>
          </a:bodyPr>
          <a:lstStyle/>
          <a:p>
            <a:r>
              <a:rPr lang="fa-IR" dirty="0" smtClean="0"/>
              <a:t>آنها ابتدا از عصارۀ استخراج شده از باکتری های کشته شدهٔ پوشینه دار استفاده کردند و در آن تمامی پروتئین های موجود را تخریب کردند. به نظر شما چگونه این کار انجام شد؟</a:t>
            </a:r>
            <a:endParaRPr lang="fa-IR" dirty="0"/>
          </a:p>
        </p:txBody>
      </p:sp>
      <p:pic>
        <p:nvPicPr>
          <p:cNvPr id="6146" name="Picture 2"/>
          <p:cNvPicPr>
            <a:picLocks noChangeAspect="1" noChangeArrowheads="1"/>
          </p:cNvPicPr>
          <p:nvPr/>
        </p:nvPicPr>
        <p:blipFill>
          <a:blip r:embed="rId2"/>
          <a:srcRect/>
          <a:stretch>
            <a:fillRect/>
          </a:stretch>
        </p:blipFill>
        <p:spPr bwMode="auto">
          <a:xfrm>
            <a:off x="1285852" y="1357298"/>
            <a:ext cx="6019800" cy="3009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8" y="274638"/>
            <a:ext cx="3328982" cy="1225536"/>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2- پروتئین عامل انتقال صفات نیست</a:t>
            </a:r>
            <a:endParaRPr lang="fa-IR" dirty="0"/>
          </a:p>
        </p:txBody>
      </p:sp>
      <p:sp>
        <p:nvSpPr>
          <p:cNvPr id="3" name="Content Placeholder 2"/>
          <p:cNvSpPr>
            <a:spLocks noGrp="1"/>
          </p:cNvSpPr>
          <p:nvPr>
            <p:ph idx="1"/>
          </p:nvPr>
        </p:nvSpPr>
        <p:spPr>
          <a:xfrm>
            <a:off x="5286380" y="1857364"/>
            <a:ext cx="3400420" cy="3714776"/>
          </a:xfrm>
        </p:spPr>
        <p:txBody>
          <a:bodyPr>
            <a:normAutofit fontScale="92500" lnSpcReduction="20000"/>
          </a:bodyPr>
          <a:lstStyle/>
          <a:p>
            <a:r>
              <a:rPr lang="fa-IR" dirty="0" smtClean="0"/>
              <a:t>آنها سپس باقی ماندهٔ محلول را به محیط کشت باکتری فاقد پوشینه اضافه کردند و دیدند که انتقال صفت صورت می گیرد؛ پس می توان نتیجه گرفت که پروتئین ها مادهٔ وراثتی نیستند.</a:t>
            </a:r>
            <a:endParaRPr lang="fa-IR" dirty="0"/>
          </a:p>
        </p:txBody>
      </p:sp>
      <p:sp>
        <p:nvSpPr>
          <p:cNvPr id="9222" name="AutoShape 6" descr="نتیجه تصویری برای ایوری"/>
          <p:cNvSpPr>
            <a:spLocks noChangeAspect="1" noChangeArrowheads="1"/>
          </p:cNvSpPr>
          <p:nvPr/>
        </p:nvSpPr>
        <p:spPr bwMode="auto">
          <a:xfrm>
            <a:off x="8531225" y="-990600"/>
            <a:ext cx="2209800" cy="2066925"/>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9224" name="AutoShape 8" descr="نتیجه تصویری برای ایوری"/>
          <p:cNvSpPr>
            <a:spLocks noChangeAspect="1" noChangeArrowheads="1"/>
          </p:cNvSpPr>
          <p:nvPr/>
        </p:nvSpPr>
        <p:spPr bwMode="auto">
          <a:xfrm>
            <a:off x="8531225" y="-990600"/>
            <a:ext cx="2209800" cy="2066925"/>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9227" name="Picture 11"/>
          <p:cNvPicPr>
            <a:picLocks noChangeAspect="1" noChangeArrowheads="1"/>
          </p:cNvPicPr>
          <p:nvPr/>
        </p:nvPicPr>
        <p:blipFill>
          <a:blip r:embed="rId2"/>
          <a:srcRect/>
          <a:stretch>
            <a:fillRect/>
          </a:stretch>
        </p:blipFill>
        <p:spPr bwMode="auto">
          <a:xfrm>
            <a:off x="0" y="642918"/>
            <a:ext cx="5305425"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4" y="274638"/>
            <a:ext cx="3543296" cy="1868478"/>
          </a:xfrm>
        </p:spPr>
        <p:txBody>
          <a:bodyPr/>
          <a:lstStyle/>
          <a:p>
            <a:r>
              <a:rPr lang="fa-IR" b="1" dirty="0" smtClean="0">
                <a:solidFill>
                  <a:srgbClr val="C00000"/>
                </a:solidFill>
                <a:effectLst>
                  <a:outerShdw blurRad="38100" dist="38100" dir="2700000" algn="tl">
                    <a:srgbClr val="000000">
                      <a:alpha val="43137"/>
                    </a:srgbClr>
                  </a:outerShdw>
                </a:effectLst>
              </a:rPr>
              <a:t>3- </a:t>
            </a:r>
            <a:r>
              <a:rPr lang="en-US" b="1" dirty="0" smtClean="0">
                <a:solidFill>
                  <a:srgbClr val="C00000"/>
                </a:solidFill>
                <a:effectLst>
                  <a:outerShdw blurRad="38100" dist="38100" dir="2700000" algn="tl">
                    <a:srgbClr val="000000">
                      <a:alpha val="43137"/>
                    </a:srgbClr>
                  </a:outerShdw>
                </a:effectLst>
              </a:rPr>
              <a:t>DNA</a:t>
            </a:r>
            <a:r>
              <a:rPr lang="fa-IR" b="1" dirty="0" smtClean="0">
                <a:solidFill>
                  <a:srgbClr val="C00000"/>
                </a:solidFill>
                <a:effectLst>
                  <a:outerShdw blurRad="38100" dist="38100" dir="2700000" algn="tl">
                    <a:srgbClr val="000000">
                      <a:alpha val="43137"/>
                    </a:srgbClr>
                  </a:outerShdw>
                </a:effectLst>
              </a:rPr>
              <a:t> عامل انتقال صفات است </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14282" y="5143512"/>
            <a:ext cx="8929718" cy="1714488"/>
          </a:xfrm>
        </p:spPr>
        <p:txBody>
          <a:bodyPr>
            <a:normAutofit fontScale="77500" lnSpcReduction="20000"/>
          </a:bodyPr>
          <a:lstStyle/>
          <a:p>
            <a:r>
              <a:rPr lang="fa-IR" dirty="0" smtClean="0"/>
              <a:t>در آزمایش دیگری مخلوط به دست آمده را در یک گریزانه (سانتریفیوژ) با سرعت بالا قرار دادند و مواد آن را به صورت لایه لایه جدا کردند. با اضافه کردن هریک از لایه ها به صورت جداگانه به محیط کشت باکتری فاقد پوشینه مشاهده کردند که انتقال صفت فقط با لایه ای که در آن دِنا وجود دارد انجام می شود.</a:t>
            </a:r>
            <a:endParaRPr lang="fa-IR" dirty="0"/>
          </a:p>
        </p:txBody>
      </p:sp>
      <p:pic>
        <p:nvPicPr>
          <p:cNvPr id="8193" name="Picture 1"/>
          <p:cNvPicPr>
            <a:picLocks noChangeAspect="1" noChangeArrowheads="1"/>
          </p:cNvPicPr>
          <p:nvPr/>
        </p:nvPicPr>
        <p:blipFill>
          <a:blip r:embed="rId2"/>
          <a:srcRect/>
          <a:stretch>
            <a:fillRect/>
          </a:stretch>
        </p:blipFill>
        <p:spPr bwMode="auto">
          <a:xfrm>
            <a:off x="0" y="0"/>
            <a:ext cx="5072098" cy="2000240"/>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a:srcRect/>
          <a:stretch>
            <a:fillRect/>
          </a:stretch>
        </p:blipFill>
        <p:spPr bwMode="auto">
          <a:xfrm>
            <a:off x="0" y="2000240"/>
            <a:ext cx="9196701" cy="31527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نتایج آزمایشات ایوری و همکاران</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57158" y="1600201"/>
            <a:ext cx="8329642" cy="2185990"/>
          </a:xfrm>
        </p:spPr>
        <p:txBody>
          <a:bodyPr>
            <a:normAutofit fontScale="85000" lnSpcReduction="10000"/>
          </a:bodyPr>
          <a:lstStyle/>
          <a:p>
            <a:r>
              <a:rPr lang="fa-IR" dirty="0" smtClean="0"/>
              <a:t>نتایج این آزمایش ها انکارناپذیر بود و ایوری و همکارانش را به این نتیجه رساند که عامل اصلی و مؤثر در انتقال صفات، دِنا است. به عبارت ساده تر، دِنا همان ماده وراثتی است. با این حال نتایج به دست آمده مورد قبول عده ای قرار نگرفت؛ چون در آن زمان بسیاری از دانشمندان بر این باور بودند که پروتئین ها ماده وراثتی هستند.</a:t>
            </a:r>
            <a:endParaRPr lang="fa-IR" dirty="0"/>
          </a:p>
        </p:txBody>
      </p:sp>
      <p:pic>
        <p:nvPicPr>
          <p:cNvPr id="4" name="Picture 3"/>
          <p:cNvPicPr>
            <a:picLocks noChangeAspect="1" noChangeArrowheads="1"/>
          </p:cNvPicPr>
          <p:nvPr/>
        </p:nvPicPr>
        <p:blipFill>
          <a:blip r:embed="rId2"/>
          <a:srcRect/>
          <a:stretch>
            <a:fillRect/>
          </a:stretch>
        </p:blipFill>
        <p:spPr bwMode="auto">
          <a:xfrm>
            <a:off x="1071538" y="3495675"/>
            <a:ext cx="6686550" cy="3362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52" y="2143116"/>
            <a:ext cx="7515220" cy="1143000"/>
          </a:xfrm>
        </p:spPr>
        <p:txBody>
          <a:bodyPr>
            <a:noAutofit/>
          </a:bodyPr>
          <a:lstStyle/>
          <a:p>
            <a:r>
              <a:rPr lang="fa-IR" sz="8800" b="1" dirty="0" smtClean="0">
                <a:solidFill>
                  <a:srgbClr val="C00000"/>
                </a:solidFill>
                <a:effectLst>
                  <a:outerShdw blurRad="38100" dist="38100" dir="2700000" algn="tl">
                    <a:srgbClr val="000000">
                      <a:alpha val="43137"/>
                    </a:srgbClr>
                  </a:outerShdw>
                </a:effectLst>
              </a:rPr>
              <a:t>ساختار نوکلئیک اسید</a:t>
            </a:r>
            <a:endParaRPr lang="fa-IR" sz="8800" dirty="0">
              <a:solidFill>
                <a:srgbClr val="C00000"/>
              </a:solidFill>
              <a:effectLst>
                <a:outerShdw blurRad="38100" dist="38100" dir="2700000" algn="tl">
                  <a:srgbClr val="000000">
                    <a:alpha val="43137"/>
                  </a:srgbClr>
                </a:outerShdw>
              </a:effectLst>
            </a:endParaRPr>
          </a:p>
        </p:txBody>
      </p:sp>
      <p:pic>
        <p:nvPicPr>
          <p:cNvPr id="3" name="Picture 19" descr="dna_spinning_md_clr.gif"/>
          <p:cNvPicPr>
            <a:picLocks noChangeAspect="1" noChangeArrowheads="1" noCrop="1"/>
          </p:cNvPicPr>
          <p:nvPr/>
        </p:nvPicPr>
        <p:blipFill>
          <a:blip r:embed="rId2" cstate="print"/>
          <a:srcRect/>
          <a:stretch>
            <a:fillRect/>
          </a:stretch>
        </p:blipFill>
        <p:spPr bwMode="auto">
          <a:xfrm rot="1707527">
            <a:off x="2214546" y="2928934"/>
            <a:ext cx="1571636" cy="307183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 اسید های نوکلئیک</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0034" y="4000504"/>
            <a:ext cx="7858180" cy="1571636"/>
          </a:xfrm>
        </p:spPr>
        <p:txBody>
          <a:bodyPr>
            <a:normAutofit fontScale="92500" lnSpcReduction="20000"/>
          </a:bodyPr>
          <a:lstStyle/>
          <a:p>
            <a:r>
              <a:rPr lang="fa-IR" dirty="0" smtClean="0"/>
              <a:t>نوكلئيك اسيدها كه شامل </a:t>
            </a:r>
            <a:r>
              <a:rPr lang="fa-IR" b="1" dirty="0" smtClean="0"/>
              <a:t>دئوکسی ريبونوکلئیک اسید (</a:t>
            </a:r>
            <a:r>
              <a:rPr lang="en-US" b="1" dirty="0" smtClean="0"/>
              <a:t>DNA</a:t>
            </a:r>
            <a:r>
              <a:rPr lang="fa-IR" b="1" dirty="0" smtClean="0"/>
              <a:t>) و ريبونوکلئیک اسید  </a:t>
            </a:r>
            <a:r>
              <a:rPr lang="en-US" b="1" dirty="0" smtClean="0"/>
              <a:t>RNA )</a:t>
            </a:r>
            <a:r>
              <a:rPr lang="fa-IR" b="1" dirty="0" smtClean="0"/>
              <a:t>) </a:t>
            </a:r>
            <a:r>
              <a:rPr lang="fa-IR" dirty="0" smtClean="0"/>
              <a:t>هستند همه پليمرهايي (بسپارهایی)از واحدهايي تكرارشونده به نام </a:t>
            </a:r>
            <a:r>
              <a:rPr lang="fa-IR" b="1" dirty="0" smtClean="0"/>
              <a:t>نوکلئوتید </a:t>
            </a:r>
            <a:r>
              <a:rPr lang="fa-IR" dirty="0" smtClean="0"/>
              <a:t>هستند.</a:t>
            </a:r>
            <a:endParaRPr lang="fa-IR" dirty="0"/>
          </a:p>
        </p:txBody>
      </p:sp>
      <p:pic>
        <p:nvPicPr>
          <p:cNvPr id="4" name="Picture 3"/>
          <p:cNvPicPr>
            <a:picLocks noChangeAspect="1" noChangeArrowheads="1"/>
          </p:cNvPicPr>
          <p:nvPr/>
        </p:nvPicPr>
        <p:blipFill>
          <a:blip r:embed="rId2"/>
          <a:srcRect/>
          <a:stretch>
            <a:fillRect/>
          </a:stretch>
        </p:blipFill>
        <p:spPr bwMode="auto">
          <a:xfrm>
            <a:off x="0" y="357166"/>
            <a:ext cx="2000232" cy="3114675"/>
          </a:xfrm>
          <a:prstGeom prst="rect">
            <a:avLst/>
          </a:prstGeom>
          <a:noFill/>
          <a:ln w="9525">
            <a:noFill/>
            <a:miter lim="800000"/>
            <a:headEnd/>
            <a:tailEnd/>
          </a:ln>
          <a:effectLst/>
        </p:spPr>
      </p:pic>
      <p:pic>
        <p:nvPicPr>
          <p:cNvPr id="5" name="Picture 4" descr="showitem"/>
          <p:cNvPicPr>
            <a:picLocks noChangeAspect="1" noChangeArrowheads="1"/>
          </p:cNvPicPr>
          <p:nvPr/>
        </p:nvPicPr>
        <p:blipFill>
          <a:blip r:embed="rId3" cstate="print"/>
          <a:srcRect/>
          <a:stretch>
            <a:fillRect/>
          </a:stretch>
        </p:blipFill>
        <p:spPr bwMode="auto">
          <a:xfrm>
            <a:off x="2428860" y="1500174"/>
            <a:ext cx="2190766" cy="2000264"/>
          </a:xfrm>
          <a:prstGeom prst="rect">
            <a:avLst/>
          </a:prstGeom>
          <a:noFill/>
          <a:ln w="9525">
            <a:noFill/>
            <a:miter lim="800000"/>
            <a:headEnd/>
            <a:tailEnd/>
          </a:ln>
        </p:spPr>
      </p:pic>
      <p:pic>
        <p:nvPicPr>
          <p:cNvPr id="6" name="Picture 3"/>
          <p:cNvPicPr>
            <a:picLocks noChangeAspect="1" noChangeArrowheads="1"/>
          </p:cNvPicPr>
          <p:nvPr/>
        </p:nvPicPr>
        <p:blipFill>
          <a:blip r:embed="rId4"/>
          <a:srcRect/>
          <a:stretch>
            <a:fillRect/>
          </a:stretch>
        </p:blipFill>
        <p:spPr bwMode="auto">
          <a:xfrm>
            <a:off x="5000628" y="1214422"/>
            <a:ext cx="3857652" cy="2857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fa-IR" b="1" dirty="0" smtClean="0">
                <a:solidFill>
                  <a:srgbClr val="C00000"/>
                </a:solidFill>
                <a:effectLst>
                  <a:outerShdw blurRad="38100" dist="38100" dir="2700000" algn="tl">
                    <a:srgbClr val="000000">
                      <a:alpha val="43137"/>
                    </a:srgbClr>
                  </a:outerShdw>
                </a:effectLst>
              </a:rPr>
              <a:t>هر نوكلئوتيد شامل سه بخش</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85852" y="4714884"/>
            <a:ext cx="6500858" cy="1285883"/>
          </a:xfrm>
        </p:spPr>
        <p:txBody>
          <a:bodyPr>
            <a:normAutofit fontScale="92500" lnSpcReduction="20000"/>
          </a:bodyPr>
          <a:lstStyle/>
          <a:p>
            <a:r>
              <a:rPr lang="fa-IR" dirty="0" smtClean="0"/>
              <a:t>1- يك قند پنج كربنه كه در </a:t>
            </a:r>
            <a:r>
              <a:rPr lang="en-US" dirty="0" smtClean="0"/>
              <a:t>DNA</a:t>
            </a:r>
            <a:r>
              <a:rPr lang="fa-IR" dirty="0" smtClean="0"/>
              <a:t> </a:t>
            </a:r>
            <a:r>
              <a:rPr lang="fa-IR" b="1" dirty="0" smtClean="0"/>
              <a:t>دئوکسی ريبوز و در </a:t>
            </a:r>
            <a:r>
              <a:rPr lang="en-US" b="1" dirty="0" smtClean="0"/>
              <a:t>RNA</a:t>
            </a:r>
            <a:r>
              <a:rPr lang="fa-IR" b="1" dirty="0" smtClean="0"/>
              <a:t> ريبوز </a:t>
            </a:r>
            <a:r>
              <a:rPr lang="fa-IR" dirty="0" smtClean="0"/>
              <a:t>است. دئوكسي ريبوز يك اكسيژن كمتر از ريبوز دارد.</a:t>
            </a:r>
            <a:endParaRPr lang="fa-IR" dirty="0"/>
          </a:p>
        </p:txBody>
      </p:sp>
      <p:pic>
        <p:nvPicPr>
          <p:cNvPr id="36866" name="Picture 2"/>
          <p:cNvPicPr>
            <a:picLocks noChangeAspect="1" noChangeArrowheads="1"/>
          </p:cNvPicPr>
          <p:nvPr/>
        </p:nvPicPr>
        <p:blipFill>
          <a:blip r:embed="rId2"/>
          <a:srcRect/>
          <a:stretch>
            <a:fillRect/>
          </a:stretch>
        </p:blipFill>
        <p:spPr bwMode="auto">
          <a:xfrm>
            <a:off x="3000364" y="1214422"/>
            <a:ext cx="5467350" cy="342902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0" y="1352207"/>
            <a:ext cx="2928926" cy="3314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926" y="274638"/>
            <a:ext cx="5757874" cy="1143000"/>
          </a:xfrm>
        </p:spPr>
        <p:txBody>
          <a:bodyPr>
            <a:normAutofit/>
          </a:bodyPr>
          <a:lstStyle/>
          <a:p>
            <a:r>
              <a:rPr lang="fa-IR" b="1" dirty="0" smtClean="0">
                <a:solidFill>
                  <a:srgbClr val="C00000"/>
                </a:solidFill>
                <a:effectLst>
                  <a:outerShdw blurRad="38100" dist="38100" dir="2700000" algn="tl">
                    <a:srgbClr val="000000">
                      <a:alpha val="43137"/>
                    </a:srgbClr>
                  </a:outerShdw>
                </a:effectLst>
              </a:rPr>
              <a:t>هر نوكلئوتيد شامل سه بخش</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28662" y="5072074"/>
            <a:ext cx="6715172" cy="1268403"/>
          </a:xfrm>
        </p:spPr>
        <p:txBody>
          <a:bodyPr>
            <a:normAutofit/>
          </a:bodyPr>
          <a:lstStyle/>
          <a:p>
            <a:pPr algn="r"/>
            <a:r>
              <a:rPr lang="fa-IR" dirty="0" smtClean="0"/>
              <a:t>2- بخشي كه داراي يك تا سه گروه فسفات است</a:t>
            </a:r>
            <a:endParaRPr lang="fa-IR" dirty="0"/>
          </a:p>
        </p:txBody>
      </p:sp>
      <p:pic>
        <p:nvPicPr>
          <p:cNvPr id="36866" name="Picture 2"/>
          <p:cNvPicPr>
            <a:picLocks noChangeAspect="1" noChangeArrowheads="1"/>
          </p:cNvPicPr>
          <p:nvPr/>
        </p:nvPicPr>
        <p:blipFill>
          <a:blip r:embed="rId2"/>
          <a:srcRect/>
          <a:stretch>
            <a:fillRect/>
          </a:stretch>
        </p:blipFill>
        <p:spPr bwMode="auto">
          <a:xfrm>
            <a:off x="3500430" y="1285860"/>
            <a:ext cx="5467350" cy="3762375"/>
          </a:xfrm>
          <a:prstGeom prst="rect">
            <a:avLst/>
          </a:prstGeom>
          <a:noFill/>
          <a:ln w="9525">
            <a:noFill/>
            <a:miter lim="800000"/>
            <a:headEnd/>
            <a:tailEnd/>
          </a:ln>
          <a:effectLst/>
        </p:spPr>
      </p:pic>
      <p:pic>
        <p:nvPicPr>
          <p:cNvPr id="5" name="Picture 1"/>
          <p:cNvPicPr>
            <a:picLocks noChangeAspect="1" noChangeArrowheads="1"/>
          </p:cNvPicPr>
          <p:nvPr/>
        </p:nvPicPr>
        <p:blipFill>
          <a:blip r:embed="rId3"/>
          <a:srcRect/>
          <a:stretch>
            <a:fillRect/>
          </a:stretch>
        </p:blipFill>
        <p:spPr bwMode="auto">
          <a:xfrm>
            <a:off x="0" y="2714620"/>
            <a:ext cx="3092281" cy="2400302"/>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0" y="0"/>
            <a:ext cx="3000364" cy="2638428"/>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جلد کتاب زیست شناسی دوازدهم تجربی"/>
          <p:cNvPicPr>
            <a:picLocks noChangeAspect="1" noChangeArrowheads="1"/>
          </p:cNvPicPr>
          <p:nvPr/>
        </p:nvPicPr>
        <p:blipFill>
          <a:blip r:embed="rId2"/>
          <a:srcRect/>
          <a:stretch>
            <a:fillRect/>
          </a:stretch>
        </p:blipFill>
        <p:spPr bwMode="auto">
          <a:xfrm>
            <a:off x="2214546" y="0"/>
            <a:ext cx="4976832" cy="692429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4414" y="4357694"/>
            <a:ext cx="6929486" cy="1785950"/>
          </a:xfrm>
        </p:spPr>
        <p:txBody>
          <a:bodyPr>
            <a:normAutofit fontScale="77500" lnSpcReduction="20000"/>
          </a:bodyPr>
          <a:lstStyle/>
          <a:p>
            <a:r>
              <a:rPr lang="fa-IR" dirty="0" smtClean="0"/>
              <a:t>3- باز آلي نيتروژن دارمي تواند </a:t>
            </a:r>
            <a:r>
              <a:rPr lang="fa-IR" b="1" dirty="0" smtClean="0"/>
              <a:t>پورين </a:t>
            </a:r>
            <a:r>
              <a:rPr lang="fa-IR" dirty="0" smtClean="0"/>
              <a:t>باشد كه ساختار دو حلقه اي دارند شامل؛ آدنين (</a:t>
            </a:r>
            <a:r>
              <a:rPr lang="en-US" dirty="0" smtClean="0"/>
              <a:t>A </a:t>
            </a:r>
            <a:r>
              <a:rPr lang="fa-IR" dirty="0" smtClean="0"/>
              <a:t> )و گوانين </a:t>
            </a:r>
            <a:r>
              <a:rPr lang="en-US" dirty="0" smtClean="0"/>
              <a:t>G )</a:t>
            </a:r>
            <a:r>
              <a:rPr lang="fa-IR" dirty="0" smtClean="0"/>
              <a:t> ) يا مي تواند </a:t>
            </a:r>
            <a:r>
              <a:rPr lang="fa-IR" b="1" dirty="0" smtClean="0"/>
              <a:t>پیريمیدن </a:t>
            </a:r>
            <a:r>
              <a:rPr lang="fa-IR" dirty="0" smtClean="0"/>
              <a:t>باشد كه ساختار تك حلقه اي دارد شامل تيمين </a:t>
            </a:r>
            <a:r>
              <a:rPr lang="en-US" dirty="0" smtClean="0"/>
              <a:t>T) </a:t>
            </a:r>
            <a:r>
              <a:rPr lang="fa-IR" dirty="0" smtClean="0"/>
              <a:t>) سيتوزين </a:t>
            </a:r>
            <a:r>
              <a:rPr lang="en-US" dirty="0" smtClean="0"/>
              <a:t>C) </a:t>
            </a:r>
            <a:r>
              <a:rPr lang="fa-IR" dirty="0" smtClean="0"/>
              <a:t>) و يوراسيل (</a:t>
            </a:r>
            <a:r>
              <a:rPr lang="en-US" dirty="0" smtClean="0"/>
              <a:t>U </a:t>
            </a:r>
            <a:r>
              <a:rPr lang="fa-IR" dirty="0" smtClean="0"/>
              <a:t>). در</a:t>
            </a:r>
            <a:r>
              <a:rPr lang="en-US" dirty="0" smtClean="0"/>
              <a:t>DNA</a:t>
            </a:r>
            <a:r>
              <a:rPr lang="fa-IR" dirty="0" smtClean="0"/>
              <a:t>باز يوراسيل شرکت ندارد و در </a:t>
            </a:r>
            <a:r>
              <a:rPr lang="en-US" dirty="0" smtClean="0"/>
              <a:t>RNA</a:t>
            </a:r>
            <a:r>
              <a:rPr lang="fa-IR" dirty="0" smtClean="0"/>
              <a:t> به جای تیمین، باز یوراسیل وجود دارد.</a:t>
            </a:r>
            <a:endParaRPr lang="fa-IR" dirty="0"/>
          </a:p>
        </p:txBody>
      </p:sp>
      <p:pic>
        <p:nvPicPr>
          <p:cNvPr id="3074" name="Picture 2"/>
          <p:cNvPicPr>
            <a:picLocks noChangeAspect="1" noChangeArrowheads="1"/>
          </p:cNvPicPr>
          <p:nvPr/>
        </p:nvPicPr>
        <p:blipFill>
          <a:blip r:embed="rId2"/>
          <a:srcRect/>
          <a:stretch>
            <a:fillRect/>
          </a:stretch>
        </p:blipFill>
        <p:spPr bwMode="auto">
          <a:xfrm>
            <a:off x="714348" y="0"/>
            <a:ext cx="7858148" cy="430983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p:cNvPicPr>
            <a:picLocks noChangeAspect="1" noChangeArrowheads="1"/>
          </p:cNvPicPr>
          <p:nvPr/>
        </p:nvPicPr>
        <p:blipFill>
          <a:blip r:embed="rId2"/>
          <a:srcRect/>
          <a:stretch>
            <a:fillRect/>
          </a:stretch>
        </p:blipFill>
        <p:spPr bwMode="auto">
          <a:xfrm>
            <a:off x="0" y="214290"/>
            <a:ext cx="9058275" cy="26670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357158" y="2766585"/>
            <a:ext cx="3857620" cy="4091415"/>
          </a:xfrm>
          <a:prstGeom prst="rect">
            <a:avLst/>
          </a:prstGeom>
          <a:noFill/>
          <a:ln w="9525">
            <a:noFill/>
            <a:miter lim="800000"/>
            <a:headEnd/>
            <a:tailEnd/>
          </a:ln>
          <a:effectLst/>
        </p:spPr>
      </p:pic>
      <p:pic>
        <p:nvPicPr>
          <p:cNvPr id="6" name="Picture 2"/>
          <p:cNvPicPr>
            <a:picLocks noGrp="1" noChangeAspect="1" noChangeArrowheads="1"/>
          </p:cNvPicPr>
          <p:nvPr>
            <p:ph idx="1"/>
          </p:nvPr>
        </p:nvPicPr>
        <p:blipFill>
          <a:blip r:embed="rId4"/>
          <a:srcRect/>
          <a:stretch>
            <a:fillRect/>
          </a:stretch>
        </p:blipFill>
        <p:spPr bwMode="auto">
          <a:xfrm>
            <a:off x="4368686" y="3143248"/>
            <a:ext cx="4775314" cy="3286148"/>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تشکیل یک نوکلئوتید</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57620" y="1600200"/>
            <a:ext cx="4829180" cy="1971676"/>
          </a:xfrm>
        </p:spPr>
        <p:txBody>
          <a:bodyPr>
            <a:normAutofit fontScale="92500" lnSpcReduction="20000"/>
          </a:bodyPr>
          <a:lstStyle/>
          <a:p>
            <a:r>
              <a:rPr lang="fa-IR" dirty="0" smtClean="0"/>
              <a:t>برای تشکیل یک نوکلئوتید، باز آلی نیتروژن دار و گروه یا گروه های فسفات با پیوند کووالانسی (اشتراکی ) به دو سمت قند متصل می شوند</a:t>
            </a:r>
            <a:endParaRPr lang="fa-IR" dirty="0"/>
          </a:p>
        </p:txBody>
      </p:sp>
      <p:pic>
        <p:nvPicPr>
          <p:cNvPr id="4" name="Picture 2"/>
          <p:cNvPicPr>
            <a:picLocks noChangeAspect="1" noChangeArrowheads="1"/>
          </p:cNvPicPr>
          <p:nvPr/>
        </p:nvPicPr>
        <p:blipFill>
          <a:blip r:embed="rId2"/>
          <a:srcRect/>
          <a:stretch>
            <a:fillRect/>
          </a:stretch>
        </p:blipFill>
        <p:spPr bwMode="auto">
          <a:xfrm>
            <a:off x="0" y="1643049"/>
            <a:ext cx="3857620" cy="4075801"/>
          </a:xfrm>
          <a:prstGeom prst="rect">
            <a:avLst/>
          </a:prstGeom>
          <a:noFill/>
          <a:ln w="9525">
            <a:noFill/>
            <a:miter lim="800000"/>
            <a:headEnd/>
            <a:tailEnd/>
          </a:ln>
          <a:effectLst/>
        </p:spPr>
      </p:pic>
      <p:pic>
        <p:nvPicPr>
          <p:cNvPr id="5" name="Picture 1"/>
          <p:cNvPicPr>
            <a:picLocks noChangeAspect="1" noChangeArrowheads="1"/>
          </p:cNvPicPr>
          <p:nvPr/>
        </p:nvPicPr>
        <p:blipFill>
          <a:blip r:embed="rId3"/>
          <a:srcRect/>
          <a:stretch>
            <a:fillRect/>
          </a:stretch>
        </p:blipFill>
        <p:spPr bwMode="auto">
          <a:xfrm>
            <a:off x="4000496" y="3286124"/>
            <a:ext cx="3092281" cy="2400302"/>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4" y="0"/>
            <a:ext cx="3571868" cy="1082660"/>
          </a:xfrm>
        </p:spPr>
        <p:txBody>
          <a:bodyPr/>
          <a:lstStyle/>
          <a:p>
            <a:r>
              <a:rPr lang="fa-IR" b="1" dirty="0" smtClean="0">
                <a:solidFill>
                  <a:srgbClr val="C00000"/>
                </a:solidFill>
                <a:effectLst>
                  <a:outerShdw blurRad="38100" dist="38100" dir="2700000" algn="tl">
                    <a:srgbClr val="000000">
                      <a:alpha val="43137"/>
                    </a:srgbClr>
                  </a:outerShdw>
                </a:effectLst>
              </a:rPr>
              <a:t>انواع نوکلئوتید</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57290" y="4786322"/>
            <a:ext cx="6429420" cy="1500198"/>
          </a:xfrm>
        </p:spPr>
        <p:txBody>
          <a:bodyPr>
            <a:normAutofit lnSpcReduction="10000"/>
          </a:bodyPr>
          <a:lstStyle/>
          <a:p>
            <a:r>
              <a:rPr lang="fa-IR" dirty="0" smtClean="0"/>
              <a:t>نوکلوتیدها از نظر نوع قند، نوع باز آلی و تعداد گروه های فسفات با یکدیگر تفاوت دارند.</a:t>
            </a:r>
            <a:endParaRPr lang="fa-IR" dirty="0"/>
          </a:p>
        </p:txBody>
      </p:sp>
      <p:pic>
        <p:nvPicPr>
          <p:cNvPr id="5" name="Picture 2"/>
          <p:cNvPicPr>
            <a:picLocks noChangeAspect="1" noChangeArrowheads="1"/>
          </p:cNvPicPr>
          <p:nvPr/>
        </p:nvPicPr>
        <p:blipFill>
          <a:blip r:embed="rId2"/>
          <a:srcRect/>
          <a:stretch>
            <a:fillRect/>
          </a:stretch>
        </p:blipFill>
        <p:spPr bwMode="auto">
          <a:xfrm>
            <a:off x="5072066" y="1214422"/>
            <a:ext cx="3494760" cy="3551451"/>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0" y="0"/>
            <a:ext cx="4857752" cy="477645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پیوند فسفودی استر</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29058" y="1600200"/>
            <a:ext cx="4757742" cy="5257800"/>
          </a:xfrm>
        </p:spPr>
        <p:txBody>
          <a:bodyPr/>
          <a:lstStyle/>
          <a:p>
            <a:r>
              <a:rPr lang="fa-IR" dirty="0" smtClean="0"/>
              <a:t>نوکلئوتیدها با نوعی پیوند اشتراکی به نام </a:t>
            </a:r>
            <a:r>
              <a:rPr lang="fa-IR" b="1" dirty="0" smtClean="0"/>
              <a:t>فسفودی استر </a:t>
            </a:r>
            <a:r>
              <a:rPr lang="fa-IR" dirty="0" smtClean="0"/>
              <a:t>به هم متصل می شوند و </a:t>
            </a:r>
            <a:r>
              <a:rPr lang="fa-IR" b="1" dirty="0" smtClean="0"/>
              <a:t>رشتهٔ پلی نوکلئوتیدی </a:t>
            </a:r>
            <a:r>
              <a:rPr lang="fa-IR" dirty="0" smtClean="0"/>
              <a:t>را می سازند. </a:t>
            </a:r>
            <a:endParaRPr lang="fa-IR" dirty="0"/>
          </a:p>
        </p:txBody>
      </p:sp>
      <p:pic>
        <p:nvPicPr>
          <p:cNvPr id="2050" name="Picture 2"/>
          <p:cNvPicPr>
            <a:picLocks noChangeAspect="1" noChangeArrowheads="1"/>
          </p:cNvPicPr>
          <p:nvPr/>
        </p:nvPicPr>
        <p:blipFill>
          <a:blip r:embed="rId2"/>
          <a:srcRect/>
          <a:stretch>
            <a:fillRect/>
          </a:stretch>
        </p:blipFill>
        <p:spPr bwMode="auto">
          <a:xfrm>
            <a:off x="0" y="1190625"/>
            <a:ext cx="3971925" cy="5667375"/>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84" y="274638"/>
            <a:ext cx="2828916" cy="1296974"/>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پیوند فسفودی استر</a:t>
            </a:r>
            <a:endParaRPr lang="fa-IR" dirty="0"/>
          </a:p>
        </p:txBody>
      </p:sp>
      <p:sp>
        <p:nvSpPr>
          <p:cNvPr id="3" name="Content Placeholder 2"/>
          <p:cNvSpPr>
            <a:spLocks noGrp="1"/>
          </p:cNvSpPr>
          <p:nvPr>
            <p:ph idx="1"/>
          </p:nvPr>
        </p:nvSpPr>
        <p:spPr>
          <a:xfrm>
            <a:off x="5857884" y="1600200"/>
            <a:ext cx="2828916" cy="4829196"/>
          </a:xfrm>
        </p:spPr>
        <p:txBody>
          <a:bodyPr/>
          <a:lstStyle/>
          <a:p>
            <a:r>
              <a:rPr lang="fa-IR" dirty="0" smtClean="0"/>
              <a:t>در پیوند فسفودی استر، فسفات یک نوکلئوتید به گروه هیدروکسی</a:t>
            </a:r>
            <a:r>
              <a:rPr lang="en-US" dirty="0" smtClean="0"/>
              <a:t>(OH)</a:t>
            </a:r>
            <a:r>
              <a:rPr lang="fa-IR" dirty="0" smtClean="0"/>
              <a:t> از قند مربوط به نوکلئوتید دیگر متصل می شود. </a:t>
            </a:r>
            <a:endParaRPr lang="fa-IR" dirty="0"/>
          </a:p>
        </p:txBody>
      </p:sp>
      <p:pic>
        <p:nvPicPr>
          <p:cNvPr id="3075" name="Picture 3"/>
          <p:cNvPicPr>
            <a:picLocks noChangeAspect="1" noChangeArrowheads="1"/>
          </p:cNvPicPr>
          <p:nvPr/>
        </p:nvPicPr>
        <p:blipFill>
          <a:blip r:embed="rId2"/>
          <a:srcRect/>
          <a:stretch>
            <a:fillRect/>
          </a:stretch>
        </p:blipFill>
        <p:spPr bwMode="auto">
          <a:xfrm>
            <a:off x="0" y="714356"/>
            <a:ext cx="5838825" cy="5629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1214414" y="4857760"/>
            <a:ext cx="6643734" cy="1643074"/>
          </a:xfrm>
        </p:spPr>
        <p:txBody>
          <a:bodyPr>
            <a:normAutofit fontScale="77500" lnSpcReduction="20000"/>
          </a:bodyPr>
          <a:lstStyle/>
          <a:p>
            <a:r>
              <a:rPr lang="fa-IR" dirty="0" smtClean="0"/>
              <a:t>رشته های پلی نوکلئوتیدی یا به تنهایی نوکلئیک اسید را می سازند مثل </a:t>
            </a:r>
            <a:r>
              <a:rPr lang="en-US" dirty="0" smtClean="0"/>
              <a:t>RNA</a:t>
            </a:r>
            <a:r>
              <a:rPr lang="fa-IR" dirty="0" smtClean="0"/>
              <a:t>، یا به صورت دوتایی مقابل هم قرار می گیرند و نوکلئیک اسیدهایی مثل </a:t>
            </a:r>
            <a:r>
              <a:rPr lang="en-US" dirty="0" smtClean="0"/>
              <a:t>DNA</a:t>
            </a:r>
            <a:r>
              <a:rPr lang="fa-IR" dirty="0" smtClean="0"/>
              <a:t> را می سازند بنابراین مولکول های </a:t>
            </a:r>
            <a:r>
              <a:rPr lang="en-US" dirty="0" smtClean="0"/>
              <a:t>DNA</a:t>
            </a:r>
            <a:r>
              <a:rPr lang="fa-IR" dirty="0" smtClean="0"/>
              <a:t> از دو رشته پلی نوکلئوتید و مولکول های </a:t>
            </a:r>
            <a:r>
              <a:rPr lang="en-US" dirty="0" smtClean="0"/>
              <a:t> RNA </a:t>
            </a:r>
            <a:r>
              <a:rPr lang="fa-IR" dirty="0" smtClean="0"/>
              <a:t>از یک رشته پلی نوکلئوتید تشکیل می شوند.</a:t>
            </a:r>
          </a:p>
          <a:p>
            <a:endParaRPr lang="fa-IR" dirty="0"/>
          </a:p>
        </p:txBody>
      </p:sp>
      <p:pic>
        <p:nvPicPr>
          <p:cNvPr id="4" name="Picture 5"/>
          <p:cNvPicPr>
            <a:picLocks noChangeAspect="1" noChangeArrowheads="1"/>
          </p:cNvPicPr>
          <p:nvPr/>
        </p:nvPicPr>
        <p:blipFill>
          <a:blip r:embed="rId2"/>
          <a:srcRect/>
          <a:stretch>
            <a:fillRect/>
          </a:stretch>
        </p:blipFill>
        <p:spPr bwMode="auto">
          <a:xfrm>
            <a:off x="0" y="0"/>
            <a:ext cx="9144000" cy="48209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 </a:t>
            </a:r>
            <a:r>
              <a:rPr lang="fa-IR" b="1" dirty="0" smtClean="0">
                <a:solidFill>
                  <a:srgbClr val="C00000"/>
                </a:solidFill>
                <a:effectLst>
                  <a:outerShdw blurRad="38100" dist="38100" dir="2700000" algn="tl">
                    <a:srgbClr val="000000">
                      <a:alpha val="43137"/>
                    </a:srgbClr>
                  </a:outerShdw>
                </a:effectLst>
              </a:rPr>
              <a:t>نوكلئيك اسيد حلقوی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71604" y="4572009"/>
            <a:ext cx="6286544" cy="1714511"/>
          </a:xfrm>
        </p:spPr>
        <p:txBody>
          <a:bodyPr>
            <a:normAutofit fontScale="92500" lnSpcReduction="20000"/>
          </a:bodyPr>
          <a:lstStyle/>
          <a:p>
            <a:r>
              <a:rPr lang="fa-IR" dirty="0" smtClean="0"/>
              <a:t>دو انتهاي رشته هاي پلي نوكلئوتيد نيز مي توانند با پيوند فسفودي استر به هم متصل شوند و نوكلئيك اسيد حلقوی را ايجاد كنند براي مثال </a:t>
            </a:r>
            <a:r>
              <a:rPr lang="en-US" dirty="0" smtClean="0"/>
              <a:t>DNA</a:t>
            </a:r>
            <a:r>
              <a:rPr lang="fa-IR" dirty="0" smtClean="0"/>
              <a:t> در باكتريها به صورت حلقوي است .</a:t>
            </a:r>
            <a:endParaRPr lang="fa-IR" dirty="0"/>
          </a:p>
        </p:txBody>
      </p:sp>
      <p:pic>
        <p:nvPicPr>
          <p:cNvPr id="3074" name="Picture 2"/>
          <p:cNvPicPr>
            <a:picLocks noChangeAspect="1" noChangeArrowheads="1"/>
          </p:cNvPicPr>
          <p:nvPr/>
        </p:nvPicPr>
        <p:blipFill>
          <a:blip r:embed="rId2"/>
          <a:srcRect/>
          <a:stretch>
            <a:fillRect/>
          </a:stretch>
        </p:blipFill>
        <p:spPr bwMode="auto">
          <a:xfrm>
            <a:off x="1857356" y="1643050"/>
            <a:ext cx="2928926" cy="2811492"/>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857752" y="1643051"/>
            <a:ext cx="4286248" cy="2786081"/>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a:srcRect/>
          <a:stretch>
            <a:fillRect/>
          </a:stretch>
        </p:blipFill>
        <p:spPr bwMode="auto">
          <a:xfrm>
            <a:off x="0" y="785794"/>
            <a:ext cx="1658008" cy="36623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6578" y="357166"/>
            <a:ext cx="2143108" cy="3643314"/>
          </a:xfrm>
        </p:spPr>
        <p:txBody>
          <a:bodyPr/>
          <a:lstStyle/>
          <a:p>
            <a:r>
              <a:rPr lang="fa-IR" b="1" dirty="0" smtClean="0">
                <a:solidFill>
                  <a:srgbClr val="C00000"/>
                </a:solidFill>
                <a:effectLst>
                  <a:outerShdw blurRad="38100" dist="38100" dir="2700000" algn="tl">
                    <a:srgbClr val="000000">
                      <a:alpha val="43137"/>
                    </a:srgbClr>
                  </a:outerShdw>
                </a:effectLst>
              </a:rPr>
              <a:t>نوكلئيك اسيدهاي خطی</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00166" y="4500570"/>
            <a:ext cx="6000792" cy="1928826"/>
          </a:xfrm>
        </p:spPr>
        <p:txBody>
          <a:bodyPr>
            <a:normAutofit fontScale="85000" lnSpcReduction="20000"/>
          </a:bodyPr>
          <a:lstStyle/>
          <a:p>
            <a:r>
              <a:rPr lang="fa-IR" dirty="0" smtClean="0"/>
              <a:t>در نوكلئيك اسيدهاي </a:t>
            </a:r>
            <a:r>
              <a:rPr lang="fa-IR" b="1" dirty="0" smtClean="0"/>
              <a:t>خطی </a:t>
            </a:r>
            <a:r>
              <a:rPr lang="fa-IR" dirty="0" smtClean="0"/>
              <a:t>گروه فسفات در يك انتها و گروه هيدروكسيل در انتهاي ديگر آزاد است . بنابراين رشته هاي </a:t>
            </a:r>
            <a:r>
              <a:rPr lang="en-US" dirty="0" smtClean="0"/>
              <a:t>DNA</a:t>
            </a:r>
            <a:r>
              <a:rPr lang="fa-IR" dirty="0" smtClean="0"/>
              <a:t>و </a:t>
            </a:r>
            <a:r>
              <a:rPr lang="en-US" dirty="0" smtClean="0"/>
              <a:t>RNA</a:t>
            </a:r>
            <a:r>
              <a:rPr lang="fa-IR" dirty="0" smtClean="0"/>
              <a:t> خطي جدا از اندازه و تعداد مونومرهايشان هميشه دو سر متفاوت دارند.</a:t>
            </a:r>
            <a:endParaRPr lang="fa-IR" dirty="0"/>
          </a:p>
        </p:txBody>
      </p:sp>
      <p:pic>
        <p:nvPicPr>
          <p:cNvPr id="4098" name="Picture 2"/>
          <p:cNvPicPr>
            <a:picLocks noChangeAspect="1" noChangeArrowheads="1"/>
          </p:cNvPicPr>
          <p:nvPr/>
        </p:nvPicPr>
        <p:blipFill>
          <a:blip r:embed="rId2"/>
          <a:srcRect/>
          <a:stretch>
            <a:fillRect/>
          </a:stretch>
        </p:blipFill>
        <p:spPr bwMode="auto">
          <a:xfrm>
            <a:off x="285720" y="285728"/>
            <a:ext cx="2000232" cy="4279861"/>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2571736" y="285728"/>
            <a:ext cx="4381243" cy="42862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74638"/>
            <a:ext cx="8186766" cy="4011618"/>
          </a:xfrm>
        </p:spPr>
        <p:txBody>
          <a:bodyPr>
            <a:normAutofit/>
          </a:bodyPr>
          <a:lstStyle/>
          <a:p>
            <a:r>
              <a:rPr lang="fa-IR" sz="7200" b="1" dirty="0" smtClean="0">
                <a:solidFill>
                  <a:srgbClr val="C00000"/>
                </a:solidFill>
                <a:effectLst>
                  <a:outerShdw blurRad="38100" dist="38100" dir="2700000" algn="tl">
                    <a:srgbClr val="000000">
                      <a:alpha val="43137"/>
                    </a:srgbClr>
                  </a:outerShdw>
                </a:effectLst>
              </a:rPr>
              <a:t>تلاش برای کشف ساختار مولکولی دِنا</a:t>
            </a:r>
            <a:endParaRPr lang="fa-IR" sz="7200" dirty="0">
              <a:solidFill>
                <a:srgbClr val="C00000"/>
              </a:solidFill>
              <a:effectLst>
                <a:outerShdw blurRad="38100" dist="38100" dir="2700000" algn="tl">
                  <a:srgbClr val="000000">
                    <a:alpha val="43137"/>
                  </a:srgbClr>
                </a:outerShdw>
              </a:effectLst>
            </a:endParaRPr>
          </a:p>
        </p:txBody>
      </p:sp>
      <p:pic>
        <p:nvPicPr>
          <p:cNvPr id="3" name="Picture 19" descr="dna_spinning_md_clr.gif"/>
          <p:cNvPicPr>
            <a:picLocks noChangeAspect="1" noChangeArrowheads="1" noCrop="1"/>
          </p:cNvPicPr>
          <p:nvPr/>
        </p:nvPicPr>
        <p:blipFill>
          <a:blip r:embed="rId2" cstate="print"/>
          <a:srcRect/>
          <a:stretch>
            <a:fillRect/>
          </a:stretch>
        </p:blipFill>
        <p:spPr bwMode="auto">
          <a:xfrm rot="1707527">
            <a:off x="1065543" y="2331980"/>
            <a:ext cx="1571636" cy="307183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071670" y="0"/>
            <a:ext cx="5386396" cy="68498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28604"/>
            <a:ext cx="8229600" cy="928686"/>
          </a:xfrm>
        </p:spPr>
        <p:txBody>
          <a:bodyPr>
            <a:normAutofit/>
          </a:bodyPr>
          <a:lstStyle/>
          <a:p>
            <a:r>
              <a:rPr lang="fa-IR" sz="4800" b="1" dirty="0" smtClean="0">
                <a:solidFill>
                  <a:srgbClr val="C00000"/>
                </a:solidFill>
                <a:effectLst>
                  <a:outerShdw blurRad="38100" dist="38100" dir="2700000" algn="tl">
                    <a:srgbClr val="000000">
                      <a:alpha val="43137"/>
                    </a:srgbClr>
                  </a:outerShdw>
                </a:effectLst>
              </a:rPr>
              <a:t>یک تصور اشتباه</a:t>
            </a:r>
            <a:endParaRPr lang="fa-IR" sz="4800"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57752" y="1357298"/>
            <a:ext cx="3900486" cy="4429156"/>
          </a:xfrm>
        </p:spPr>
        <p:txBody>
          <a:bodyPr>
            <a:normAutofit fontScale="92500" lnSpcReduction="10000"/>
          </a:bodyPr>
          <a:lstStyle/>
          <a:p>
            <a:r>
              <a:rPr lang="fa-IR" dirty="0" smtClean="0"/>
              <a:t>در ابتدا تصور مي شد كه چهار نوع نوكلئوتيد موجود در </a:t>
            </a:r>
            <a:r>
              <a:rPr lang="en-US" b="1" dirty="0" smtClean="0"/>
              <a:t>DNA</a:t>
            </a:r>
            <a:r>
              <a:rPr lang="fa-IR" dirty="0" smtClean="0"/>
              <a:t> به نسبت مساوي در سراسر مولكول توزيع شده اند. بر اين اساس دانشمندان انتظار داشتند كه مقدار 4 نوع باز در تمامي ملكولهاي </a:t>
            </a:r>
            <a:r>
              <a:rPr lang="en-US" b="1" dirty="0" smtClean="0"/>
              <a:t>DNA </a:t>
            </a:r>
            <a:r>
              <a:rPr lang="fa-IR" dirty="0" smtClean="0"/>
              <a:t>از هر جانداري كه به دست آمده باشد با يكديگر برابر باشد.</a:t>
            </a:r>
            <a:endParaRPr lang="fa-IR" dirty="0"/>
          </a:p>
        </p:txBody>
      </p:sp>
      <p:pic>
        <p:nvPicPr>
          <p:cNvPr id="4" name="Picture 3"/>
          <p:cNvPicPr>
            <a:picLocks noChangeAspect="1" noChangeArrowheads="1"/>
          </p:cNvPicPr>
          <p:nvPr/>
        </p:nvPicPr>
        <p:blipFill>
          <a:blip r:embed="rId2"/>
          <a:srcRect/>
          <a:stretch>
            <a:fillRect/>
          </a:stretch>
        </p:blipFill>
        <p:spPr bwMode="auto">
          <a:xfrm>
            <a:off x="357158" y="1428736"/>
            <a:ext cx="4381243" cy="42862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274638"/>
            <a:ext cx="7472386" cy="1154098"/>
          </a:xfrm>
        </p:spPr>
        <p:txBody>
          <a:bodyPr>
            <a:normAutofit/>
          </a:bodyPr>
          <a:lstStyle/>
          <a:p>
            <a:r>
              <a:rPr lang="fa-IR" b="1" dirty="0" smtClean="0">
                <a:solidFill>
                  <a:srgbClr val="C00000"/>
                </a:solidFill>
                <a:effectLst>
                  <a:outerShdw blurRad="38100" dist="38100" dir="2700000" algn="tl">
                    <a:srgbClr val="000000">
                      <a:alpha val="43137"/>
                    </a:srgbClr>
                  </a:outerShdw>
                </a:effectLst>
              </a:rPr>
              <a:t>مشاهدات و تحقيقات شارگاف</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28596" y="4572008"/>
            <a:ext cx="8229600" cy="2071702"/>
          </a:xfrm>
        </p:spPr>
        <p:txBody>
          <a:bodyPr>
            <a:normAutofit fontScale="92500" lnSpcReduction="20000"/>
          </a:bodyPr>
          <a:lstStyle/>
          <a:p>
            <a:r>
              <a:rPr lang="fa-IR" dirty="0" smtClean="0"/>
              <a:t>امّا مشاهدات و تحقيقات شارگاف(</a:t>
            </a:r>
            <a:r>
              <a:rPr lang="en-US" dirty="0" smtClean="0"/>
              <a:t>Erwin Chargaff</a:t>
            </a:r>
            <a:r>
              <a:rPr lang="fa-IR" dirty="0" smtClean="0"/>
              <a:t>) بر روي </a:t>
            </a:r>
            <a:r>
              <a:rPr lang="en-US" b="1" dirty="0" smtClean="0"/>
              <a:t>DNA</a:t>
            </a:r>
            <a:r>
              <a:rPr lang="fa-IR" dirty="0" smtClean="0"/>
              <a:t>هاي طبيعي موجودات نشان داد که: </a:t>
            </a:r>
          </a:p>
          <a:p>
            <a:r>
              <a:rPr lang="fa-IR" dirty="0" smtClean="0"/>
              <a:t>مقدار آدنين موجود در دِنا هميشه با مقدار تيمن برابر است و مقدار گوانين آن با مقدار سيتوزين برابري مي كند. تحقيقات بعدي دانشمندان دليل اين برابري نوكلئوتيد ها را مشخص كرد</a:t>
            </a:r>
          </a:p>
          <a:p>
            <a:endParaRPr lang="fa-IR" dirty="0"/>
          </a:p>
        </p:txBody>
      </p:sp>
      <p:pic>
        <p:nvPicPr>
          <p:cNvPr id="5122" name="Picture 2" descr="E:\zist\عکس\دوازدهم\چارگف.jpg"/>
          <p:cNvPicPr>
            <a:picLocks noChangeAspect="1" noChangeArrowheads="1"/>
          </p:cNvPicPr>
          <p:nvPr/>
        </p:nvPicPr>
        <p:blipFill>
          <a:blip r:embed="rId2"/>
          <a:srcRect/>
          <a:stretch>
            <a:fillRect/>
          </a:stretch>
        </p:blipFill>
        <p:spPr bwMode="auto">
          <a:xfrm>
            <a:off x="1643042" y="1285860"/>
            <a:ext cx="6182110" cy="3214697"/>
          </a:xfrm>
          <a:prstGeom prst="rect">
            <a:avLst/>
          </a:prstGeom>
          <a:noFill/>
        </p:spPr>
      </p:pic>
      <p:pic>
        <p:nvPicPr>
          <p:cNvPr id="4" name="Picture 2"/>
          <p:cNvPicPr>
            <a:picLocks noChangeAspect="1" noChangeArrowheads="1"/>
          </p:cNvPicPr>
          <p:nvPr/>
        </p:nvPicPr>
        <p:blipFill>
          <a:blip r:embed="rId3"/>
          <a:srcRect/>
          <a:stretch>
            <a:fillRect/>
          </a:stretch>
        </p:blipFill>
        <p:spPr bwMode="auto">
          <a:xfrm>
            <a:off x="1785918" y="1643050"/>
            <a:ext cx="2286016" cy="28813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10" y="1"/>
            <a:ext cx="7772400" cy="1142984"/>
          </a:xfrm>
        </p:spPr>
        <p:txBody>
          <a:bodyPr/>
          <a:lstStyle/>
          <a:p>
            <a:r>
              <a:rPr lang="fa-IR" b="1" dirty="0" smtClean="0">
                <a:solidFill>
                  <a:srgbClr val="C00000"/>
                </a:solidFill>
                <a:effectLst>
                  <a:outerShdw blurRad="38100" dist="38100" dir="2700000" algn="tl">
                    <a:srgbClr val="000000">
                      <a:alpha val="43137"/>
                    </a:srgbClr>
                  </a:outerShdw>
                </a:effectLst>
              </a:rPr>
              <a:t>مشاهدات چارگف</a:t>
            </a:r>
            <a:endParaRPr lang="fa-IR" dirty="0">
              <a:solidFill>
                <a:srgbClr val="C00000"/>
              </a:solidFill>
              <a:effectLst>
                <a:outerShdw blurRad="38100" dist="38100" dir="2700000" algn="tl">
                  <a:srgbClr val="000000">
                    <a:alpha val="43137"/>
                  </a:srgbClr>
                </a:outerShdw>
              </a:effectLst>
            </a:endParaRPr>
          </a:p>
        </p:txBody>
      </p:sp>
      <p:pic>
        <p:nvPicPr>
          <p:cNvPr id="5" name="Picture 3"/>
          <p:cNvPicPr>
            <a:picLocks noChangeAspect="1" noChangeArrowheads="1"/>
          </p:cNvPicPr>
          <p:nvPr/>
        </p:nvPicPr>
        <p:blipFill>
          <a:blip r:embed="rId2"/>
          <a:srcRect/>
          <a:stretch>
            <a:fillRect/>
          </a:stretch>
        </p:blipFill>
        <p:spPr bwMode="auto">
          <a:xfrm>
            <a:off x="1071538" y="3500414"/>
            <a:ext cx="1973503" cy="3357586"/>
          </a:xfrm>
          <a:prstGeom prst="rect">
            <a:avLst/>
          </a:prstGeom>
          <a:noFill/>
          <a:ln w="9525">
            <a:noFill/>
            <a:miter lim="800000"/>
            <a:headEnd/>
            <a:tailEnd/>
          </a:ln>
          <a:effectLst/>
        </p:spPr>
      </p:pic>
      <p:pic>
        <p:nvPicPr>
          <p:cNvPr id="60418" name="Picture 2"/>
          <p:cNvPicPr>
            <a:picLocks noChangeAspect="1" noChangeArrowheads="1"/>
          </p:cNvPicPr>
          <p:nvPr/>
        </p:nvPicPr>
        <p:blipFill>
          <a:blip r:embed="rId3"/>
          <a:srcRect/>
          <a:stretch>
            <a:fillRect/>
          </a:stretch>
        </p:blipFill>
        <p:spPr bwMode="auto">
          <a:xfrm>
            <a:off x="6215074" y="1071546"/>
            <a:ext cx="2457450" cy="5133975"/>
          </a:xfrm>
          <a:prstGeom prst="rect">
            <a:avLst/>
          </a:prstGeom>
          <a:noFill/>
          <a:ln w="9525">
            <a:noFill/>
            <a:miter lim="800000"/>
            <a:headEnd/>
            <a:tailEnd/>
          </a:ln>
          <a:effectLst/>
        </p:spPr>
      </p:pic>
      <p:pic>
        <p:nvPicPr>
          <p:cNvPr id="7170" name="Picture 2"/>
          <p:cNvPicPr>
            <a:picLocks noChangeAspect="1" noChangeArrowheads="1"/>
          </p:cNvPicPr>
          <p:nvPr/>
        </p:nvPicPr>
        <p:blipFill>
          <a:blip r:embed="rId4"/>
          <a:srcRect/>
          <a:stretch>
            <a:fillRect/>
          </a:stretch>
        </p:blipFill>
        <p:spPr bwMode="auto">
          <a:xfrm>
            <a:off x="0" y="1142984"/>
            <a:ext cx="5857884" cy="1971403"/>
          </a:xfrm>
          <a:prstGeom prst="rect">
            <a:avLst/>
          </a:prstGeom>
          <a:noFill/>
          <a:ln w="9525">
            <a:noFill/>
            <a:miter lim="800000"/>
            <a:headEnd/>
            <a:tailEnd/>
          </a:ln>
          <a:effectLst/>
        </p:spPr>
      </p:pic>
      <p:pic>
        <p:nvPicPr>
          <p:cNvPr id="5122" name="Picture 2"/>
          <p:cNvPicPr>
            <a:picLocks noChangeAspect="1" noChangeArrowheads="1"/>
          </p:cNvPicPr>
          <p:nvPr/>
        </p:nvPicPr>
        <p:blipFill>
          <a:blip r:embed="rId5"/>
          <a:srcRect/>
          <a:stretch>
            <a:fillRect/>
          </a:stretch>
        </p:blipFill>
        <p:spPr bwMode="auto">
          <a:xfrm>
            <a:off x="0" y="857232"/>
            <a:ext cx="5857884" cy="26769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72518" cy="1143000"/>
          </a:xfrm>
        </p:spPr>
        <p:txBody>
          <a:bodyPr>
            <a:normAutofit/>
          </a:bodyPr>
          <a:lstStyle/>
          <a:p>
            <a:r>
              <a:rPr lang="fa-IR" b="1" dirty="0" smtClean="0">
                <a:solidFill>
                  <a:srgbClr val="C00000"/>
                </a:solidFill>
                <a:effectLst>
                  <a:outerShdw blurRad="38100" dist="38100" dir="2700000" algn="tl">
                    <a:srgbClr val="000000">
                      <a:alpha val="43137"/>
                    </a:srgbClr>
                  </a:outerShdw>
                </a:effectLst>
              </a:rPr>
              <a:t>استفاده از پرتو </a:t>
            </a:r>
            <a:r>
              <a:rPr lang="en-US" b="1" dirty="0" smtClean="0">
                <a:solidFill>
                  <a:srgbClr val="C00000"/>
                </a:solidFill>
                <a:effectLst>
                  <a:outerShdw blurRad="38100" dist="38100" dir="2700000" algn="tl">
                    <a:srgbClr val="000000">
                      <a:alpha val="43137"/>
                    </a:srgbClr>
                  </a:outerShdw>
                </a:effectLst>
              </a:rPr>
              <a:t>X </a:t>
            </a:r>
            <a:r>
              <a:rPr lang="fa-IR" b="1" dirty="0" smtClean="0">
                <a:solidFill>
                  <a:srgbClr val="C00000"/>
                </a:solidFill>
                <a:effectLst>
                  <a:outerShdw blurRad="38100" dist="38100" dir="2700000" algn="tl">
                    <a:srgbClr val="000000">
                      <a:alpha val="43137"/>
                    </a:srgbClr>
                  </a:outerShdw>
                </a:effectLst>
              </a:rPr>
              <a:t>برای تهیه تصوير از </a:t>
            </a:r>
            <a:r>
              <a:rPr lang="en-US" b="1" dirty="0" smtClean="0">
                <a:solidFill>
                  <a:srgbClr val="C00000"/>
                </a:solidFill>
                <a:effectLst>
                  <a:outerShdw blurRad="38100" dist="38100" dir="2700000" algn="tl">
                    <a:srgbClr val="000000">
                      <a:alpha val="43137"/>
                    </a:srgbClr>
                  </a:outerShdw>
                </a:effectLst>
              </a:rPr>
              <a:t>DNA</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1472" y="1714488"/>
            <a:ext cx="8115328" cy="4411675"/>
          </a:xfrm>
        </p:spPr>
        <p:txBody>
          <a:bodyPr/>
          <a:lstStyle/>
          <a:p>
            <a:r>
              <a:rPr lang="fa-IR" dirty="0" smtClean="0"/>
              <a:t>ویلکینز و فرانکلین با استفاده از پرتو ایکس از مولکول های</a:t>
            </a:r>
            <a:r>
              <a:rPr lang="en-US" b="1" dirty="0" smtClean="0"/>
              <a:t> DNA </a:t>
            </a:r>
            <a:r>
              <a:rPr lang="fa-IR" dirty="0" smtClean="0"/>
              <a:t>تصاویری تهیه کردند</a:t>
            </a:r>
            <a:endParaRPr lang="fa-IR" dirty="0"/>
          </a:p>
        </p:txBody>
      </p:sp>
      <p:pic>
        <p:nvPicPr>
          <p:cNvPr id="6146" name="Picture 2"/>
          <p:cNvPicPr>
            <a:picLocks noChangeAspect="1" noChangeArrowheads="1"/>
          </p:cNvPicPr>
          <p:nvPr/>
        </p:nvPicPr>
        <p:blipFill>
          <a:blip r:embed="rId2"/>
          <a:srcRect/>
          <a:stretch>
            <a:fillRect/>
          </a:stretch>
        </p:blipFill>
        <p:spPr bwMode="auto">
          <a:xfrm>
            <a:off x="1357290" y="3000372"/>
            <a:ext cx="6819900" cy="3295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مهمترين نتيجه حاصل از پرتو </a:t>
            </a:r>
            <a:r>
              <a:rPr lang="en-US" b="1" dirty="0" smtClean="0">
                <a:solidFill>
                  <a:srgbClr val="C00000"/>
                </a:solidFill>
                <a:effectLst>
                  <a:outerShdw blurRad="38100" dist="38100" dir="2700000" algn="tl">
                    <a:srgbClr val="000000">
                      <a:alpha val="43137"/>
                    </a:srgbClr>
                  </a:outerShdw>
                </a:effectLst>
              </a:rPr>
              <a:t>X</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2976" y="4572008"/>
            <a:ext cx="7258072" cy="1500198"/>
          </a:xfrm>
        </p:spPr>
        <p:txBody>
          <a:bodyPr>
            <a:normAutofit fontScale="85000" lnSpcReduction="20000"/>
          </a:bodyPr>
          <a:lstStyle/>
          <a:p>
            <a:r>
              <a:rPr lang="fa-IR" dirty="0" smtClean="0"/>
              <a:t>با بررسی این تصاویر در مورد ساختار</a:t>
            </a:r>
            <a:r>
              <a:rPr lang="en-US" dirty="0" smtClean="0"/>
              <a:t>DNA</a:t>
            </a:r>
            <a:r>
              <a:rPr lang="fa-IR" dirty="0" smtClean="0"/>
              <a:t> نتایجی را به دست آوردند از جمله اینکه دِنا حالت مارپیچی وبیش از یک رشته دارد. البته با استفاده از این روش ابعاد مولکول ها را نیز تشخیص دادند.</a:t>
            </a:r>
            <a:endParaRPr lang="fa-IR" dirty="0"/>
          </a:p>
        </p:txBody>
      </p:sp>
      <p:pic>
        <p:nvPicPr>
          <p:cNvPr id="4" name="Picture 3"/>
          <p:cNvPicPr>
            <a:picLocks noChangeAspect="1" noChangeArrowheads="1"/>
          </p:cNvPicPr>
          <p:nvPr/>
        </p:nvPicPr>
        <p:blipFill>
          <a:blip r:embed="rId2"/>
          <a:srcRect/>
          <a:stretch>
            <a:fillRect/>
          </a:stretch>
        </p:blipFill>
        <p:spPr bwMode="auto">
          <a:xfrm>
            <a:off x="1428728" y="857232"/>
            <a:ext cx="6324600" cy="371475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0" y="1571612"/>
            <a:ext cx="1928826" cy="2505075"/>
          </a:xfrm>
          <a:prstGeom prst="rect">
            <a:avLst/>
          </a:prstGeom>
          <a:noFill/>
          <a:ln w="9525">
            <a:noFill/>
            <a:miter lim="800000"/>
            <a:headEnd/>
            <a:tailEnd/>
          </a:ln>
          <a:effectLst/>
        </p:spPr>
      </p:pic>
      <p:pic>
        <p:nvPicPr>
          <p:cNvPr id="6" name="Picture 4" descr="E:\zist\عکس\دوازدهم\photo_2018-04-27_17-34-24.jpg"/>
          <p:cNvPicPr>
            <a:picLocks noChangeAspect="1" noChangeArrowheads="1"/>
          </p:cNvPicPr>
          <p:nvPr/>
        </p:nvPicPr>
        <p:blipFill>
          <a:blip r:embed="rId4"/>
          <a:srcRect/>
          <a:stretch>
            <a:fillRect/>
          </a:stretch>
        </p:blipFill>
        <p:spPr bwMode="auto">
          <a:xfrm>
            <a:off x="7286644" y="1643050"/>
            <a:ext cx="1571604" cy="221457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1934" y="274638"/>
            <a:ext cx="4614866" cy="1143000"/>
          </a:xfrm>
        </p:spPr>
        <p:txBody>
          <a:bodyPr/>
          <a:lstStyle/>
          <a:p>
            <a:r>
              <a:rPr lang="fa-IR" b="1" dirty="0" smtClean="0">
                <a:solidFill>
                  <a:srgbClr val="C00000"/>
                </a:solidFill>
                <a:effectLst>
                  <a:outerShdw blurRad="38100" dist="38100" dir="2700000" algn="tl">
                    <a:srgbClr val="000000">
                      <a:alpha val="43137"/>
                    </a:srgbClr>
                  </a:outerShdw>
                </a:effectLst>
              </a:rPr>
              <a:t>مدل مولکولی </a:t>
            </a:r>
            <a:r>
              <a:rPr lang="en-US" b="1" dirty="0" smtClean="0">
                <a:solidFill>
                  <a:srgbClr val="C00000"/>
                </a:solidFill>
                <a:effectLst>
                  <a:outerShdw blurRad="38100" dist="38100" dir="2700000" algn="tl">
                    <a:srgbClr val="000000">
                      <a:alpha val="43137"/>
                    </a:srgbClr>
                  </a:outerShdw>
                </a:effectLst>
              </a:rPr>
              <a:t>DNA</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29058" y="1600200"/>
            <a:ext cx="4714908" cy="3829064"/>
          </a:xfrm>
        </p:spPr>
        <p:txBody>
          <a:bodyPr>
            <a:normAutofit fontScale="85000" lnSpcReduction="20000"/>
          </a:bodyPr>
          <a:lstStyle/>
          <a:p>
            <a:r>
              <a:rPr lang="fa-IR" dirty="0" smtClean="0"/>
              <a:t>واتسون و کریک با استفاده از نتایج :</a:t>
            </a:r>
          </a:p>
          <a:p>
            <a:r>
              <a:rPr lang="fa-IR" dirty="0" smtClean="0"/>
              <a:t>1-آزمایش های چارگاف</a:t>
            </a:r>
          </a:p>
          <a:p>
            <a:r>
              <a:rPr lang="fa-IR" dirty="0" smtClean="0"/>
              <a:t>2-داده های حاصل از تصاویر تهیه شده با پرتو ایکس </a:t>
            </a:r>
          </a:p>
          <a:p>
            <a:r>
              <a:rPr lang="fa-IR" dirty="0" smtClean="0"/>
              <a:t>3- با استفاده از یافته های خود، </a:t>
            </a:r>
          </a:p>
          <a:p>
            <a:r>
              <a:rPr lang="fa-IR" dirty="0" smtClean="0"/>
              <a:t>مدل مولکولی نردبان مارپیچ را ساختند که باعث شد در سال 1962 جایزه نوبل را دریافت کنند. نتایج حاصل از این تحقیقات با پژوهش های امروزی مورد تأیید قرار گرفته اند.</a:t>
            </a:r>
            <a:endParaRPr lang="fa-IR" dirty="0"/>
          </a:p>
        </p:txBody>
      </p:sp>
      <p:pic>
        <p:nvPicPr>
          <p:cNvPr id="10243" name="Picture 3"/>
          <p:cNvPicPr>
            <a:picLocks noChangeAspect="1" noChangeArrowheads="1"/>
          </p:cNvPicPr>
          <p:nvPr/>
        </p:nvPicPr>
        <p:blipFill>
          <a:blip r:embed="rId2"/>
          <a:srcRect/>
          <a:stretch>
            <a:fillRect/>
          </a:stretch>
        </p:blipFill>
        <p:spPr bwMode="auto">
          <a:xfrm>
            <a:off x="0" y="4000480"/>
            <a:ext cx="4008048" cy="2857520"/>
          </a:xfrm>
          <a:prstGeom prst="rect">
            <a:avLst/>
          </a:prstGeom>
          <a:noFill/>
          <a:ln w="9525">
            <a:noFill/>
            <a:miter lim="800000"/>
            <a:headEnd/>
            <a:tailEnd/>
          </a:ln>
          <a:effectLst/>
        </p:spPr>
      </p:pic>
      <p:sp>
        <p:nvSpPr>
          <p:cNvPr id="10245" name="AutoShape 5" descr="نتیجه تصویری برای کریک واتسون"/>
          <p:cNvSpPr>
            <a:spLocks noChangeAspect="1" noChangeArrowheads="1"/>
          </p:cNvSpPr>
          <p:nvPr/>
        </p:nvSpPr>
        <p:spPr bwMode="auto">
          <a:xfrm>
            <a:off x="8242300" y="-1614488"/>
            <a:ext cx="3362325" cy="3371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0247" name="AutoShape 7" descr="نتیجه تصویری برای کریک واتسون"/>
          <p:cNvSpPr>
            <a:spLocks noChangeAspect="1" noChangeArrowheads="1"/>
          </p:cNvSpPr>
          <p:nvPr/>
        </p:nvSpPr>
        <p:spPr bwMode="auto">
          <a:xfrm>
            <a:off x="8242300" y="-1614488"/>
            <a:ext cx="3362325" cy="3371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0248" name="Picture 8"/>
          <p:cNvPicPr>
            <a:picLocks noChangeAspect="1" noChangeArrowheads="1"/>
          </p:cNvPicPr>
          <p:nvPr/>
        </p:nvPicPr>
        <p:blipFill>
          <a:blip r:embed="rId3"/>
          <a:srcRect/>
          <a:stretch>
            <a:fillRect/>
          </a:stretch>
        </p:blipFill>
        <p:spPr bwMode="auto">
          <a:xfrm>
            <a:off x="0" y="214290"/>
            <a:ext cx="4000496" cy="37147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08" y="274638"/>
            <a:ext cx="6543692" cy="1143000"/>
          </a:xfrm>
        </p:spPr>
        <p:txBody>
          <a:bodyPr/>
          <a:lstStyle/>
          <a:p>
            <a:r>
              <a:rPr lang="fa-IR" b="1" dirty="0" smtClean="0">
                <a:solidFill>
                  <a:srgbClr val="C00000"/>
                </a:solidFill>
                <a:effectLst>
                  <a:outerShdw blurRad="38100" dist="38100" dir="2700000" algn="tl">
                    <a:srgbClr val="000000">
                      <a:alpha val="43137"/>
                    </a:srgbClr>
                  </a:outerShdw>
                </a:effectLst>
              </a:rPr>
              <a:t>نکات کلیدی مدل واتسون و کریک</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857488" y="1600200"/>
            <a:ext cx="5400684" cy="5257800"/>
          </a:xfrm>
        </p:spPr>
        <p:txBody>
          <a:bodyPr/>
          <a:lstStyle/>
          <a:p>
            <a:r>
              <a:rPr lang="fa-IR" dirty="0" smtClean="0"/>
              <a:t>هر مولکولی </a:t>
            </a:r>
            <a:r>
              <a:rPr lang="en-US" dirty="0" smtClean="0"/>
              <a:t> DNA</a:t>
            </a:r>
            <a:r>
              <a:rPr lang="fa-IR" dirty="0" smtClean="0"/>
              <a:t>در حقیقت از دو رشته پلی نوکلئوتیدی ساخته شده است که به دور محوری فرضی پیچیده شده و ساختار مارپیچ دو رشته ای را ایجاد می کند. این مارپیچ اغلب با یک نردبان پیچ خورده مقایسه می شود.</a:t>
            </a:r>
            <a:endParaRPr lang="fa-IR" dirty="0"/>
          </a:p>
        </p:txBody>
      </p:sp>
      <p:pic>
        <p:nvPicPr>
          <p:cNvPr id="1026" name="Picture 2"/>
          <p:cNvPicPr>
            <a:picLocks noChangeAspect="1" noChangeArrowheads="1"/>
          </p:cNvPicPr>
          <p:nvPr/>
        </p:nvPicPr>
        <p:blipFill>
          <a:blip r:embed="rId2"/>
          <a:srcRect/>
          <a:stretch>
            <a:fillRect/>
          </a:stretch>
        </p:blipFill>
        <p:spPr bwMode="auto">
          <a:xfrm>
            <a:off x="0" y="-48"/>
            <a:ext cx="2285984" cy="6858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نکات کلیدی مدل واتسون و کریک</a:t>
            </a:r>
            <a:endParaRPr lang="fa-IR" dirty="0"/>
          </a:p>
        </p:txBody>
      </p:sp>
      <p:sp>
        <p:nvSpPr>
          <p:cNvPr id="3" name="Content Placeholder 2"/>
          <p:cNvSpPr>
            <a:spLocks noGrp="1"/>
          </p:cNvSpPr>
          <p:nvPr>
            <p:ph idx="1"/>
          </p:nvPr>
        </p:nvSpPr>
        <p:spPr>
          <a:xfrm>
            <a:off x="6072198" y="1285860"/>
            <a:ext cx="3071802" cy="5572140"/>
          </a:xfrm>
        </p:spPr>
        <p:txBody>
          <a:bodyPr>
            <a:normAutofit lnSpcReduction="10000"/>
          </a:bodyPr>
          <a:lstStyle/>
          <a:p>
            <a:r>
              <a:rPr lang="fa-IR" dirty="0" smtClean="0"/>
              <a:t>ستون های این نردبان را قند و فسفات و پله ها را بازهای آلی تشکیل می دهند. بین قند یک نوکلئوتید و فسفات نوکلئوتید دیگر پیوند فسفودی استر و بین باز های روبه روی هم پیوند هیدروژنی برقرار است</a:t>
            </a:r>
            <a:endParaRPr lang="fa-IR" dirty="0"/>
          </a:p>
        </p:txBody>
      </p:sp>
      <p:pic>
        <p:nvPicPr>
          <p:cNvPr id="5" name="Content Placeholder 3"/>
          <p:cNvPicPr>
            <a:picLocks noChangeAspect="1" noChangeArrowheads="1"/>
          </p:cNvPicPr>
          <p:nvPr/>
        </p:nvPicPr>
        <p:blipFill>
          <a:blip r:embed="rId2"/>
          <a:srcRect/>
          <a:stretch>
            <a:fillRect/>
          </a:stretch>
        </p:blipFill>
        <p:spPr bwMode="auto">
          <a:xfrm>
            <a:off x="0" y="1142984"/>
            <a:ext cx="5841665" cy="5715016"/>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a:stretch>
            <a:fillRect/>
          </a:stretch>
        </p:blipFill>
        <p:spPr bwMode="auto">
          <a:xfrm>
            <a:off x="3786182" y="1142984"/>
            <a:ext cx="2330832" cy="5715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0" y="0"/>
            <a:ext cx="3657568" cy="1071546"/>
          </a:xfrm>
        </p:spPr>
        <p:txBody>
          <a:bodyPr/>
          <a:lstStyle/>
          <a:p>
            <a:r>
              <a:rPr lang="fa-IR" b="1" dirty="0" smtClean="0">
                <a:solidFill>
                  <a:srgbClr val="C00000"/>
                </a:solidFill>
                <a:effectLst>
                  <a:outerShdw blurRad="38100" dist="38100" dir="2700000" algn="tl">
                    <a:srgbClr val="000000">
                      <a:alpha val="43137"/>
                    </a:srgbClr>
                  </a:outerShdw>
                </a:effectLst>
              </a:rPr>
              <a:t>بازهای مکمل</a:t>
            </a:r>
            <a:endParaRPr lang="fa-IR" dirty="0">
              <a:solidFill>
                <a:srgbClr val="C00000"/>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929190" y="1142984"/>
            <a:ext cx="4214810" cy="4786346"/>
          </a:xfrm>
        </p:spPr>
        <p:txBody>
          <a:bodyPr>
            <a:normAutofit fontScale="85000" lnSpcReduction="20000"/>
          </a:bodyPr>
          <a:lstStyle/>
          <a:p>
            <a:r>
              <a:rPr lang="fa-IR" dirty="0" smtClean="0"/>
              <a:t>پيوندهاي هيدروژني بين بازها، دو رشته </a:t>
            </a:r>
            <a:r>
              <a:rPr lang="en-US" dirty="0" smtClean="0"/>
              <a:t>DNA</a:t>
            </a:r>
            <a:r>
              <a:rPr lang="fa-IR" dirty="0" smtClean="0"/>
              <a:t> را در مقابل هم نگه مي دارد. اين پيوندها بين جفت بازها به صورت اختصاصي تشكيل مي شوند. آدنين(</a:t>
            </a:r>
            <a:r>
              <a:rPr lang="en-US" dirty="0" smtClean="0"/>
              <a:t>(A </a:t>
            </a:r>
            <a:r>
              <a:rPr lang="fa-IR" dirty="0" smtClean="0"/>
              <a:t>با تيمين (</a:t>
            </a:r>
            <a:r>
              <a:rPr lang="en-US" dirty="0" smtClean="0"/>
              <a:t> (T</a:t>
            </a:r>
            <a:r>
              <a:rPr lang="fa-IR" dirty="0" smtClean="0"/>
              <a:t>روبروی هم قرار مي گيرند و گوانين</a:t>
            </a:r>
            <a:r>
              <a:rPr lang="en-US" dirty="0" smtClean="0"/>
              <a:t>(G)</a:t>
            </a:r>
            <a:r>
              <a:rPr lang="fa-IR" dirty="0" smtClean="0"/>
              <a:t> با سيتوزين </a:t>
            </a:r>
            <a:r>
              <a:rPr lang="en-US" dirty="0" smtClean="0"/>
              <a:t>C )</a:t>
            </a:r>
            <a:r>
              <a:rPr lang="fa-IR" dirty="0" smtClean="0"/>
              <a:t>) جفت مي شوند . به اين جفت بازها </a:t>
            </a:r>
            <a:r>
              <a:rPr lang="fa-IR" b="1" dirty="0" smtClean="0"/>
              <a:t>بازهای مکمل </a:t>
            </a:r>
            <a:r>
              <a:rPr lang="fa-IR" dirty="0" smtClean="0"/>
              <a:t>مي گويند.بين </a:t>
            </a:r>
            <a:r>
              <a:rPr lang="en-US" dirty="0" smtClean="0"/>
              <a:t>C </a:t>
            </a:r>
            <a:r>
              <a:rPr lang="fa-IR" dirty="0" smtClean="0"/>
              <a:t>و </a:t>
            </a:r>
            <a:r>
              <a:rPr lang="en-US" dirty="0" smtClean="0"/>
              <a:t>G </a:t>
            </a:r>
            <a:r>
              <a:rPr lang="fa-IR" dirty="0" smtClean="0"/>
              <a:t>نسبت به</a:t>
            </a:r>
            <a:r>
              <a:rPr lang="en-US" dirty="0" smtClean="0"/>
              <a:t> A </a:t>
            </a:r>
            <a:r>
              <a:rPr lang="fa-IR" dirty="0" smtClean="0"/>
              <a:t>و </a:t>
            </a:r>
            <a:r>
              <a:rPr lang="en-US" dirty="0" smtClean="0"/>
              <a:t>T</a:t>
            </a:r>
            <a:r>
              <a:rPr lang="fa-IR" dirty="0" smtClean="0"/>
              <a:t>پیوند هیدروژنی بیشتری تشکیل می شود. مکمل بودن باز های آلی نتایج آزمایش های چارگاف را نیز تأیید می کند.</a:t>
            </a:r>
            <a:endParaRPr lang="fa-IR" dirty="0"/>
          </a:p>
        </p:txBody>
      </p:sp>
      <p:pic>
        <p:nvPicPr>
          <p:cNvPr id="6" name="Content Placeholder 3"/>
          <p:cNvPicPr>
            <a:picLocks noChangeAspect="1" noChangeArrowheads="1"/>
          </p:cNvPicPr>
          <p:nvPr/>
        </p:nvPicPr>
        <p:blipFill>
          <a:blip r:embed="rId2"/>
          <a:srcRect/>
          <a:stretch>
            <a:fillRect/>
          </a:stretch>
        </p:blipFill>
        <p:spPr bwMode="auto">
          <a:xfrm>
            <a:off x="0" y="0"/>
            <a:ext cx="4929190" cy="4214818"/>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0" y="4357694"/>
            <a:ext cx="4953000" cy="2124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اهمیت قرارگيري جفت بازها</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28596" y="4286256"/>
            <a:ext cx="7786742" cy="1928826"/>
          </a:xfrm>
        </p:spPr>
        <p:txBody>
          <a:bodyPr>
            <a:normAutofit fontScale="85000" lnSpcReduction="20000"/>
          </a:bodyPr>
          <a:lstStyle/>
          <a:p>
            <a:r>
              <a:rPr lang="fa-IR" dirty="0" smtClean="0"/>
              <a:t>1- قرارگیری جفت بازها به این صورت باعث می شود قطر مولکول در سراسر آن یکسان باشد. چون در هر صورت یک باز تک حلقه ای در مقابل یک باز دو حلقه ای قرار می گیرد. ثابت ماندن قطر </a:t>
            </a:r>
            <a:r>
              <a:rPr lang="en-US" dirty="0" smtClean="0"/>
              <a:t>DNA</a:t>
            </a:r>
            <a:r>
              <a:rPr lang="fa-IR" dirty="0" smtClean="0"/>
              <a:t> باعث پایداری اطلاعات آن شده و در فشرده شدن بهتر کروموزوم ها مؤثر است.</a:t>
            </a:r>
            <a:endParaRPr lang="fa-IR" dirty="0"/>
          </a:p>
        </p:txBody>
      </p:sp>
      <p:pic>
        <p:nvPicPr>
          <p:cNvPr id="4" name="Picture 2"/>
          <p:cNvPicPr>
            <a:picLocks noChangeAspect="1" noChangeArrowheads="1"/>
          </p:cNvPicPr>
          <p:nvPr/>
        </p:nvPicPr>
        <p:blipFill>
          <a:blip r:embed="rId2"/>
          <a:srcRect/>
          <a:stretch>
            <a:fillRect/>
          </a:stretch>
        </p:blipFill>
        <p:spPr bwMode="auto">
          <a:xfrm>
            <a:off x="500034" y="857232"/>
            <a:ext cx="2214545" cy="3325758"/>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2928926" y="928670"/>
            <a:ext cx="5643796" cy="33063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628345" y="1"/>
            <a:ext cx="522967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892" y="274638"/>
            <a:ext cx="2143108" cy="3725866"/>
          </a:xfrm>
        </p:spPr>
        <p:txBody>
          <a:bodyPr/>
          <a:lstStyle/>
          <a:p>
            <a:r>
              <a:rPr lang="fa-IR" b="1" dirty="0" smtClean="0">
                <a:solidFill>
                  <a:srgbClr val="C00000"/>
                </a:solidFill>
                <a:effectLst>
                  <a:outerShdw blurRad="38100" dist="38100" dir="2700000" algn="tl">
                    <a:srgbClr val="000000">
                      <a:alpha val="43137"/>
                    </a:srgbClr>
                  </a:outerShdw>
                </a:effectLst>
              </a:rPr>
              <a:t>اهمیت قرارگيري جفت بازها</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1472" y="4000504"/>
            <a:ext cx="7643866" cy="2428892"/>
          </a:xfrm>
        </p:spPr>
        <p:txBody>
          <a:bodyPr>
            <a:normAutofit fontScale="92500" lnSpcReduction="20000"/>
          </a:bodyPr>
          <a:lstStyle/>
          <a:p>
            <a:r>
              <a:rPr lang="fa-IR" dirty="0" smtClean="0"/>
              <a:t>2- جفت شدن بازهاي مكمل نتيجۀ ديگري هم دارد، و آن اینکه اگر چه دو رشته يك ملكول </a:t>
            </a:r>
            <a:r>
              <a:rPr lang="en-US" dirty="0" smtClean="0"/>
              <a:t>DNA</a:t>
            </a:r>
            <a:r>
              <a:rPr lang="fa-IR" dirty="0" smtClean="0"/>
              <a:t> يكسان نيستند ولي شناسايي ترتيب نوكلئوتيدهاي هر كدام مي تواند ترتيب نوكلئوتيدهاي رشته ديگر را هم مشخص كند. مثلاً اگر ترتيب نوكلئوتيدها در يك رشته </a:t>
            </a:r>
            <a:r>
              <a:rPr lang="en-US" dirty="0" smtClean="0"/>
              <a:t>ATGC </a:t>
            </a:r>
            <a:r>
              <a:rPr lang="fa-IR" dirty="0" smtClean="0"/>
              <a:t>باشد ترتيب نوكلئوتيدها در رشته مكمل آن بايد </a:t>
            </a:r>
            <a:r>
              <a:rPr lang="en-US" dirty="0" smtClean="0"/>
              <a:t>TACG </a:t>
            </a:r>
            <a:r>
              <a:rPr lang="fa-IR" dirty="0" smtClean="0"/>
              <a:t>باشد.</a:t>
            </a:r>
            <a:endParaRPr lang="fa-IR" dirty="0"/>
          </a:p>
        </p:txBody>
      </p:sp>
      <p:pic>
        <p:nvPicPr>
          <p:cNvPr id="2050" name="Picture 2"/>
          <p:cNvPicPr>
            <a:picLocks noChangeAspect="1" noChangeArrowheads="1"/>
          </p:cNvPicPr>
          <p:nvPr/>
        </p:nvPicPr>
        <p:blipFill>
          <a:blip r:embed="rId2"/>
          <a:srcRect/>
          <a:stretch>
            <a:fillRect/>
          </a:stretch>
        </p:blipFill>
        <p:spPr bwMode="auto">
          <a:xfrm>
            <a:off x="428596" y="0"/>
            <a:ext cx="6572264" cy="39949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694" y="0"/>
            <a:ext cx="3228940" cy="3929066"/>
          </a:xfrm>
        </p:spPr>
        <p:txBody>
          <a:bodyPr/>
          <a:lstStyle/>
          <a:p>
            <a:r>
              <a:rPr lang="fa-IR" b="1" dirty="0" smtClean="0">
                <a:solidFill>
                  <a:srgbClr val="C00000"/>
                </a:solidFill>
                <a:effectLst>
                  <a:outerShdw blurRad="38100" dist="38100" dir="2700000" algn="tl">
                    <a:srgbClr val="000000">
                      <a:alpha val="43137"/>
                    </a:srgbClr>
                  </a:outerShdw>
                </a:effectLst>
              </a:rPr>
              <a:t>اهمیت پيوند هيدروژني بین بازهای مکمل</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42910" y="3857628"/>
            <a:ext cx="7643866" cy="1857388"/>
          </a:xfrm>
        </p:spPr>
        <p:txBody>
          <a:bodyPr>
            <a:normAutofit fontScale="77500" lnSpcReduction="20000"/>
          </a:bodyPr>
          <a:lstStyle/>
          <a:p>
            <a:r>
              <a:rPr lang="fa-IR" dirty="0" smtClean="0"/>
              <a:t>اگر چه پيوند هيدروژني به تنهايي انرژي پيوند كمي دارد ولي وجود هزاران يا ميليون ها نوكلئوتيد و برقراري پيوند هيدروژني بين آن ها به ملكول </a:t>
            </a:r>
            <a:r>
              <a:rPr lang="en-US" dirty="0" smtClean="0"/>
              <a:t>DNA</a:t>
            </a:r>
            <a:r>
              <a:rPr lang="fa-IR" dirty="0" smtClean="0"/>
              <a:t> حالت پايدارتري مي دهد . در عين حال دو رشته </a:t>
            </a:r>
            <a:r>
              <a:rPr lang="en-US" dirty="0" smtClean="0"/>
              <a:t>DNA</a:t>
            </a:r>
            <a:r>
              <a:rPr lang="fa-IR" dirty="0" smtClean="0"/>
              <a:t> در موقع نياز هم مي توانند در بعضي از نقاط از هم جدا شوند و بدون اينكه پايداري آن به هم بخورد وظايف خود را انجام دهند.</a:t>
            </a:r>
            <a:endParaRPr lang="fa-IR" dirty="0"/>
          </a:p>
        </p:txBody>
      </p:sp>
      <p:pic>
        <p:nvPicPr>
          <p:cNvPr id="4" name="Picture 2"/>
          <p:cNvPicPr>
            <a:picLocks noChangeAspect="1" noChangeArrowheads="1"/>
          </p:cNvPicPr>
          <p:nvPr/>
        </p:nvPicPr>
        <p:blipFill>
          <a:blip r:embed="rId2"/>
          <a:srcRect/>
          <a:stretch>
            <a:fillRect/>
          </a:stretch>
        </p:blipFill>
        <p:spPr bwMode="auto">
          <a:xfrm>
            <a:off x="0" y="0"/>
            <a:ext cx="2549930" cy="3929066"/>
          </a:xfrm>
          <a:prstGeom prst="rect">
            <a:avLst/>
          </a:prstGeom>
          <a:noFill/>
          <a:ln w="9525">
            <a:noFill/>
            <a:miter lim="800000"/>
            <a:headEnd/>
            <a:tailEnd/>
          </a:ln>
          <a:effectLst/>
        </p:spPr>
      </p:pic>
      <p:pic>
        <p:nvPicPr>
          <p:cNvPr id="6" name="Picture 2" descr="E:\zist\عکس\New folder\86.png"/>
          <p:cNvPicPr>
            <a:picLocks noChangeAspect="1" noChangeArrowheads="1"/>
          </p:cNvPicPr>
          <p:nvPr/>
        </p:nvPicPr>
        <p:blipFill>
          <a:blip r:embed="rId3" cstate="print"/>
          <a:srcRect/>
          <a:stretch>
            <a:fillRect/>
          </a:stretch>
        </p:blipFill>
        <p:spPr bwMode="auto">
          <a:xfrm>
            <a:off x="2786050" y="0"/>
            <a:ext cx="2912454" cy="3929066"/>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en-US" b="1" dirty="0" smtClean="0">
                <a:solidFill>
                  <a:srgbClr val="C00000"/>
                </a:solidFill>
                <a:effectLst>
                  <a:outerShdw blurRad="38100" dist="38100" dir="2700000" algn="tl">
                    <a:srgbClr val="000000">
                      <a:alpha val="43137"/>
                    </a:srgbClr>
                  </a:outerShdw>
                </a:effectLst>
              </a:rPr>
              <a:t>RAN </a:t>
            </a:r>
            <a:r>
              <a:rPr lang="fa-IR" b="1" dirty="0" smtClean="0">
                <a:solidFill>
                  <a:srgbClr val="C00000"/>
                </a:solidFill>
                <a:effectLst>
                  <a:outerShdw blurRad="38100" dist="38100" dir="2700000" algn="tl">
                    <a:srgbClr val="000000">
                      <a:alpha val="43137"/>
                    </a:srgbClr>
                  </a:outerShdw>
                </a:effectLst>
              </a:rPr>
              <a:t> وانواع آن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1472" y="5000636"/>
            <a:ext cx="6858048" cy="1214446"/>
          </a:xfrm>
        </p:spPr>
        <p:txBody>
          <a:bodyPr>
            <a:normAutofit fontScale="92500" lnSpcReduction="20000"/>
          </a:bodyPr>
          <a:lstStyle/>
          <a:p>
            <a:r>
              <a:rPr lang="fa-IR" dirty="0" smtClean="0"/>
              <a:t>گفتيم كه نوع ديگري از نوكلئيك اسيدها </a:t>
            </a:r>
            <a:r>
              <a:rPr lang="en-US" b="1" dirty="0" smtClean="0"/>
              <a:t>RAN</a:t>
            </a:r>
            <a:r>
              <a:rPr lang="fa-IR" dirty="0" smtClean="0"/>
              <a:t> است  مولكول </a:t>
            </a:r>
            <a:r>
              <a:rPr lang="en-US" b="1" dirty="0" smtClean="0"/>
              <a:t>RAN</a:t>
            </a:r>
            <a:r>
              <a:rPr lang="fa-IR" dirty="0" smtClean="0"/>
              <a:t> تك رشته اي است و از روي بخشي از يكي از رشته هاي </a:t>
            </a:r>
            <a:r>
              <a:rPr lang="en-US" b="1" dirty="0" smtClean="0"/>
              <a:t>DAN</a:t>
            </a:r>
            <a:r>
              <a:rPr lang="fa-IR" dirty="0" smtClean="0"/>
              <a:t> ساخته مي شود. </a:t>
            </a:r>
            <a:endParaRPr lang="fa-IR" dirty="0"/>
          </a:p>
        </p:txBody>
      </p:sp>
      <p:pic>
        <p:nvPicPr>
          <p:cNvPr id="15362" name="Picture 2"/>
          <p:cNvPicPr>
            <a:picLocks noChangeAspect="1" noChangeArrowheads="1"/>
          </p:cNvPicPr>
          <p:nvPr/>
        </p:nvPicPr>
        <p:blipFill>
          <a:blip r:embed="rId2"/>
          <a:srcRect/>
          <a:stretch>
            <a:fillRect/>
          </a:stretch>
        </p:blipFill>
        <p:spPr bwMode="auto">
          <a:xfrm>
            <a:off x="785786" y="1071546"/>
            <a:ext cx="2767274" cy="3702369"/>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4143372" y="1071546"/>
            <a:ext cx="3716879" cy="37099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انواع</a:t>
            </a:r>
            <a:r>
              <a:rPr lang="en-US" b="1" dirty="0" smtClean="0">
                <a:solidFill>
                  <a:srgbClr val="C00000"/>
                </a:solidFill>
                <a:effectLst>
                  <a:outerShdw blurRad="38100" dist="38100" dir="2700000" algn="tl">
                    <a:srgbClr val="000000">
                      <a:alpha val="43137"/>
                    </a:srgbClr>
                  </a:outerShdw>
                </a:effectLst>
              </a:rPr>
              <a:t>RAN </a:t>
            </a:r>
            <a:endParaRPr lang="fa-IR" b="1" dirty="0">
              <a:solidFill>
                <a:srgbClr val="C00000"/>
              </a:solidFill>
              <a:effectLst>
                <a:outerShdw blurRad="38100" dist="38100" dir="2700000" algn="tl">
                  <a:srgbClr val="000000">
                    <a:alpha val="43137"/>
                  </a:srgbClr>
                </a:outerShdw>
              </a:effectLst>
            </a:endParaRPr>
          </a:p>
        </p:txBody>
      </p:sp>
      <p:pic>
        <p:nvPicPr>
          <p:cNvPr id="6" name="Picture 3"/>
          <p:cNvPicPr>
            <a:picLocks noGrp="1" noChangeAspect="1" noChangeArrowheads="1"/>
          </p:cNvPicPr>
          <p:nvPr>
            <p:ph idx="1"/>
          </p:nvPr>
        </p:nvPicPr>
        <p:blipFill>
          <a:blip r:embed="rId2"/>
          <a:srcRect/>
          <a:stretch>
            <a:fillRect/>
          </a:stretch>
        </p:blipFill>
        <p:spPr bwMode="auto">
          <a:xfrm>
            <a:off x="428596" y="2071678"/>
            <a:ext cx="8245769"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نقش هاي متعددي </a:t>
            </a:r>
            <a:r>
              <a:rPr lang="en-US" b="1" dirty="0" smtClean="0">
                <a:solidFill>
                  <a:srgbClr val="C00000"/>
                </a:solidFill>
                <a:effectLst>
                  <a:outerShdw blurRad="38100" dist="38100" dir="2700000" algn="tl">
                    <a:srgbClr val="000000">
                      <a:alpha val="43137"/>
                    </a:srgbClr>
                  </a:outerShdw>
                </a:effectLst>
              </a:rPr>
              <a:t>RAN </a:t>
            </a:r>
            <a:r>
              <a:rPr lang="fa-IR" b="1" dirty="0" smtClean="0">
                <a:solidFill>
                  <a:srgbClr val="C00000"/>
                </a:solidFill>
                <a:effectLst>
                  <a:outerShdw blurRad="38100" dist="38100" dir="2700000" algn="tl">
                    <a:srgbClr val="000000">
                      <a:alpha val="43137"/>
                    </a:srgbClr>
                  </a:outerShdw>
                </a:effectLst>
              </a:rPr>
              <a:t>ها</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1472" y="4572008"/>
            <a:ext cx="7358114" cy="1643074"/>
          </a:xfrm>
        </p:spPr>
        <p:txBody>
          <a:bodyPr>
            <a:normAutofit fontScale="92500" lnSpcReduction="20000"/>
          </a:bodyPr>
          <a:lstStyle/>
          <a:p>
            <a:r>
              <a:rPr lang="fa-IR" dirty="0" smtClean="0"/>
              <a:t> </a:t>
            </a:r>
            <a:r>
              <a:rPr lang="en-US" b="1" dirty="0" smtClean="0"/>
              <a:t>RNA </a:t>
            </a:r>
            <a:r>
              <a:rPr lang="fa-IR" b="1" dirty="0" smtClean="0"/>
              <a:t>پیک </a:t>
            </a:r>
            <a:r>
              <a:rPr lang="en-US" dirty="0" smtClean="0"/>
              <a:t>–</a:t>
            </a:r>
            <a:r>
              <a:rPr lang="en-US" b="1" dirty="0" smtClean="0"/>
              <a:t> (mRNA) </a:t>
            </a:r>
            <a:r>
              <a:rPr lang="en-US" dirty="0" smtClean="0"/>
              <a:t> </a:t>
            </a:r>
            <a:r>
              <a:rPr lang="fa-IR" dirty="0" smtClean="0"/>
              <a:t>اطلاعات را از </a:t>
            </a:r>
            <a:r>
              <a:rPr lang="en-US" b="1" dirty="0" smtClean="0"/>
              <a:t>DNA</a:t>
            </a:r>
            <a:r>
              <a:rPr lang="fa-IR" dirty="0" smtClean="0"/>
              <a:t> به ريبوزوم ها مي رساند</a:t>
            </a:r>
            <a:r>
              <a:rPr lang="en-US" dirty="0" smtClean="0"/>
              <a:t>. </a:t>
            </a:r>
            <a:r>
              <a:rPr lang="fa-IR" dirty="0" smtClean="0"/>
              <a:t>ريبوزوم با استفاده از اطلاعات </a:t>
            </a:r>
            <a:r>
              <a:rPr lang="en-US" b="1" dirty="0" smtClean="0"/>
              <a:t>RNA</a:t>
            </a:r>
            <a:r>
              <a:rPr lang="fa-IR" dirty="0" smtClean="0"/>
              <a:t>پيك پروتئين سازي مي كند كه در فصل بعد با آن آشنا خواهيد شد</a:t>
            </a:r>
            <a:r>
              <a:rPr lang="en-US" dirty="0" smtClean="0"/>
              <a:t>.</a:t>
            </a:r>
          </a:p>
          <a:p>
            <a:endParaRPr lang="fa-IR" dirty="0"/>
          </a:p>
        </p:txBody>
      </p:sp>
      <p:pic>
        <p:nvPicPr>
          <p:cNvPr id="17410" name="Picture 2"/>
          <p:cNvPicPr>
            <a:picLocks noChangeAspect="1" noChangeArrowheads="1"/>
          </p:cNvPicPr>
          <p:nvPr/>
        </p:nvPicPr>
        <p:blipFill>
          <a:blip r:embed="rId2"/>
          <a:srcRect/>
          <a:stretch>
            <a:fillRect/>
          </a:stretch>
        </p:blipFill>
        <p:spPr bwMode="auto">
          <a:xfrm>
            <a:off x="2643174" y="1142984"/>
            <a:ext cx="6305563" cy="3368818"/>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0" y="1142984"/>
            <a:ext cx="2321679" cy="34290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نقش هاي متعددي </a:t>
            </a:r>
            <a:r>
              <a:rPr lang="en-US" b="1" dirty="0" smtClean="0">
                <a:solidFill>
                  <a:srgbClr val="C00000"/>
                </a:solidFill>
                <a:effectLst>
                  <a:outerShdw blurRad="38100" dist="38100" dir="2700000" algn="tl">
                    <a:srgbClr val="000000">
                      <a:alpha val="43137"/>
                    </a:srgbClr>
                  </a:outerShdw>
                </a:effectLst>
              </a:rPr>
              <a:t>RAN </a:t>
            </a:r>
            <a:r>
              <a:rPr lang="fa-IR" b="1" dirty="0" smtClean="0">
                <a:solidFill>
                  <a:srgbClr val="C00000"/>
                </a:solidFill>
                <a:effectLst>
                  <a:outerShdw blurRad="38100" dist="38100" dir="2700000" algn="tl">
                    <a:srgbClr val="000000">
                      <a:alpha val="43137"/>
                    </a:srgbClr>
                  </a:outerShdw>
                </a:effectLst>
              </a:rPr>
              <a:t>ها</a:t>
            </a:r>
            <a:endParaRPr lang="fa-IR" dirty="0"/>
          </a:p>
        </p:txBody>
      </p:sp>
      <p:sp>
        <p:nvSpPr>
          <p:cNvPr id="3" name="Content Placeholder 2"/>
          <p:cNvSpPr>
            <a:spLocks noGrp="1"/>
          </p:cNvSpPr>
          <p:nvPr>
            <p:ph idx="1"/>
          </p:nvPr>
        </p:nvSpPr>
        <p:spPr>
          <a:xfrm>
            <a:off x="457200" y="4714885"/>
            <a:ext cx="6900882" cy="1357322"/>
          </a:xfrm>
        </p:spPr>
        <p:txBody>
          <a:bodyPr>
            <a:normAutofit fontScale="92500"/>
          </a:bodyPr>
          <a:lstStyle/>
          <a:p>
            <a:r>
              <a:rPr lang="en-US" b="1" dirty="0" smtClean="0"/>
              <a:t>RNA </a:t>
            </a:r>
            <a:r>
              <a:rPr lang="fa-IR" b="1" dirty="0" smtClean="0"/>
              <a:t>ناقل</a:t>
            </a:r>
            <a:r>
              <a:rPr lang="en-US" b="1" dirty="0" smtClean="0"/>
              <a:t>_( </a:t>
            </a:r>
            <a:r>
              <a:rPr lang="en-US" b="1" dirty="0" err="1" smtClean="0"/>
              <a:t>tRNA</a:t>
            </a:r>
            <a:r>
              <a:rPr lang="en-US" b="1" dirty="0" smtClean="0"/>
              <a:t>) </a:t>
            </a:r>
            <a:r>
              <a:rPr lang="fa-IR" dirty="0" smtClean="0"/>
              <a:t>آمينواسيدها را براي استفاده در پروتئين سازي به سمت ريبوزوم ها مي برند</a:t>
            </a:r>
            <a:r>
              <a:rPr lang="en-US" dirty="0" smtClean="0"/>
              <a:t> .</a:t>
            </a:r>
          </a:p>
          <a:p>
            <a:endParaRPr lang="fa-IR" dirty="0"/>
          </a:p>
        </p:txBody>
      </p:sp>
      <p:pic>
        <p:nvPicPr>
          <p:cNvPr id="18434" name="Picture 2"/>
          <p:cNvPicPr>
            <a:picLocks noChangeAspect="1" noChangeArrowheads="1"/>
          </p:cNvPicPr>
          <p:nvPr/>
        </p:nvPicPr>
        <p:blipFill>
          <a:blip r:embed="rId2"/>
          <a:srcRect/>
          <a:stretch>
            <a:fillRect/>
          </a:stretch>
        </p:blipFill>
        <p:spPr bwMode="auto">
          <a:xfrm>
            <a:off x="0" y="2143116"/>
            <a:ext cx="2857488" cy="1714512"/>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2838437" y="1214422"/>
            <a:ext cx="6305563" cy="33688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نقش هاي متعددي </a:t>
            </a:r>
            <a:r>
              <a:rPr lang="en-US" b="1" dirty="0" smtClean="0">
                <a:solidFill>
                  <a:srgbClr val="C00000"/>
                </a:solidFill>
                <a:effectLst>
                  <a:outerShdw blurRad="38100" dist="38100" dir="2700000" algn="tl">
                    <a:srgbClr val="000000">
                      <a:alpha val="43137"/>
                    </a:srgbClr>
                  </a:outerShdw>
                </a:effectLst>
              </a:rPr>
              <a:t>RAN </a:t>
            </a:r>
            <a:r>
              <a:rPr lang="fa-IR" b="1" dirty="0" smtClean="0">
                <a:solidFill>
                  <a:srgbClr val="C00000"/>
                </a:solidFill>
                <a:effectLst>
                  <a:outerShdw blurRad="38100" dist="38100" dir="2700000" algn="tl">
                    <a:srgbClr val="000000">
                      <a:alpha val="43137"/>
                    </a:srgbClr>
                  </a:outerShdw>
                </a:effectLst>
              </a:rPr>
              <a:t>ها</a:t>
            </a:r>
            <a:endParaRPr lang="fa-IR" dirty="0"/>
          </a:p>
        </p:txBody>
      </p:sp>
      <p:sp>
        <p:nvSpPr>
          <p:cNvPr id="3" name="Content Placeholder 2"/>
          <p:cNvSpPr>
            <a:spLocks noGrp="1"/>
          </p:cNvSpPr>
          <p:nvPr>
            <p:ph idx="1"/>
          </p:nvPr>
        </p:nvSpPr>
        <p:spPr>
          <a:xfrm>
            <a:off x="714348" y="4643446"/>
            <a:ext cx="7186634" cy="1571636"/>
          </a:xfrm>
        </p:spPr>
        <p:txBody>
          <a:bodyPr>
            <a:normAutofit fontScale="85000" lnSpcReduction="20000"/>
          </a:bodyPr>
          <a:lstStyle/>
          <a:p>
            <a:r>
              <a:rPr lang="en-US" b="1" dirty="0" smtClean="0"/>
              <a:t>RNA </a:t>
            </a:r>
            <a:r>
              <a:rPr lang="fa-IR" b="1" dirty="0" smtClean="0"/>
              <a:t>ريبوزومی</a:t>
            </a:r>
            <a:r>
              <a:rPr lang="en-US" b="1" dirty="0" smtClean="0"/>
              <a:t> -( </a:t>
            </a:r>
            <a:r>
              <a:rPr lang="en-US" b="1" dirty="0" err="1" smtClean="0"/>
              <a:t>rRNA</a:t>
            </a:r>
            <a:r>
              <a:rPr lang="en-US" b="1" dirty="0" smtClean="0"/>
              <a:t>) </a:t>
            </a:r>
            <a:r>
              <a:rPr lang="en-US" dirty="0" smtClean="0"/>
              <a:t> </a:t>
            </a:r>
            <a:r>
              <a:rPr lang="fa-IR" dirty="0" smtClean="0"/>
              <a:t>در ساختار ريبوزوم ها علاوه بر پروتئين</a:t>
            </a:r>
            <a:r>
              <a:rPr lang="en-US" b="1" dirty="0" smtClean="0"/>
              <a:t>RNA </a:t>
            </a:r>
            <a:r>
              <a:rPr lang="fa-IR" dirty="0" smtClean="0"/>
              <a:t>ريبوزومي نيز شركت دارد</a:t>
            </a:r>
            <a:r>
              <a:rPr lang="en-US" dirty="0" smtClean="0"/>
              <a:t>.</a:t>
            </a:r>
            <a:endParaRPr lang="fa-IR" dirty="0" smtClean="0"/>
          </a:p>
          <a:p>
            <a:r>
              <a:rPr lang="fa-IR" dirty="0" smtClean="0"/>
              <a:t>علاوه بر نقش هاي بالا، براي</a:t>
            </a:r>
            <a:r>
              <a:rPr lang="en-US" b="1" dirty="0" smtClean="0"/>
              <a:t>RNA</a:t>
            </a:r>
            <a:r>
              <a:rPr lang="fa-IR" dirty="0" smtClean="0"/>
              <a:t>نقش آنزيمي و دخالت در تنظيم بيان ژن نيز مطرح مي شود</a:t>
            </a:r>
            <a:r>
              <a:rPr lang="en-US" dirty="0" smtClean="0"/>
              <a:t>.</a:t>
            </a:r>
          </a:p>
          <a:p>
            <a:endParaRPr lang="fa-IR" dirty="0"/>
          </a:p>
        </p:txBody>
      </p:sp>
      <p:pic>
        <p:nvPicPr>
          <p:cNvPr id="4" name="Picture 2"/>
          <p:cNvPicPr>
            <a:picLocks noChangeAspect="1" noChangeArrowheads="1"/>
          </p:cNvPicPr>
          <p:nvPr/>
        </p:nvPicPr>
        <p:blipFill>
          <a:blip r:embed="rId2"/>
          <a:srcRect/>
          <a:stretch>
            <a:fillRect/>
          </a:stretch>
        </p:blipFill>
        <p:spPr bwMode="auto">
          <a:xfrm>
            <a:off x="2838437" y="1214422"/>
            <a:ext cx="6305563" cy="3368818"/>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0" y="2143116"/>
            <a:ext cx="2857488" cy="1714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8082" y="0"/>
            <a:ext cx="1785918" cy="2714620"/>
          </a:xfrm>
        </p:spPr>
        <p:txBody>
          <a:bodyPr/>
          <a:lstStyle/>
          <a:p>
            <a:r>
              <a:rPr lang="fa-IR" b="1" dirty="0" smtClean="0">
                <a:solidFill>
                  <a:srgbClr val="C00000"/>
                </a:solidFill>
                <a:effectLst>
                  <a:outerShdw blurRad="38100" dist="38100" dir="2700000" algn="tl">
                    <a:srgbClr val="000000">
                      <a:alpha val="43137"/>
                    </a:srgbClr>
                  </a:outerShdw>
                </a:effectLst>
              </a:rPr>
              <a:t>ژن چیست ؟</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85720" y="3857628"/>
            <a:ext cx="7500958" cy="2071702"/>
          </a:xfrm>
        </p:spPr>
        <p:txBody>
          <a:bodyPr>
            <a:normAutofit fontScale="92500" lnSpcReduction="20000"/>
          </a:bodyPr>
          <a:lstStyle/>
          <a:p>
            <a:r>
              <a:rPr lang="fa-IR" dirty="0" smtClean="0"/>
              <a:t>در طی این گفتار با ساختار </a:t>
            </a:r>
            <a:r>
              <a:rPr lang="en-US" dirty="0" smtClean="0"/>
              <a:t>DNA </a:t>
            </a:r>
            <a:r>
              <a:rPr lang="fa-IR" dirty="0" smtClean="0"/>
              <a:t>آشنا شديد.طبق آزمايش های ایوري و همكارانش اطلاعات وراثتي در </a:t>
            </a:r>
            <a:r>
              <a:rPr lang="en-US" dirty="0" smtClean="0"/>
              <a:t>DNA</a:t>
            </a:r>
            <a:r>
              <a:rPr lang="fa-IR" dirty="0" smtClean="0"/>
              <a:t> قرار دارند و از نسلي به نسل ديگر منتقل مي شود. اين اطلاعات در واحدهايي به نام ژن سازماندهي شده اند</a:t>
            </a:r>
            <a:endParaRPr lang="fa-IR" dirty="0"/>
          </a:p>
        </p:txBody>
      </p:sp>
      <p:pic>
        <p:nvPicPr>
          <p:cNvPr id="4" name="Picture 1"/>
          <p:cNvPicPr>
            <a:picLocks noChangeAspect="1" noChangeArrowheads="1"/>
          </p:cNvPicPr>
          <p:nvPr/>
        </p:nvPicPr>
        <p:blipFill>
          <a:blip r:embed="rId2"/>
          <a:srcRect/>
          <a:stretch>
            <a:fillRect/>
          </a:stretch>
        </p:blipFill>
        <p:spPr bwMode="auto">
          <a:xfrm>
            <a:off x="0" y="0"/>
            <a:ext cx="3273541" cy="2464509"/>
          </a:xfrm>
          <a:prstGeom prst="rect">
            <a:avLst/>
          </a:prstGeom>
          <a:noFill/>
          <a:ln w="9525">
            <a:noFill/>
            <a:miter lim="800000"/>
            <a:headEnd/>
            <a:tailEnd/>
          </a:ln>
          <a:effectLst/>
        </p:spPr>
      </p:pic>
      <p:pic>
        <p:nvPicPr>
          <p:cNvPr id="14338" name="Picture 2"/>
          <p:cNvPicPr>
            <a:picLocks noChangeAspect="1" noChangeArrowheads="1"/>
          </p:cNvPicPr>
          <p:nvPr/>
        </p:nvPicPr>
        <p:blipFill>
          <a:blip r:embed="rId3"/>
          <a:srcRect/>
          <a:stretch>
            <a:fillRect/>
          </a:stretch>
        </p:blipFill>
        <p:spPr bwMode="auto">
          <a:xfrm>
            <a:off x="0" y="2571744"/>
            <a:ext cx="7500958" cy="1241007"/>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a:stretch>
            <a:fillRect/>
          </a:stretch>
        </p:blipFill>
        <p:spPr bwMode="auto">
          <a:xfrm>
            <a:off x="3428992" y="0"/>
            <a:ext cx="4071850"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826" y="0"/>
            <a:ext cx="2228808" cy="3571876"/>
          </a:xfrm>
        </p:spPr>
        <p:txBody>
          <a:bodyPr/>
          <a:lstStyle/>
          <a:p>
            <a:r>
              <a:rPr lang="fa-IR" b="1" dirty="0" smtClean="0">
                <a:solidFill>
                  <a:srgbClr val="C00000"/>
                </a:solidFill>
                <a:effectLst>
                  <a:outerShdw blurRad="38100" dist="38100" dir="2700000" algn="tl">
                    <a:srgbClr val="000000">
                      <a:alpha val="43137"/>
                    </a:srgbClr>
                  </a:outerShdw>
                </a:effectLst>
              </a:rPr>
              <a:t>وظیفه ژن چیست ؟</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57224" y="4000504"/>
            <a:ext cx="6929486" cy="1714512"/>
          </a:xfrm>
        </p:spPr>
        <p:txBody>
          <a:bodyPr>
            <a:normAutofit fontScale="92500" lnSpcReduction="20000"/>
          </a:bodyPr>
          <a:lstStyle/>
          <a:p>
            <a:r>
              <a:rPr lang="fa-IR" dirty="0" smtClean="0"/>
              <a:t>ژن بخشی از مولکول </a:t>
            </a:r>
            <a:r>
              <a:rPr lang="en-US" dirty="0" smtClean="0"/>
              <a:t>DNA</a:t>
            </a:r>
            <a:r>
              <a:rPr lang="fa-IR" dirty="0" smtClean="0"/>
              <a:t> است که می تواند بیان آن به تولید </a:t>
            </a:r>
            <a:r>
              <a:rPr lang="en-US" dirty="0" smtClean="0"/>
              <a:t>RNA </a:t>
            </a:r>
            <a:r>
              <a:rPr lang="fa-IR" dirty="0" smtClean="0"/>
              <a:t> یا پلی پپتید بینجامد. اینکه </a:t>
            </a:r>
            <a:r>
              <a:rPr lang="en-US" dirty="0" smtClean="0"/>
              <a:t>RNA</a:t>
            </a:r>
            <a:r>
              <a:rPr lang="fa-IR" dirty="0" smtClean="0"/>
              <a:t>چگونه دستورالعمل های </a:t>
            </a:r>
            <a:r>
              <a:rPr lang="en-US" dirty="0" smtClean="0"/>
              <a:t>DNA</a:t>
            </a:r>
            <a:r>
              <a:rPr lang="fa-IR" dirty="0" smtClean="0"/>
              <a:t> را اجرا می کند، در فصل های آینده با آن آشنا خواهید شد.</a:t>
            </a:r>
            <a:endParaRPr lang="fa-IR" dirty="0"/>
          </a:p>
        </p:txBody>
      </p:sp>
      <p:pic>
        <p:nvPicPr>
          <p:cNvPr id="14338" name="Picture 2"/>
          <p:cNvPicPr>
            <a:picLocks noChangeAspect="1" noChangeArrowheads="1"/>
          </p:cNvPicPr>
          <p:nvPr/>
        </p:nvPicPr>
        <p:blipFill>
          <a:blip r:embed="rId2"/>
          <a:srcRect/>
          <a:stretch>
            <a:fillRect/>
          </a:stretch>
        </p:blipFill>
        <p:spPr bwMode="auto">
          <a:xfrm>
            <a:off x="0" y="2643182"/>
            <a:ext cx="6143636" cy="1241007"/>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2000232" y="0"/>
            <a:ext cx="4071850" cy="2500330"/>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a:stretch>
            <a:fillRect/>
          </a:stretch>
        </p:blipFill>
        <p:spPr bwMode="auto">
          <a:xfrm>
            <a:off x="0" y="0"/>
            <a:ext cx="2020888" cy="25003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74638"/>
            <a:ext cx="8186766"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دخالت نوکلئوتیدها در واکنشهای سوخت وسازی(</a:t>
            </a:r>
            <a:r>
              <a:rPr lang="en-US" b="1" dirty="0" smtClean="0">
                <a:solidFill>
                  <a:srgbClr val="C00000"/>
                </a:solidFill>
                <a:effectLst>
                  <a:outerShdw blurRad="38100" dist="38100" dir="2700000" algn="tl">
                    <a:srgbClr val="000000">
                      <a:alpha val="43137"/>
                    </a:srgbClr>
                  </a:outerShdw>
                </a:effectLst>
              </a:rPr>
              <a:t>Metabolism</a:t>
            </a:r>
            <a:r>
              <a:rPr lang="fa-IR" b="1" dirty="0" smtClean="0">
                <a:solidFill>
                  <a:srgbClr val="C00000"/>
                </a:solidFill>
                <a:effectLst>
                  <a:outerShdw blurRad="38100" dist="38100" dir="2700000" algn="tl">
                    <a:srgbClr val="000000">
                      <a:alpha val="43137"/>
                    </a:srgbClr>
                  </a:outerShdw>
                </a:effectLst>
              </a:rPr>
              <a:t>)</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14348" y="4643446"/>
            <a:ext cx="7286676" cy="1500198"/>
          </a:xfrm>
        </p:spPr>
        <p:txBody>
          <a:bodyPr>
            <a:normAutofit fontScale="77500" lnSpcReduction="20000"/>
          </a:bodyPr>
          <a:lstStyle/>
          <a:p>
            <a:r>
              <a:rPr lang="fa-IR" dirty="0" smtClean="0"/>
              <a:t>نوكلئوتيدها علاوه بر شرکت در ساختار</a:t>
            </a:r>
            <a:r>
              <a:rPr lang="en-US" dirty="0" smtClean="0"/>
              <a:t>DNA </a:t>
            </a:r>
            <a:r>
              <a:rPr lang="fa-IR" dirty="0" smtClean="0"/>
              <a:t>و </a:t>
            </a:r>
            <a:r>
              <a:rPr lang="en-US" dirty="0" smtClean="0"/>
              <a:t>RNA</a:t>
            </a:r>
            <a:r>
              <a:rPr lang="fa-IR" dirty="0" smtClean="0"/>
              <a:t> نقش هاي اساسي ديگري نيز در ياخته برعهده دارند. براي مثال نوكلئوتيد آدنين دار </a:t>
            </a:r>
            <a:r>
              <a:rPr lang="en-US" dirty="0" smtClean="0"/>
              <a:t>ATP </a:t>
            </a:r>
            <a:r>
              <a:rPr lang="fa-IR" dirty="0" smtClean="0"/>
              <a:t>(آدنوزین تری فسفات ) به عنوان انرژي رايج در سلول است و سلول در فعاليت هاي مختلف از آن استفاده مي كند .</a:t>
            </a:r>
          </a:p>
          <a:p>
            <a:pPr>
              <a:buNone/>
            </a:pPr>
            <a:endParaRPr lang="fa-IR" dirty="0"/>
          </a:p>
        </p:txBody>
      </p:sp>
      <p:pic>
        <p:nvPicPr>
          <p:cNvPr id="3074" name="Picture 2"/>
          <p:cNvPicPr>
            <a:picLocks noChangeAspect="1" noChangeArrowheads="1"/>
          </p:cNvPicPr>
          <p:nvPr/>
        </p:nvPicPr>
        <p:blipFill>
          <a:blip r:embed="rId2"/>
          <a:srcRect/>
          <a:stretch>
            <a:fillRect/>
          </a:stretch>
        </p:blipFill>
        <p:spPr bwMode="auto">
          <a:xfrm>
            <a:off x="4429124" y="1428736"/>
            <a:ext cx="3163394" cy="321471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285720" y="1428737"/>
            <a:ext cx="3714776" cy="3143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0"/>
            <a:ext cx="5972188" cy="6858000"/>
          </a:xfrm>
        </p:spPr>
        <p:txBody>
          <a:bodyPr>
            <a:normAutofit fontScale="40000" lnSpcReduction="20000"/>
          </a:bodyPr>
          <a:lstStyle/>
          <a:p>
            <a:r>
              <a:rPr lang="fa-IR" b="1" dirty="0" smtClean="0"/>
              <a:t>فهرست</a:t>
            </a:r>
            <a:endParaRPr lang="fa-IR" b="1" dirty="0" smtClean="0">
              <a:solidFill>
                <a:srgbClr val="C00000"/>
              </a:solidFill>
            </a:endParaRPr>
          </a:p>
          <a:p>
            <a:r>
              <a:rPr lang="fa-IR" b="1" dirty="0" smtClean="0">
                <a:solidFill>
                  <a:srgbClr val="C00000"/>
                </a:solidFill>
              </a:rPr>
              <a:t>فصل 1- مولکول های اطلاعاتی ............................................ 1</a:t>
            </a:r>
          </a:p>
          <a:p>
            <a:r>
              <a:rPr lang="fa-IR" b="1" dirty="0" smtClean="0"/>
              <a:t>نوکلئیک اسیدها</a:t>
            </a:r>
          </a:p>
          <a:p>
            <a:r>
              <a:rPr lang="fa-IR" b="1" dirty="0" smtClean="0"/>
              <a:t>همانندسازی دِنا</a:t>
            </a:r>
          </a:p>
          <a:p>
            <a:r>
              <a:rPr lang="fa-IR" b="1" dirty="0" smtClean="0"/>
              <a:t>پروتئین ها</a:t>
            </a:r>
          </a:p>
          <a:p>
            <a:r>
              <a:rPr lang="fa-IR" sz="3300" b="1" dirty="0" smtClean="0">
                <a:solidFill>
                  <a:srgbClr val="C00000"/>
                </a:solidFill>
              </a:rPr>
              <a:t>فصل 2- جریان اطلاعات در یاخته ..................................... 21</a:t>
            </a:r>
          </a:p>
          <a:p>
            <a:r>
              <a:rPr lang="fa-IR" sz="3300" b="1" dirty="0" smtClean="0"/>
              <a:t>رونویسی</a:t>
            </a:r>
          </a:p>
          <a:p>
            <a:r>
              <a:rPr lang="fa-IR" b="1" dirty="0" smtClean="0"/>
              <a:t>به سوی پروتئین</a:t>
            </a:r>
          </a:p>
          <a:p>
            <a:r>
              <a:rPr lang="fa-IR" b="1" dirty="0" smtClean="0"/>
              <a:t>تنظیم بیان ژن</a:t>
            </a:r>
          </a:p>
          <a:p>
            <a:r>
              <a:rPr lang="fa-IR" sz="3300" b="1" dirty="0" smtClean="0">
                <a:solidFill>
                  <a:srgbClr val="C00000"/>
                </a:solidFill>
              </a:rPr>
              <a:t>فصل 3- انتقال اطلاعات در نسل ها .................................. 37</a:t>
            </a:r>
          </a:p>
          <a:p>
            <a:r>
              <a:rPr lang="fa-IR" b="1" dirty="0" smtClean="0"/>
              <a:t>مفاهیم پایه</a:t>
            </a:r>
          </a:p>
          <a:p>
            <a:r>
              <a:rPr lang="fa-IR" b="1" dirty="0" smtClean="0"/>
              <a:t>انواع صفات</a:t>
            </a:r>
          </a:p>
          <a:p>
            <a:r>
              <a:rPr lang="fa-IR" sz="3300" b="1" dirty="0" smtClean="0">
                <a:solidFill>
                  <a:srgbClr val="C00000"/>
                </a:solidFill>
              </a:rPr>
              <a:t>فصل 4- تغییر در اطلاعات وراثتی ..................................... 47</a:t>
            </a:r>
          </a:p>
          <a:p>
            <a:r>
              <a:rPr lang="fa-IR" b="1" dirty="0" smtClean="0"/>
              <a:t>تغییر در مادۀ وراثتی جانداران</a:t>
            </a:r>
          </a:p>
          <a:p>
            <a:r>
              <a:rPr lang="fa-IR" b="1" dirty="0" smtClean="0"/>
              <a:t>تغییر در جمعیت ها</a:t>
            </a:r>
          </a:p>
          <a:p>
            <a:r>
              <a:rPr lang="fa-IR" b="1" dirty="0" smtClean="0"/>
              <a:t>تغییر در گونه ها</a:t>
            </a:r>
          </a:p>
          <a:p>
            <a:r>
              <a:rPr lang="fa-IR" sz="3300" b="1" dirty="0" smtClean="0">
                <a:solidFill>
                  <a:srgbClr val="C00000"/>
                </a:solidFill>
              </a:rPr>
              <a:t>فصل 5- از ماده به انرژی .................................................. 63</a:t>
            </a:r>
          </a:p>
          <a:p>
            <a:r>
              <a:rPr lang="fa-IR" b="1" dirty="0" smtClean="0"/>
              <a:t>تأمین انرژی</a:t>
            </a:r>
          </a:p>
          <a:p>
            <a:r>
              <a:rPr lang="fa-IR" b="1" dirty="0" smtClean="0"/>
              <a:t>اکسایش بیشتر</a:t>
            </a:r>
          </a:p>
          <a:p>
            <a:r>
              <a:rPr lang="fa-IR" b="1" dirty="0" smtClean="0"/>
              <a:t>زیستن مستقل از اکسیژن</a:t>
            </a:r>
          </a:p>
          <a:p>
            <a:r>
              <a:rPr lang="fa-IR" sz="3300" b="1" dirty="0" smtClean="0">
                <a:solidFill>
                  <a:srgbClr val="C00000"/>
                </a:solidFill>
              </a:rPr>
              <a:t>فصل 6- از انرژی به ماده .................................................. 77</a:t>
            </a:r>
          </a:p>
          <a:p>
            <a:r>
              <a:rPr lang="fa-IR" b="1" dirty="0" smtClean="0"/>
              <a:t>فتوسنتز: تبدیل انرژی نور به انرژی شیمیایی</a:t>
            </a:r>
          </a:p>
          <a:p>
            <a:r>
              <a:rPr lang="fa-IR" b="1" dirty="0" smtClean="0"/>
              <a:t>واکنش های فتوسنتزی</a:t>
            </a:r>
          </a:p>
          <a:p>
            <a:r>
              <a:rPr lang="fa-IR" b="1" dirty="0" smtClean="0"/>
              <a:t>فتوسنتز در شرایط دشوار</a:t>
            </a:r>
          </a:p>
          <a:p>
            <a:r>
              <a:rPr lang="fa-IR" sz="3300" b="1" dirty="0" smtClean="0">
                <a:solidFill>
                  <a:srgbClr val="C00000"/>
                </a:solidFill>
              </a:rPr>
              <a:t>فصل 7- فناوری های نوین زیستی ..................................... 91</a:t>
            </a:r>
          </a:p>
          <a:p>
            <a:r>
              <a:rPr lang="fa-IR" b="1" dirty="0" smtClean="0"/>
              <a:t>زیست فناوری و مهندسی ژنتیک</a:t>
            </a:r>
          </a:p>
          <a:p>
            <a:r>
              <a:rPr lang="fa-IR" b="1" dirty="0" smtClean="0"/>
              <a:t>فناوری مهندسی پروتئین و بافت</a:t>
            </a:r>
          </a:p>
          <a:p>
            <a:r>
              <a:rPr lang="fa-IR" b="1" dirty="0" smtClean="0"/>
              <a:t>کاربردهای زیست فناوری</a:t>
            </a:r>
          </a:p>
          <a:p>
            <a:r>
              <a:rPr lang="fa-IR" sz="3300" b="1" dirty="0" smtClean="0">
                <a:solidFill>
                  <a:srgbClr val="C00000"/>
                </a:solidFill>
              </a:rPr>
              <a:t>فصل 8- رفتارهای جانوران ............................................. 107</a:t>
            </a:r>
          </a:p>
          <a:p>
            <a:r>
              <a:rPr lang="fa-IR" sz="3300" b="1" dirty="0" smtClean="0"/>
              <a:t>اساس رفتار</a:t>
            </a:r>
          </a:p>
          <a:p>
            <a:r>
              <a:rPr lang="fa-IR" b="1" dirty="0" smtClean="0"/>
              <a:t>انتخاب طبیعی و رفتار</a:t>
            </a:r>
          </a:p>
          <a:p>
            <a:r>
              <a:rPr lang="fa-IR" b="1" dirty="0" smtClean="0"/>
              <a:t>ارتباط و زندگی گروهی</a:t>
            </a:r>
            <a:endParaRPr lang="fa-IR"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دخالت نوکلئوتیدها در واکنش های سوخت و سازی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28596" y="1428737"/>
            <a:ext cx="8229600" cy="2071702"/>
          </a:xfrm>
        </p:spPr>
        <p:txBody>
          <a:bodyPr/>
          <a:lstStyle/>
          <a:p>
            <a:r>
              <a:rPr lang="fa-IR" dirty="0" smtClean="0"/>
              <a:t>همچنین نوکلئوتیدها در ساختار مولکول هایی وارد می شوند که در فرایندهای فتوسنتز و تنفس یاخته ای نقش ناقل الکترون را بر عهده دارند. با این مولکول ها در فصل های آینده آشنا خواهید شد.</a:t>
            </a:r>
            <a:endParaRPr lang="fa-IR" dirty="0"/>
          </a:p>
        </p:txBody>
      </p:sp>
      <p:pic>
        <p:nvPicPr>
          <p:cNvPr id="2050" name="Picture 2"/>
          <p:cNvPicPr>
            <a:picLocks noChangeAspect="1" noChangeArrowheads="1"/>
          </p:cNvPicPr>
          <p:nvPr/>
        </p:nvPicPr>
        <p:blipFill>
          <a:blip r:embed="rId2"/>
          <a:srcRect/>
          <a:stretch>
            <a:fillRect/>
          </a:stretch>
        </p:blipFill>
        <p:spPr bwMode="auto">
          <a:xfrm>
            <a:off x="2000232" y="3500438"/>
            <a:ext cx="4224828" cy="33575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9124" y="1571612"/>
            <a:ext cx="4286280" cy="5286388"/>
          </a:xfrm>
        </p:spPr>
        <p:txBody>
          <a:bodyPr>
            <a:normAutofit fontScale="92500" lnSpcReduction="20000"/>
          </a:bodyPr>
          <a:lstStyle/>
          <a:p>
            <a:r>
              <a:rPr lang="fa-IR" dirty="0" smtClean="0"/>
              <a:t>با توجه به اينكه </a:t>
            </a:r>
            <a:r>
              <a:rPr lang="en-US" dirty="0" smtClean="0"/>
              <a:t>DNA</a:t>
            </a:r>
            <a:r>
              <a:rPr lang="fa-IR" dirty="0" smtClean="0"/>
              <a:t> به عنوان ماده وراثتي ، حاوي اطلاعات ياخته است این پرسش مطرح می شود که هنگام تقسیم یاخته، این اطلاعات، چگونه بدون کم وکاست به دو یاخته حاصل از تقسیم می رسند؟</a:t>
            </a:r>
          </a:p>
          <a:p>
            <a:r>
              <a:rPr lang="fa-IR" dirty="0" smtClean="0"/>
              <a:t>این کار با همانندسازی </a:t>
            </a:r>
            <a:r>
              <a:rPr lang="en-US" dirty="0" smtClean="0"/>
              <a:t>DNA</a:t>
            </a:r>
            <a:r>
              <a:rPr lang="fa-IR" dirty="0" smtClean="0"/>
              <a:t> انجام می شود. به ساخته شدن مولکول</a:t>
            </a:r>
            <a:r>
              <a:rPr lang="en-US" dirty="0" smtClean="0"/>
              <a:t>DNA</a:t>
            </a:r>
            <a:r>
              <a:rPr lang="fa-IR" dirty="0" smtClean="0"/>
              <a:t> جدید از روی </a:t>
            </a:r>
            <a:r>
              <a:rPr lang="en-US" dirty="0" smtClean="0"/>
              <a:t>DNA</a:t>
            </a:r>
            <a:r>
              <a:rPr lang="fa-IR" dirty="0" smtClean="0"/>
              <a:t> قدیمی </a:t>
            </a:r>
            <a:r>
              <a:rPr lang="fa-IR" b="1" dirty="0" smtClean="0"/>
              <a:t>همانند سازی </a:t>
            </a:r>
            <a:r>
              <a:rPr lang="en-US" b="1" dirty="0" smtClean="0">
                <a:solidFill>
                  <a:srgbClr val="C00000"/>
                </a:solidFill>
                <a:effectLst>
                  <a:outerShdw blurRad="38100" dist="38100" dir="2700000" algn="tl">
                    <a:srgbClr val="000000">
                      <a:alpha val="43137"/>
                    </a:srgbClr>
                  </a:outerShdw>
                </a:effectLst>
              </a:rPr>
              <a:t>Replication</a:t>
            </a:r>
            <a:r>
              <a:rPr lang="fa-IR" b="1" dirty="0" smtClean="0"/>
              <a:t> </a:t>
            </a:r>
            <a:r>
              <a:rPr lang="fa-IR" dirty="0" smtClean="0"/>
              <a:t>گویند.</a:t>
            </a:r>
          </a:p>
          <a:p>
            <a:endParaRPr lang="fa-IR" dirty="0" smtClean="0"/>
          </a:p>
        </p:txBody>
      </p:sp>
      <p:pic>
        <p:nvPicPr>
          <p:cNvPr id="4" name="Picture 2"/>
          <p:cNvPicPr>
            <a:picLocks noChangeAspect="1" noChangeArrowheads="1"/>
          </p:cNvPicPr>
          <p:nvPr/>
        </p:nvPicPr>
        <p:blipFill>
          <a:blip r:embed="rId2"/>
          <a:srcRect/>
          <a:stretch>
            <a:fillRect/>
          </a:stretch>
        </p:blipFill>
        <p:spPr bwMode="auto">
          <a:xfrm>
            <a:off x="42047" y="214290"/>
            <a:ext cx="9101953" cy="1214446"/>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0" y="1428736"/>
            <a:ext cx="4458101" cy="54292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طرح هاي مختلف براي همانندسازي</a:t>
            </a:r>
            <a:endParaRPr lang="fa-IR" b="1" dirty="0">
              <a:solidFill>
                <a:srgbClr val="C00000"/>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a:srcRect/>
          <a:stretch>
            <a:fillRect/>
          </a:stretch>
        </p:blipFill>
        <p:spPr bwMode="auto">
          <a:xfrm>
            <a:off x="1714480" y="1314450"/>
            <a:ext cx="4786314" cy="5543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836" y="357166"/>
            <a:ext cx="2543164" cy="3582990"/>
          </a:xfrm>
        </p:spPr>
        <p:txBody>
          <a:bodyPr/>
          <a:lstStyle/>
          <a:p>
            <a:r>
              <a:rPr lang="fa-IR" b="1" dirty="0" smtClean="0">
                <a:solidFill>
                  <a:srgbClr val="C00000"/>
                </a:solidFill>
                <a:effectLst>
                  <a:outerShdw blurRad="38100" dist="38100" dir="2700000" algn="tl">
                    <a:srgbClr val="000000">
                      <a:alpha val="43137"/>
                    </a:srgbClr>
                  </a:outerShdw>
                </a:effectLst>
              </a:rPr>
              <a:t>1- همانندسازی حفاظتی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14348" y="4357694"/>
            <a:ext cx="7572428" cy="1571636"/>
          </a:xfrm>
        </p:spPr>
        <p:txBody>
          <a:bodyPr>
            <a:normAutofit fontScale="77500" lnSpcReduction="20000"/>
          </a:bodyPr>
          <a:lstStyle/>
          <a:p>
            <a:r>
              <a:rPr lang="fa-IR" dirty="0" smtClean="0"/>
              <a:t>در اين طرح هر دو رشتۀ </a:t>
            </a:r>
            <a:r>
              <a:rPr lang="en-US" dirty="0" smtClean="0"/>
              <a:t>DNA</a:t>
            </a:r>
            <a:r>
              <a:rPr lang="fa-IR" dirty="0" smtClean="0"/>
              <a:t>قبلي(اولیه) به صورت دست نخورده باقي مانده و وارد يكي از ياخته هاي حاصل از تقسيم مي شوند و دو رشته </a:t>
            </a:r>
            <a:r>
              <a:rPr lang="en-US" dirty="0" smtClean="0"/>
              <a:t>DNA </a:t>
            </a:r>
            <a:r>
              <a:rPr lang="fa-IR" dirty="0" smtClean="0"/>
              <a:t>جديد هم وارد ياختۀ ديگر مي شود.چون </a:t>
            </a:r>
            <a:r>
              <a:rPr lang="en-US" dirty="0" smtClean="0"/>
              <a:t>DNA </a:t>
            </a:r>
            <a:r>
              <a:rPr lang="fa-IR" dirty="0" smtClean="0"/>
              <a:t>اوليه در يكي از ياخته ها حفظ شده است به آن همانندسازي حفاظتي مي گويند.</a:t>
            </a:r>
            <a:endParaRPr lang="fa-IR" dirty="0"/>
          </a:p>
        </p:txBody>
      </p:sp>
      <p:pic>
        <p:nvPicPr>
          <p:cNvPr id="3074" name="Picture 2"/>
          <p:cNvPicPr>
            <a:picLocks noChangeAspect="1" noChangeArrowheads="1"/>
          </p:cNvPicPr>
          <p:nvPr/>
        </p:nvPicPr>
        <p:blipFill>
          <a:blip r:embed="rId2"/>
          <a:srcRect/>
          <a:stretch>
            <a:fillRect/>
          </a:stretch>
        </p:blipFill>
        <p:spPr bwMode="auto">
          <a:xfrm>
            <a:off x="571472" y="0"/>
            <a:ext cx="6070190" cy="43576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20" y="274638"/>
            <a:ext cx="1714480" cy="4011618"/>
          </a:xfrm>
        </p:spPr>
        <p:txBody>
          <a:bodyPr>
            <a:normAutofit/>
          </a:bodyPr>
          <a:lstStyle/>
          <a:p>
            <a:r>
              <a:rPr lang="fa-IR" b="1" dirty="0" smtClean="0">
                <a:solidFill>
                  <a:srgbClr val="C00000"/>
                </a:solidFill>
                <a:effectLst>
                  <a:outerShdw blurRad="38100" dist="38100" dir="2700000" algn="tl">
                    <a:srgbClr val="000000">
                      <a:alpha val="43137"/>
                    </a:srgbClr>
                  </a:outerShdw>
                </a:effectLst>
              </a:rPr>
              <a:t>2 - همانندسازی نیمه حفاظتی </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57290" y="4643446"/>
            <a:ext cx="6572296" cy="1643074"/>
          </a:xfrm>
        </p:spPr>
        <p:txBody>
          <a:bodyPr>
            <a:normAutofit fontScale="77500" lnSpcReduction="20000"/>
          </a:bodyPr>
          <a:lstStyle/>
          <a:p>
            <a:r>
              <a:rPr lang="fa-IR" dirty="0" smtClean="0"/>
              <a:t> در اين طرح در هر ياختۀ يكي از دو رشته </a:t>
            </a:r>
            <a:r>
              <a:rPr lang="en-US" dirty="0" smtClean="0"/>
              <a:t>DNA</a:t>
            </a:r>
            <a:r>
              <a:rPr lang="fa-IR" dirty="0" smtClean="0"/>
              <a:t> آن مربوط به </a:t>
            </a:r>
            <a:r>
              <a:rPr lang="en-US" dirty="0" smtClean="0"/>
              <a:t>DNA</a:t>
            </a:r>
            <a:r>
              <a:rPr lang="fa-IR" dirty="0" smtClean="0"/>
              <a:t> اوليه است و رشته ديگر با نوكلئوتيدهاي جديد ساخته شده است . چون در هر ياخته حاصل فقط يكي از دو رشته </a:t>
            </a:r>
            <a:r>
              <a:rPr lang="en-US" dirty="0" smtClean="0"/>
              <a:t>DNA</a:t>
            </a:r>
            <a:r>
              <a:rPr lang="fa-IR" dirty="0" smtClean="0"/>
              <a:t> قبلي وجود دارد به آن نيمه حفاظتي مي گويند.</a:t>
            </a:r>
            <a:endParaRPr lang="fa-IR" dirty="0"/>
          </a:p>
        </p:txBody>
      </p:sp>
      <p:pic>
        <p:nvPicPr>
          <p:cNvPr id="4098" name="Picture 2"/>
          <p:cNvPicPr>
            <a:picLocks noChangeAspect="1" noChangeArrowheads="1"/>
          </p:cNvPicPr>
          <p:nvPr/>
        </p:nvPicPr>
        <p:blipFill>
          <a:blip r:embed="rId2"/>
          <a:srcRect/>
          <a:stretch>
            <a:fillRect/>
          </a:stretch>
        </p:blipFill>
        <p:spPr bwMode="auto">
          <a:xfrm>
            <a:off x="500034" y="0"/>
            <a:ext cx="6645333" cy="45720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2976" y="4786322"/>
            <a:ext cx="6643734" cy="1285884"/>
          </a:xfrm>
        </p:spPr>
        <p:txBody>
          <a:bodyPr>
            <a:normAutofit fontScale="92500" lnSpcReduction="20000"/>
          </a:bodyPr>
          <a:lstStyle/>
          <a:p>
            <a:r>
              <a:rPr lang="fa-IR" b="1" dirty="0" smtClean="0"/>
              <a:t>. </a:t>
            </a:r>
            <a:r>
              <a:rPr lang="fa-IR" dirty="0" smtClean="0"/>
              <a:t>در اين طرح هر كدام از </a:t>
            </a:r>
            <a:r>
              <a:rPr lang="en-US" dirty="0" smtClean="0"/>
              <a:t> DNA</a:t>
            </a:r>
            <a:r>
              <a:rPr lang="fa-IR" dirty="0" smtClean="0"/>
              <a:t>های حاصل، قطعاتي از رشته هاي قبلي و رشته هاي جديد را به صورت پراكنده درخود دارند.</a:t>
            </a:r>
            <a:endParaRPr lang="fa-IR" dirty="0"/>
          </a:p>
        </p:txBody>
      </p:sp>
      <p:pic>
        <p:nvPicPr>
          <p:cNvPr id="5122" name="Picture 2"/>
          <p:cNvPicPr>
            <a:picLocks noChangeAspect="1" noChangeArrowheads="1"/>
          </p:cNvPicPr>
          <p:nvPr/>
        </p:nvPicPr>
        <p:blipFill>
          <a:blip r:embed="rId2"/>
          <a:srcRect/>
          <a:stretch>
            <a:fillRect/>
          </a:stretch>
        </p:blipFill>
        <p:spPr bwMode="auto">
          <a:xfrm>
            <a:off x="0" y="1"/>
            <a:ext cx="6643702" cy="4744306"/>
          </a:xfrm>
          <a:prstGeom prst="rect">
            <a:avLst/>
          </a:prstGeom>
          <a:noFill/>
          <a:ln w="9525">
            <a:noFill/>
            <a:miter lim="800000"/>
            <a:headEnd/>
            <a:tailEnd/>
          </a:ln>
          <a:effectLst/>
        </p:spPr>
      </p:pic>
      <p:sp>
        <p:nvSpPr>
          <p:cNvPr id="6" name="Title 1"/>
          <p:cNvSpPr txBox="1">
            <a:spLocks/>
          </p:cNvSpPr>
          <p:nvPr/>
        </p:nvSpPr>
        <p:spPr>
          <a:xfrm>
            <a:off x="6643702" y="274638"/>
            <a:ext cx="2500298" cy="5154626"/>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smtClean="0">
                <a:ln>
                  <a:noFill/>
                </a:ln>
                <a:solidFill>
                  <a:srgbClr val="C00000"/>
                </a:solidFill>
                <a:effectLst>
                  <a:outerShdw blurRad="38100" dist="38100" dir="2700000" algn="tl">
                    <a:srgbClr val="000000">
                      <a:alpha val="43137"/>
                    </a:srgbClr>
                  </a:outerShdw>
                </a:effectLst>
                <a:uLnTx/>
                <a:uFillTx/>
                <a:latin typeface="+mj-lt"/>
                <a:ea typeface="+mj-ea"/>
                <a:cs typeface="+mj-cs"/>
              </a:rPr>
              <a:t>3- همانندسازی غیر حفاظتی</a:t>
            </a:r>
            <a:br>
              <a:rPr kumimoji="0" lang="fa-IR" sz="4400" b="1" i="0" u="none" strike="noStrike" kern="1200" cap="none" spc="0" normalizeH="0" baseline="0" noProof="0" smtClean="0">
                <a:ln>
                  <a:noFill/>
                </a:ln>
                <a:solidFill>
                  <a:srgbClr val="C00000"/>
                </a:solidFill>
                <a:effectLst>
                  <a:outerShdw blurRad="38100" dist="38100" dir="2700000" algn="tl">
                    <a:srgbClr val="000000">
                      <a:alpha val="43137"/>
                    </a:srgbClr>
                  </a:outerShdw>
                </a:effectLst>
                <a:uLnTx/>
                <a:uFillTx/>
                <a:latin typeface="+mj-lt"/>
                <a:ea typeface="+mj-ea"/>
                <a:cs typeface="+mj-cs"/>
              </a:rPr>
            </a:br>
            <a:r>
              <a:rPr kumimoji="0" lang="fa-IR" sz="4400" b="1" i="0" u="none" strike="noStrike" kern="1200" cap="none" spc="0" normalizeH="0" baseline="0" noProof="0" smtClean="0">
                <a:ln>
                  <a:noFill/>
                </a:ln>
                <a:solidFill>
                  <a:srgbClr val="C00000"/>
                </a:solidFill>
                <a:effectLst>
                  <a:outerShdw blurRad="38100" dist="38100" dir="2700000" algn="tl">
                    <a:srgbClr val="000000">
                      <a:alpha val="43137"/>
                    </a:srgbClr>
                  </a:outerShdw>
                </a:effectLst>
                <a:uLnTx/>
                <a:uFillTx/>
                <a:latin typeface="+mj-lt"/>
                <a:ea typeface="+mj-ea"/>
                <a:cs typeface="+mj-cs"/>
              </a:rPr>
              <a:t>(پراکنده)</a:t>
            </a:r>
            <a:endParaRPr kumimoji="0" lang="fa-IR" sz="4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88" y="274638"/>
            <a:ext cx="2257412" cy="3440114"/>
          </a:xfrm>
        </p:spPr>
        <p:txBody>
          <a:bodyPr/>
          <a:lstStyle/>
          <a:p>
            <a:r>
              <a:rPr lang="fa-IR" b="1" dirty="0" smtClean="0">
                <a:solidFill>
                  <a:srgbClr val="C00000"/>
                </a:solidFill>
                <a:effectLst>
                  <a:outerShdw blurRad="38100" dist="38100" dir="2700000" algn="tl">
                    <a:srgbClr val="000000">
                      <a:alpha val="43137"/>
                    </a:srgbClr>
                  </a:outerShdw>
                </a:effectLst>
              </a:rPr>
              <a:t>کدام طرح مورد تأيید قرار گرفته است؟</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1472" y="3429000"/>
            <a:ext cx="7786742" cy="2357454"/>
          </a:xfrm>
        </p:spPr>
        <p:txBody>
          <a:bodyPr>
            <a:normAutofit fontScale="77500" lnSpcReduction="20000"/>
          </a:bodyPr>
          <a:lstStyle/>
          <a:p>
            <a:r>
              <a:rPr lang="fa-IR" dirty="0" smtClean="0"/>
              <a:t>مزلستون (</a:t>
            </a:r>
            <a:r>
              <a:rPr lang="en-US" dirty="0" err="1" smtClean="0"/>
              <a:t>Meselson</a:t>
            </a:r>
            <a:r>
              <a:rPr lang="fa-IR" dirty="0" smtClean="0"/>
              <a:t> ) و استال (</a:t>
            </a:r>
            <a:r>
              <a:rPr lang="en-US" dirty="0" smtClean="0"/>
              <a:t>Stahl</a:t>
            </a:r>
            <a:r>
              <a:rPr lang="fa-IR" dirty="0" smtClean="0"/>
              <a:t> ) با بكارگيري روش علمي پاسخ اين پرسش را بدست آوردند. آنها فرضيه هاي متعدد ارائه شده را در نظرگرفتند و با توجه به امكانات، آزمايشي را طراحي كردند تا بتوانند به پاسخ قانع كننده اي برسند . براي شروع كار آنها مي بايست بتوانند رشته هاي </a:t>
            </a:r>
            <a:r>
              <a:rPr lang="en-US" dirty="0" smtClean="0"/>
              <a:t>DNA</a:t>
            </a:r>
            <a:r>
              <a:rPr lang="fa-IR" dirty="0" smtClean="0"/>
              <a:t> نوساز را از رشته هاي قديمي تشخيص دهند. آنها با اين هدف </a:t>
            </a:r>
            <a:r>
              <a:rPr lang="en-US" dirty="0" smtClean="0"/>
              <a:t>DNA </a:t>
            </a:r>
            <a:r>
              <a:rPr lang="fa-IR" dirty="0" smtClean="0"/>
              <a:t>را با استفاده از ايزُتوپ سنگين نيتروژن15</a:t>
            </a:r>
            <a:r>
              <a:rPr lang="en-US" dirty="0" smtClean="0"/>
              <a:t>N</a:t>
            </a:r>
            <a:r>
              <a:rPr lang="fa-IR" dirty="0" smtClean="0"/>
              <a:t> نشانه گذاري كردند.</a:t>
            </a:r>
            <a:endParaRPr lang="fa-IR" dirty="0"/>
          </a:p>
        </p:txBody>
      </p:sp>
      <p:sp>
        <p:nvSpPr>
          <p:cNvPr id="16386" name="AutoShape 2" descr="تصویر مرتبط"/>
          <p:cNvSpPr>
            <a:spLocks noChangeAspect="1" noChangeArrowheads="1"/>
          </p:cNvSpPr>
          <p:nvPr/>
        </p:nvSpPr>
        <p:spPr bwMode="auto">
          <a:xfrm>
            <a:off x="8242300" y="-1614488"/>
            <a:ext cx="4495800" cy="3371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6388" name="AutoShape 4" descr="تصویر مرتبط"/>
          <p:cNvSpPr>
            <a:spLocks noChangeAspect="1" noChangeArrowheads="1"/>
          </p:cNvSpPr>
          <p:nvPr/>
        </p:nvSpPr>
        <p:spPr bwMode="auto">
          <a:xfrm>
            <a:off x="8242300" y="-1614488"/>
            <a:ext cx="4495800" cy="3371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7" name="Picture 2" descr="نتیجه تصویری برای مزلسون و استال"/>
          <p:cNvPicPr>
            <a:picLocks noChangeAspect="1" noChangeArrowheads="1"/>
          </p:cNvPicPr>
          <p:nvPr/>
        </p:nvPicPr>
        <p:blipFill>
          <a:blip r:embed="rId2" cstate="print"/>
          <a:srcRect/>
          <a:stretch>
            <a:fillRect/>
          </a:stretch>
        </p:blipFill>
        <p:spPr bwMode="auto">
          <a:xfrm>
            <a:off x="2214545" y="0"/>
            <a:ext cx="4050467" cy="3357562"/>
          </a:xfrm>
          <a:prstGeom prst="rect">
            <a:avLst/>
          </a:prstGeom>
          <a:noFill/>
        </p:spPr>
      </p:pic>
      <p:pic>
        <p:nvPicPr>
          <p:cNvPr id="3074" name="Picture 2"/>
          <p:cNvPicPr>
            <a:picLocks noChangeAspect="1" noChangeArrowheads="1"/>
          </p:cNvPicPr>
          <p:nvPr/>
        </p:nvPicPr>
        <p:blipFill>
          <a:blip r:embed="rId3"/>
          <a:srcRect/>
          <a:stretch>
            <a:fillRect/>
          </a:stretch>
        </p:blipFill>
        <p:spPr bwMode="auto">
          <a:xfrm>
            <a:off x="0" y="0"/>
            <a:ext cx="2071670" cy="3343946"/>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کدام طرح مورد تأيید قرار گرفته است؟</a:t>
            </a:r>
            <a:endParaRPr lang="fa-IR" dirty="0"/>
          </a:p>
        </p:txBody>
      </p:sp>
      <p:sp>
        <p:nvSpPr>
          <p:cNvPr id="3" name="Content Placeholder 2"/>
          <p:cNvSpPr>
            <a:spLocks noGrp="1"/>
          </p:cNvSpPr>
          <p:nvPr>
            <p:ph idx="1"/>
          </p:nvPr>
        </p:nvSpPr>
        <p:spPr>
          <a:xfrm>
            <a:off x="1071538" y="3214687"/>
            <a:ext cx="7072362" cy="2500329"/>
          </a:xfrm>
        </p:spPr>
        <p:txBody>
          <a:bodyPr>
            <a:normAutofit fontScale="92500"/>
          </a:bodyPr>
          <a:lstStyle/>
          <a:p>
            <a:r>
              <a:rPr lang="en-US" dirty="0" smtClean="0"/>
              <a:t>DNA</a:t>
            </a:r>
            <a:r>
              <a:rPr lang="fa-IR" dirty="0" smtClean="0"/>
              <a:t>هايي كه با</a:t>
            </a:r>
            <a:r>
              <a:rPr lang="en-US" dirty="0" smtClean="0"/>
              <a:t>N</a:t>
            </a:r>
            <a:r>
              <a:rPr lang="fa-IR" dirty="0" smtClean="0"/>
              <a:t>15 ساخته مي شوند نسبت به</a:t>
            </a:r>
            <a:r>
              <a:rPr lang="en-US" dirty="0" smtClean="0"/>
              <a:t> DNA </a:t>
            </a:r>
            <a:r>
              <a:rPr lang="fa-IR" dirty="0" smtClean="0"/>
              <a:t>معمولي كه در نوكلئوتيدهاي خود </a:t>
            </a:r>
            <a:r>
              <a:rPr lang="en-US" dirty="0" smtClean="0"/>
              <a:t>N</a:t>
            </a:r>
            <a:r>
              <a:rPr lang="fa-IR" dirty="0" smtClean="0"/>
              <a:t>14</a:t>
            </a:r>
            <a:r>
              <a:rPr lang="en-US" dirty="0" smtClean="0"/>
              <a:t> </a:t>
            </a:r>
            <a:r>
              <a:rPr lang="fa-IR" dirty="0" smtClean="0"/>
              <a:t> دارد چگالي بيشتري دارند بنابراين با ابزارهايي مثل </a:t>
            </a:r>
            <a:r>
              <a:rPr lang="fa-IR" b="1" dirty="0" smtClean="0"/>
              <a:t>فراگریزانه</a:t>
            </a:r>
          </a:p>
          <a:p>
            <a:pPr>
              <a:buNone/>
            </a:pPr>
            <a:r>
              <a:rPr lang="fa-IR" b="1" dirty="0" smtClean="0"/>
              <a:t> </a:t>
            </a:r>
            <a:r>
              <a:rPr lang="fa-IR" dirty="0" smtClean="0"/>
              <a:t>( سانتريفوژ سرعت بالا</a:t>
            </a:r>
            <a:r>
              <a:rPr lang="en-US" dirty="0" smtClean="0"/>
              <a:t>Ultracentrifuge</a:t>
            </a:r>
            <a:r>
              <a:rPr lang="fa-IR" dirty="0" smtClean="0"/>
              <a:t>)مي توان آنها را از هم جدا كرد.</a:t>
            </a:r>
            <a:endParaRPr lang="fa-IR" dirty="0"/>
          </a:p>
        </p:txBody>
      </p:sp>
      <p:pic>
        <p:nvPicPr>
          <p:cNvPr id="1026" name="Picture 2"/>
          <p:cNvPicPr>
            <a:picLocks noChangeAspect="1" noChangeArrowheads="1"/>
          </p:cNvPicPr>
          <p:nvPr/>
        </p:nvPicPr>
        <p:blipFill>
          <a:blip r:embed="rId2"/>
          <a:srcRect/>
          <a:stretch>
            <a:fillRect/>
          </a:stretch>
        </p:blipFill>
        <p:spPr bwMode="auto">
          <a:xfrm>
            <a:off x="90173" y="1214422"/>
            <a:ext cx="9053827" cy="2000264"/>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0" y="274638"/>
            <a:ext cx="340042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آزمایش های مزلسون و استال</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29124" y="1600200"/>
            <a:ext cx="4071966" cy="4400568"/>
          </a:xfrm>
        </p:spPr>
        <p:txBody>
          <a:bodyPr>
            <a:normAutofit fontScale="92500" lnSpcReduction="20000"/>
          </a:bodyPr>
          <a:lstStyle/>
          <a:p>
            <a:r>
              <a:rPr lang="fa-IR" dirty="0" smtClean="0"/>
              <a:t>آنها ابتدا باكتريهاي را در محيطي حاوي</a:t>
            </a:r>
            <a:r>
              <a:rPr lang="en-US" dirty="0" smtClean="0"/>
              <a:t> N</a:t>
            </a:r>
            <a:r>
              <a:rPr lang="fa-IR" dirty="0" smtClean="0"/>
              <a:t>15 كشت دادند</a:t>
            </a:r>
            <a:r>
              <a:rPr lang="en-US" dirty="0" smtClean="0"/>
              <a:t>N</a:t>
            </a:r>
            <a:r>
              <a:rPr lang="fa-IR" dirty="0" smtClean="0"/>
              <a:t>15در ساختار بازهاي آلي نيتروژن دار كه در ساخت </a:t>
            </a:r>
            <a:r>
              <a:rPr lang="en-US" dirty="0" smtClean="0"/>
              <a:t>DNA</a:t>
            </a:r>
            <a:r>
              <a:rPr lang="fa-IR" dirty="0" smtClean="0"/>
              <a:t> باكتري شركت مي كنند وارد شدند. پس از چندين مرحله رشد و تكثير در اين محيط، باكتري هايي توليد شدند كه دِنا سنگين تري نسبت به باكتري هاي اوليه داشتند.</a:t>
            </a:r>
            <a:endParaRPr lang="fa-IR" dirty="0"/>
          </a:p>
        </p:txBody>
      </p:sp>
      <p:pic>
        <p:nvPicPr>
          <p:cNvPr id="2050" name="Picture 2"/>
          <p:cNvPicPr>
            <a:picLocks noChangeAspect="1" noChangeArrowheads="1"/>
          </p:cNvPicPr>
          <p:nvPr/>
        </p:nvPicPr>
        <p:blipFill>
          <a:blip r:embed="rId2"/>
          <a:srcRect/>
          <a:stretch>
            <a:fillRect/>
          </a:stretch>
        </p:blipFill>
        <p:spPr bwMode="auto">
          <a:xfrm>
            <a:off x="0" y="127317"/>
            <a:ext cx="4357686" cy="6730683"/>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0" y="274638"/>
            <a:ext cx="340042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آزمایش های مزلسون و استال</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29124" y="1600200"/>
            <a:ext cx="4000528" cy="4329130"/>
          </a:xfrm>
        </p:spPr>
        <p:txBody>
          <a:bodyPr>
            <a:normAutofit fontScale="92500"/>
          </a:bodyPr>
          <a:lstStyle/>
          <a:p>
            <a:r>
              <a:rPr lang="fa-IR" dirty="0" smtClean="0"/>
              <a:t>سپس اين باكتريها را به محيط كشت حاوي</a:t>
            </a:r>
            <a:r>
              <a:rPr lang="en-US" dirty="0" smtClean="0"/>
              <a:t> </a:t>
            </a:r>
            <a:r>
              <a:rPr lang="fa-IR" dirty="0" smtClean="0"/>
              <a:t>نوکلئوتیدهای</a:t>
            </a:r>
            <a:r>
              <a:rPr lang="en-US" dirty="0" smtClean="0"/>
              <a:t>N</a:t>
            </a:r>
            <a:r>
              <a:rPr lang="fa-IR" sz="2400" dirty="0" smtClean="0"/>
              <a:t>14</a:t>
            </a:r>
            <a:r>
              <a:rPr lang="fa-IR" dirty="0" smtClean="0"/>
              <a:t> منتقل كردند. با توجه به اينكه تقسيم باكتريها حدود 20 دقيقه طول مي كشد در فواصل 20 دقيقه اي باكتري ها را از محيط كشت جدا و بررسي نمودند.</a:t>
            </a:r>
            <a:endParaRPr lang="fa-IR" dirty="0"/>
          </a:p>
        </p:txBody>
      </p:sp>
      <p:pic>
        <p:nvPicPr>
          <p:cNvPr id="2050" name="Picture 2"/>
          <p:cNvPicPr>
            <a:picLocks noChangeAspect="1" noChangeArrowheads="1"/>
          </p:cNvPicPr>
          <p:nvPr/>
        </p:nvPicPr>
        <p:blipFill>
          <a:blip r:embed="rId2"/>
          <a:srcRect/>
          <a:stretch>
            <a:fillRect/>
          </a:stretch>
        </p:blipFill>
        <p:spPr bwMode="auto">
          <a:xfrm>
            <a:off x="0" y="127317"/>
            <a:ext cx="4357686" cy="6730683"/>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357166"/>
            <a:ext cx="8229600" cy="4525963"/>
          </a:xfrm>
        </p:spPr>
        <p:txBody>
          <a:bodyPr/>
          <a:lstStyle/>
          <a:p>
            <a:r>
              <a:rPr lang="fa-IR" dirty="0" smtClean="0"/>
              <a:t>طراحی سؤالات عددی و محاسباتی از محتوای فصل های این کتاب در همه آزمون ها منع شده و لازم است همه دبیران، دانش آموزان و اولیای محترم شان و همچنین سازمان سنجش وآموزش کشور این نکته مهم را مد نظر قرار دهند تا از فشار های روانی به دانش آموزان و والدین آنها درخصوص آزمون ها کاسته شود.</a:t>
            </a:r>
            <a:endParaRPr lang="fa-IR" dirty="0"/>
          </a:p>
        </p:txBody>
      </p:sp>
      <p:pic>
        <p:nvPicPr>
          <p:cNvPr id="4" name="Picture 2"/>
          <p:cNvPicPr>
            <a:picLocks noChangeAspect="1" noChangeArrowheads="1"/>
          </p:cNvPicPr>
          <p:nvPr/>
        </p:nvPicPr>
        <p:blipFill>
          <a:blip r:embed="rId2"/>
          <a:srcRect/>
          <a:stretch>
            <a:fillRect/>
          </a:stretch>
        </p:blipFill>
        <p:spPr bwMode="auto">
          <a:xfrm>
            <a:off x="211210" y="3429000"/>
            <a:ext cx="8932790" cy="19288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0" y="274638"/>
            <a:ext cx="340042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آزمایش های مزلسون و استال</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29124" y="1600200"/>
            <a:ext cx="4257676" cy="5257800"/>
          </a:xfrm>
        </p:spPr>
        <p:txBody>
          <a:bodyPr>
            <a:normAutofit/>
          </a:bodyPr>
          <a:lstStyle/>
          <a:p>
            <a:r>
              <a:rPr lang="fa-IR" dirty="0" smtClean="0"/>
              <a:t>برای سنجش چگالی </a:t>
            </a:r>
            <a:r>
              <a:rPr lang="en-US" dirty="0" smtClean="0"/>
              <a:t>DNA</a:t>
            </a:r>
            <a:r>
              <a:rPr lang="fa-IR" dirty="0" smtClean="0"/>
              <a:t>ها در هر فاصلهٔ زمانی، </a:t>
            </a:r>
            <a:r>
              <a:rPr lang="en-US" dirty="0" smtClean="0"/>
              <a:t>DNA </a:t>
            </a:r>
            <a:r>
              <a:rPr lang="fa-IR" dirty="0" smtClean="0"/>
              <a:t>ی باکتری ها را استخراج و در محلولی از سزیم کلرید در سرعتی بسیار بالا گریز می دادند.</a:t>
            </a:r>
            <a:endParaRPr lang="fa-IR" dirty="0"/>
          </a:p>
        </p:txBody>
      </p:sp>
      <p:pic>
        <p:nvPicPr>
          <p:cNvPr id="2050" name="Picture 2"/>
          <p:cNvPicPr>
            <a:picLocks noChangeAspect="1" noChangeArrowheads="1"/>
          </p:cNvPicPr>
          <p:nvPr/>
        </p:nvPicPr>
        <p:blipFill>
          <a:blip r:embed="rId2"/>
          <a:srcRect/>
          <a:stretch>
            <a:fillRect/>
          </a:stretch>
        </p:blipFill>
        <p:spPr bwMode="auto">
          <a:xfrm>
            <a:off x="0" y="127317"/>
            <a:ext cx="4357686" cy="6730683"/>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0" y="274638"/>
            <a:ext cx="340042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آزمایش های مزلسون و استال</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29124" y="1600200"/>
            <a:ext cx="4000528" cy="4257692"/>
          </a:xfrm>
        </p:spPr>
        <p:txBody>
          <a:bodyPr>
            <a:normAutofit lnSpcReduction="10000"/>
          </a:bodyPr>
          <a:lstStyle/>
          <a:p>
            <a:r>
              <a:rPr lang="fa-IR" dirty="0" smtClean="0"/>
              <a:t>با توجه به اینکه در گریزانه میزان حرکت مواد در محلول براساس چگالی است و مواد سنگین تر تندتر حرکت می کنند، توانستند براساس میزان حرکت، نوع </a:t>
            </a:r>
            <a:r>
              <a:rPr lang="en-US" dirty="0" smtClean="0"/>
              <a:t>DNA</a:t>
            </a:r>
            <a:r>
              <a:rPr lang="fa-IR" dirty="0" smtClean="0"/>
              <a:t>ی تشکیل شده در هر مرحله را تشخیص دهند.</a:t>
            </a:r>
            <a:endParaRPr lang="fa-IR" dirty="0"/>
          </a:p>
        </p:txBody>
      </p:sp>
      <p:pic>
        <p:nvPicPr>
          <p:cNvPr id="2050" name="Picture 2"/>
          <p:cNvPicPr>
            <a:picLocks noChangeAspect="1" noChangeArrowheads="1"/>
          </p:cNvPicPr>
          <p:nvPr/>
        </p:nvPicPr>
        <p:blipFill>
          <a:blip r:embed="rId2"/>
          <a:srcRect/>
          <a:stretch>
            <a:fillRect/>
          </a:stretch>
        </p:blipFill>
        <p:spPr bwMode="auto">
          <a:xfrm>
            <a:off x="0" y="127317"/>
            <a:ext cx="4357686" cy="6730683"/>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0" y="274638"/>
            <a:ext cx="340042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آزمایش های مزلسون و استال</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29124" y="1600200"/>
            <a:ext cx="4257676" cy="5257800"/>
          </a:xfrm>
        </p:spPr>
        <p:txBody>
          <a:bodyPr>
            <a:normAutofit/>
          </a:bodyPr>
          <a:lstStyle/>
          <a:p>
            <a:r>
              <a:rPr lang="fa-IR" dirty="0" smtClean="0"/>
              <a:t>مراحل آزمایش مزلسون و استال و نتایج آن را در شکل 10 می بینید.</a:t>
            </a:r>
          </a:p>
          <a:p>
            <a:r>
              <a:rPr lang="fa-IR" dirty="0" smtClean="0"/>
              <a:t>همان طور که مشاهده می کنید نتایج این آزمایش نشان داد که همانندسازی دِنا، نیمه حفاظتی است.</a:t>
            </a:r>
            <a:endParaRPr lang="fa-IR" dirty="0"/>
          </a:p>
        </p:txBody>
      </p:sp>
      <p:pic>
        <p:nvPicPr>
          <p:cNvPr id="2050" name="Picture 2"/>
          <p:cNvPicPr>
            <a:picLocks noChangeAspect="1" noChangeArrowheads="1"/>
          </p:cNvPicPr>
          <p:nvPr/>
        </p:nvPicPr>
        <p:blipFill>
          <a:blip r:embed="rId2"/>
          <a:srcRect/>
          <a:stretch>
            <a:fillRect/>
          </a:stretch>
        </p:blipFill>
        <p:spPr bwMode="auto">
          <a:xfrm>
            <a:off x="0" y="127317"/>
            <a:ext cx="4357686" cy="6730683"/>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810" y="500042"/>
            <a:ext cx="4471990" cy="1071570"/>
          </a:xfrm>
        </p:spPr>
        <p:txBody>
          <a:bodyPr>
            <a:normAutofit fontScale="90000"/>
          </a:bodyPr>
          <a:lstStyle/>
          <a:p>
            <a:r>
              <a:rPr lang="fa-IR" dirty="0" smtClean="0"/>
              <a:t> </a:t>
            </a:r>
            <a:r>
              <a:rPr lang="fa-IR" sz="3100" b="1" dirty="0" smtClean="0">
                <a:solidFill>
                  <a:srgbClr val="C00000"/>
                </a:solidFill>
                <a:effectLst>
                  <a:outerShdw blurRad="38100" dist="38100" dir="2700000" algn="tl">
                    <a:srgbClr val="000000">
                      <a:alpha val="43137"/>
                    </a:srgbClr>
                  </a:outerShdw>
                </a:effectLst>
              </a:rPr>
              <a:t>شکل 10- آزمایش های مزلسون و استال و نتایج به دست آمده</a:t>
            </a:r>
            <a:r>
              <a:rPr lang="fa-IR" b="1" dirty="0" smtClean="0">
                <a:solidFill>
                  <a:srgbClr val="C00000"/>
                </a:solidFill>
                <a:effectLst>
                  <a:outerShdw blurRad="38100" dist="38100" dir="2700000" algn="tl">
                    <a:srgbClr val="000000">
                      <a:alpha val="43137"/>
                    </a:srgbClr>
                  </a:outerShdw>
                </a:effectLst>
              </a:rPr>
              <a:t>:</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571868" y="1600200"/>
            <a:ext cx="4357718" cy="5257800"/>
          </a:xfrm>
        </p:spPr>
        <p:txBody>
          <a:bodyPr>
            <a:normAutofit fontScale="77500" lnSpcReduction="20000"/>
          </a:bodyPr>
          <a:lstStyle/>
          <a:p>
            <a:r>
              <a:rPr lang="fa-IR" dirty="0" smtClean="0"/>
              <a:t>الف) دِنای باکتری های اولیه پس از گریز دادن یک نوار در انتهای لوله تشکیل دادند چون هر دو رشته </a:t>
            </a:r>
            <a:r>
              <a:rPr lang="en-US" dirty="0" smtClean="0"/>
              <a:t>DNA</a:t>
            </a:r>
            <a:r>
              <a:rPr lang="fa-IR" dirty="0" smtClean="0"/>
              <a:t> آنها </a:t>
            </a:r>
            <a:r>
              <a:rPr lang="en-US" dirty="0" smtClean="0"/>
              <a:t>N</a:t>
            </a:r>
            <a:r>
              <a:rPr lang="fa-IR" dirty="0" smtClean="0"/>
              <a:t> 15 و چگالی سنگینی داشت. </a:t>
            </a:r>
          </a:p>
          <a:p>
            <a:r>
              <a:rPr lang="fa-IR" dirty="0" smtClean="0"/>
              <a:t>ب) دِنای باکتری های حاصل از دور اول همانندسازی در محیط کشت حاوی14</a:t>
            </a:r>
            <a:r>
              <a:rPr lang="en-US" dirty="0" smtClean="0"/>
              <a:t>N</a:t>
            </a:r>
            <a:r>
              <a:rPr lang="fa-IR" dirty="0" smtClean="0"/>
              <a:t> (بعد از 20 دقیقه) پس از گریز دادن نواری در میانه لوله تشکیل دادند. پس دِنای آنها چگالی متوسط داشت.</a:t>
            </a:r>
          </a:p>
          <a:p>
            <a:r>
              <a:rPr lang="fa-IR" dirty="0" smtClean="0"/>
              <a:t>پ) دِنای باکتری های حاصل از دور دوم همانندسازی (بعد از 40 دقیقه) پس از گریز دادن دو نوار، یکی در میانه و دیگری در بالای لوله تشکیل دادند. پس نیمی از آنها چگالی متوسط و نیمی چگالی سبک داشتند. چرا؟</a:t>
            </a:r>
          </a:p>
          <a:p>
            <a:endParaRPr lang="fa-IR" dirty="0" smtClean="0"/>
          </a:p>
        </p:txBody>
      </p:sp>
      <p:pic>
        <p:nvPicPr>
          <p:cNvPr id="3074" name="Picture 2"/>
          <p:cNvPicPr>
            <a:picLocks noChangeAspect="1" noChangeArrowheads="1"/>
          </p:cNvPicPr>
          <p:nvPr/>
        </p:nvPicPr>
        <p:blipFill>
          <a:blip r:embed="rId2"/>
          <a:srcRect/>
          <a:stretch>
            <a:fillRect/>
          </a:stretch>
        </p:blipFill>
        <p:spPr bwMode="auto">
          <a:xfrm>
            <a:off x="0" y="0"/>
            <a:ext cx="3500462" cy="685800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2"/>
          <p:cNvPicPr>
            <a:picLocks noChangeAspect="1" noChangeArrowheads="1"/>
          </p:cNvPicPr>
          <p:nvPr/>
        </p:nvPicPr>
        <p:blipFill>
          <a:blip r:embed="rId2"/>
          <a:srcRect/>
          <a:stretch>
            <a:fillRect/>
          </a:stretch>
        </p:blipFill>
        <p:spPr bwMode="auto">
          <a:xfrm>
            <a:off x="0" y="571480"/>
            <a:ext cx="9165594" cy="6072206"/>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4744" y="428604"/>
            <a:ext cx="5072098" cy="5143536"/>
          </a:xfrm>
        </p:spPr>
        <p:txBody>
          <a:bodyPr>
            <a:normAutofit fontScale="85000" lnSpcReduction="20000"/>
          </a:bodyPr>
          <a:lstStyle/>
          <a:p>
            <a:r>
              <a:rPr lang="fa-IR" dirty="0" smtClean="0"/>
              <a:t>با مشخص شدن اینکه همانندسازی به صورت نیمه حفاظتی انجام می شود، سؤال دیگری مطرح شد:</a:t>
            </a:r>
          </a:p>
          <a:p>
            <a:r>
              <a:rPr lang="fa-IR" dirty="0" smtClean="0"/>
              <a:t> دو رشته </a:t>
            </a:r>
            <a:r>
              <a:rPr lang="en-US" dirty="0" smtClean="0"/>
              <a:t>DNA </a:t>
            </a:r>
            <a:r>
              <a:rPr lang="fa-IR" dirty="0" smtClean="0"/>
              <a:t>چگونه از یکدیگر باز می شوند؟ </a:t>
            </a:r>
          </a:p>
          <a:p>
            <a:r>
              <a:rPr lang="fa-IR" dirty="0" smtClean="0"/>
              <a:t>آیا هر دو رشته کاملاً از یکدیگر جدا می شوند و سپس همانندسازی انجام می شود یا جدا شدن دو رشته تدریجی و همراه با آن همانندسازی انجام می شود؟</a:t>
            </a:r>
          </a:p>
          <a:p>
            <a:r>
              <a:rPr lang="fa-IR" dirty="0" smtClean="0"/>
              <a:t>تحقیقات نشان داده است که در محلی که قرار است همانندسازی انجام شود دو رشته از هم بازمی شوند. بقیه قسمت ها بسته هستند و به تدریج باز می شوند.</a:t>
            </a:r>
            <a:endParaRPr lang="fa-IR" dirty="0"/>
          </a:p>
        </p:txBody>
      </p:sp>
      <p:pic>
        <p:nvPicPr>
          <p:cNvPr id="4" name="Picture 2"/>
          <p:cNvPicPr>
            <a:picLocks noChangeAspect="1" noChangeArrowheads="1"/>
          </p:cNvPicPr>
          <p:nvPr/>
        </p:nvPicPr>
        <p:blipFill>
          <a:blip r:embed="rId2"/>
          <a:srcRect/>
          <a:stretch>
            <a:fillRect/>
          </a:stretch>
        </p:blipFill>
        <p:spPr bwMode="auto">
          <a:xfrm>
            <a:off x="0" y="285728"/>
            <a:ext cx="3863702" cy="5572164"/>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44" y="0"/>
            <a:ext cx="1857356" cy="4357694"/>
          </a:xfrm>
        </p:spPr>
        <p:txBody>
          <a:bodyPr/>
          <a:lstStyle/>
          <a:p>
            <a:r>
              <a:rPr lang="fa-IR" b="1" dirty="0" smtClean="0">
                <a:solidFill>
                  <a:srgbClr val="C00000"/>
                </a:solidFill>
                <a:effectLst>
                  <a:outerShdw blurRad="38100" dist="38100" dir="2700000" algn="tl">
                    <a:srgbClr val="000000">
                      <a:alpha val="43137"/>
                    </a:srgbClr>
                  </a:outerShdw>
                </a:effectLst>
              </a:rPr>
              <a:t>مهمترین عوامل همانند</a:t>
            </a:r>
            <a:br>
              <a:rPr lang="fa-IR" b="1" dirty="0" smtClean="0">
                <a:solidFill>
                  <a:srgbClr val="C00000"/>
                </a:solidFill>
                <a:effectLst>
                  <a:outerShdw blurRad="38100" dist="38100" dir="2700000" algn="tl">
                    <a:srgbClr val="000000">
                      <a:alpha val="43137"/>
                    </a:srgbClr>
                  </a:outerShdw>
                </a:effectLst>
              </a:rPr>
            </a:br>
            <a:r>
              <a:rPr lang="fa-IR" b="1" dirty="0" smtClean="0">
                <a:solidFill>
                  <a:srgbClr val="C00000"/>
                </a:solidFill>
                <a:effectLst>
                  <a:outerShdw blurRad="38100" dist="38100" dir="2700000" algn="tl">
                    <a:srgbClr val="000000">
                      <a:alpha val="43137"/>
                    </a:srgbClr>
                  </a:outerShdw>
                </a:effectLst>
              </a:rPr>
              <a:t>سازی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71538" y="4286256"/>
            <a:ext cx="6929486" cy="2071702"/>
          </a:xfrm>
        </p:spPr>
        <p:txBody>
          <a:bodyPr>
            <a:normAutofit fontScale="77500" lnSpcReduction="20000"/>
          </a:bodyPr>
          <a:lstStyle/>
          <a:p>
            <a:pPr>
              <a:buNone/>
            </a:pPr>
            <a:r>
              <a:rPr lang="fa-IR" dirty="0" smtClean="0"/>
              <a:t>1-مولکول </a:t>
            </a:r>
            <a:r>
              <a:rPr lang="en-US" dirty="0" smtClean="0"/>
              <a:t>DNA</a:t>
            </a:r>
            <a:r>
              <a:rPr lang="fa-IR" dirty="0" smtClean="0"/>
              <a:t> به عنوان </a:t>
            </a:r>
            <a:r>
              <a:rPr lang="fa-IR" b="1" dirty="0" smtClean="0">
                <a:solidFill>
                  <a:srgbClr val="C00000"/>
                </a:solidFill>
              </a:rPr>
              <a:t>الگو</a:t>
            </a:r>
          </a:p>
          <a:p>
            <a:pPr>
              <a:buNone/>
            </a:pPr>
            <a:r>
              <a:rPr lang="fa-IR" dirty="0" smtClean="0"/>
              <a:t> 2-واحدهای سازندهٔ </a:t>
            </a:r>
            <a:r>
              <a:rPr lang="en-US" dirty="0" smtClean="0"/>
              <a:t>DNA</a:t>
            </a:r>
            <a:r>
              <a:rPr lang="fa-IR" dirty="0" smtClean="0"/>
              <a:t> که بتوانند در کنار هم نسخه مکمل الگو را بسازند.این واحدها نوکلئوتیدها آزاد داخل یاخته و سه فسفاته هستند که در لحظهٔ اتصال به رشته پلی نوکلئوتید در حال ساخت، دو فسفات خود را از دست می دهند.</a:t>
            </a:r>
          </a:p>
          <a:p>
            <a:pPr>
              <a:buNone/>
            </a:pPr>
            <a:endParaRPr lang="fa-IR" dirty="0"/>
          </a:p>
        </p:txBody>
      </p:sp>
      <p:pic>
        <p:nvPicPr>
          <p:cNvPr id="1029" name="Picture 5"/>
          <p:cNvPicPr>
            <a:picLocks noChangeAspect="1" noChangeArrowheads="1"/>
          </p:cNvPicPr>
          <p:nvPr/>
        </p:nvPicPr>
        <p:blipFill>
          <a:blip r:embed="rId2"/>
          <a:srcRect/>
          <a:stretch>
            <a:fillRect/>
          </a:stretch>
        </p:blipFill>
        <p:spPr bwMode="auto">
          <a:xfrm>
            <a:off x="1071538" y="0"/>
            <a:ext cx="6215074" cy="4214818"/>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5140" y="0"/>
            <a:ext cx="2428860" cy="4357694"/>
          </a:xfrm>
        </p:spPr>
        <p:txBody>
          <a:bodyPr/>
          <a:lstStyle/>
          <a:p>
            <a:r>
              <a:rPr lang="fa-IR" b="1" dirty="0" smtClean="0">
                <a:solidFill>
                  <a:srgbClr val="C00000"/>
                </a:solidFill>
                <a:effectLst>
                  <a:outerShdw blurRad="38100" dist="38100" dir="2700000" algn="tl">
                    <a:srgbClr val="000000">
                      <a:alpha val="43137"/>
                    </a:srgbClr>
                  </a:outerShdw>
                </a:effectLst>
              </a:rPr>
              <a:t>مهمترین عوامل همانند</a:t>
            </a:r>
            <a:br>
              <a:rPr lang="fa-IR" b="1" dirty="0" smtClean="0">
                <a:solidFill>
                  <a:srgbClr val="C00000"/>
                </a:solidFill>
                <a:effectLst>
                  <a:outerShdw blurRad="38100" dist="38100" dir="2700000" algn="tl">
                    <a:srgbClr val="000000">
                      <a:alpha val="43137"/>
                    </a:srgbClr>
                  </a:outerShdw>
                </a:effectLst>
              </a:rPr>
            </a:br>
            <a:r>
              <a:rPr lang="fa-IR" b="1" dirty="0" smtClean="0">
                <a:solidFill>
                  <a:srgbClr val="C00000"/>
                </a:solidFill>
                <a:effectLst>
                  <a:outerShdw blurRad="38100" dist="38100" dir="2700000" algn="tl">
                    <a:srgbClr val="000000">
                      <a:alpha val="43137"/>
                    </a:srgbClr>
                  </a:outerShdw>
                </a:effectLst>
              </a:rPr>
              <a:t>سازی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85852" y="4643446"/>
            <a:ext cx="6286544" cy="1500198"/>
          </a:xfrm>
        </p:spPr>
        <p:txBody>
          <a:bodyPr>
            <a:normAutofit fontScale="85000" lnSpcReduction="20000"/>
          </a:bodyPr>
          <a:lstStyle/>
          <a:p>
            <a:pPr>
              <a:buNone/>
            </a:pPr>
            <a:r>
              <a:rPr lang="fa-IR" dirty="0" smtClean="0"/>
              <a:t>3- آنزیم های لازم برای همانندسازی که ضمن بازکردن دو رشته نوکلئوتید ها را به صورت مکمل روبه روی هم قرارمی دهد و با پیوند فسفودی استر به هم وصل می کند.</a:t>
            </a:r>
            <a:endParaRPr lang="fa-IR" dirty="0"/>
          </a:p>
        </p:txBody>
      </p:sp>
      <p:pic>
        <p:nvPicPr>
          <p:cNvPr id="1029" name="Picture 5"/>
          <p:cNvPicPr>
            <a:picLocks noChangeAspect="1" noChangeArrowheads="1"/>
          </p:cNvPicPr>
          <p:nvPr/>
        </p:nvPicPr>
        <p:blipFill>
          <a:blip r:embed="rId2"/>
          <a:srcRect/>
          <a:stretch>
            <a:fillRect/>
          </a:stretch>
        </p:blipFill>
        <p:spPr bwMode="auto">
          <a:xfrm>
            <a:off x="0" y="0"/>
            <a:ext cx="6643702" cy="4636130"/>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1429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مراحل همانندسازی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71538" y="4572008"/>
            <a:ext cx="6643734" cy="2000264"/>
          </a:xfrm>
        </p:spPr>
        <p:txBody>
          <a:bodyPr>
            <a:normAutofit fontScale="92500"/>
          </a:bodyPr>
          <a:lstStyle/>
          <a:p>
            <a:r>
              <a:rPr lang="fa-IR" dirty="0" smtClean="0"/>
              <a:t>قبل از همانندسازی </a:t>
            </a:r>
            <a:r>
              <a:rPr lang="en-US" dirty="0" smtClean="0"/>
              <a:t>DNA</a:t>
            </a:r>
            <a:r>
              <a:rPr lang="fa-IR" dirty="0" smtClean="0"/>
              <a:t> باید پیچ وتاب </a:t>
            </a:r>
            <a:r>
              <a:rPr lang="en-US" dirty="0" smtClean="0"/>
              <a:t>DNA</a:t>
            </a:r>
            <a:r>
              <a:rPr lang="fa-IR" dirty="0" smtClean="0"/>
              <a:t> باز و پروتئین های همراه آن یعنی هیستون ها از آن جدا شوند تا همانندسازی بتواند انجام شود. پس از آن، دو رشته الگو هم باید از هم باز شوند.</a:t>
            </a:r>
          </a:p>
        </p:txBody>
      </p:sp>
      <p:pic>
        <p:nvPicPr>
          <p:cNvPr id="3075" name="Picture 3"/>
          <p:cNvPicPr>
            <a:picLocks noChangeAspect="1" noChangeArrowheads="1"/>
          </p:cNvPicPr>
          <p:nvPr/>
        </p:nvPicPr>
        <p:blipFill>
          <a:blip r:embed="rId2"/>
          <a:srcRect/>
          <a:stretch>
            <a:fillRect/>
          </a:stretch>
        </p:blipFill>
        <p:spPr bwMode="auto">
          <a:xfrm>
            <a:off x="428596" y="1071546"/>
            <a:ext cx="2928958" cy="3582997"/>
          </a:xfrm>
          <a:prstGeom prst="rect">
            <a:avLst/>
          </a:prstGeom>
          <a:noFill/>
          <a:ln w="9525">
            <a:noFill/>
            <a:miter lim="800000"/>
            <a:headEnd/>
            <a:tailEnd/>
          </a:ln>
          <a:effectLst/>
        </p:spPr>
      </p:pic>
      <p:pic>
        <p:nvPicPr>
          <p:cNvPr id="3077" name="Picture 5"/>
          <p:cNvPicPr>
            <a:picLocks noChangeAspect="1" noChangeArrowheads="1"/>
          </p:cNvPicPr>
          <p:nvPr/>
        </p:nvPicPr>
        <p:blipFill>
          <a:blip r:embed="rId3"/>
          <a:srcRect/>
          <a:stretch>
            <a:fillRect/>
          </a:stretch>
        </p:blipFill>
        <p:spPr bwMode="auto">
          <a:xfrm>
            <a:off x="4857752" y="1142984"/>
            <a:ext cx="2000264" cy="3357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3834" y="214290"/>
            <a:ext cx="1500166" cy="4000528"/>
          </a:xfrm>
        </p:spPr>
        <p:txBody>
          <a:bodyPr/>
          <a:lstStyle/>
          <a:p>
            <a:r>
              <a:rPr lang="fa-IR" b="1" dirty="0" smtClean="0">
                <a:solidFill>
                  <a:srgbClr val="C00000"/>
                </a:solidFill>
                <a:effectLst>
                  <a:outerShdw blurRad="38100" dist="38100" dir="2700000" algn="tl">
                    <a:srgbClr val="000000">
                      <a:alpha val="43137"/>
                    </a:srgbClr>
                  </a:outerShdw>
                </a:effectLst>
              </a:rPr>
              <a:t>مراحل همانندسازی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28728" y="3857628"/>
            <a:ext cx="6500858" cy="1857388"/>
          </a:xfrm>
        </p:spPr>
        <p:txBody>
          <a:bodyPr>
            <a:normAutofit fontScale="85000" lnSpcReduction="20000"/>
          </a:bodyPr>
          <a:lstStyle/>
          <a:p>
            <a:r>
              <a:rPr lang="fa-IR" dirty="0" smtClean="0"/>
              <a:t>آنزیم </a:t>
            </a:r>
            <a:r>
              <a:rPr lang="fa-IR" b="1" dirty="0" smtClean="0"/>
              <a:t>هلیکاز (</a:t>
            </a:r>
            <a:r>
              <a:rPr lang="en-US" dirty="0" err="1" smtClean="0"/>
              <a:t>Helicase</a:t>
            </a:r>
            <a:r>
              <a:rPr lang="fa-IR" b="1" dirty="0" smtClean="0"/>
              <a:t> ) </a:t>
            </a:r>
            <a:r>
              <a:rPr lang="fa-IR" dirty="0" smtClean="0"/>
              <a:t>این کارها را انجام می دهد. این آنزیم ابتدا مارپیچ </a:t>
            </a:r>
            <a:r>
              <a:rPr lang="en-US" dirty="0" smtClean="0"/>
              <a:t>DNA</a:t>
            </a:r>
            <a:r>
              <a:rPr lang="fa-IR" dirty="0" smtClean="0"/>
              <a:t> را باز می کند سپس دو رشته </a:t>
            </a:r>
            <a:r>
              <a:rPr lang="en-US" dirty="0" smtClean="0"/>
              <a:t>DNA </a:t>
            </a:r>
            <a:r>
              <a:rPr lang="fa-IR" dirty="0" smtClean="0"/>
              <a:t>را در محلی از هم فاصله می دهد به نظر شما برای باز شدن دو رشته </a:t>
            </a:r>
            <a:r>
              <a:rPr lang="en-US" dirty="0" smtClean="0"/>
              <a:t>   DNA </a:t>
            </a:r>
            <a:r>
              <a:rPr lang="fa-IR" dirty="0" smtClean="0"/>
              <a:t>آنزیم هلیکاز چه پیوند هایی را از هم باز می کند؟</a:t>
            </a:r>
            <a:endParaRPr lang="fa-IR" dirty="0"/>
          </a:p>
        </p:txBody>
      </p:sp>
      <p:pic>
        <p:nvPicPr>
          <p:cNvPr id="5" name="Picture 2"/>
          <p:cNvPicPr>
            <a:picLocks noChangeAspect="1" noChangeArrowheads="1"/>
          </p:cNvPicPr>
          <p:nvPr/>
        </p:nvPicPr>
        <p:blipFill>
          <a:blip r:embed="rId2"/>
          <a:srcRect/>
          <a:stretch>
            <a:fillRect/>
          </a:stretch>
        </p:blipFill>
        <p:spPr bwMode="auto">
          <a:xfrm>
            <a:off x="0" y="500042"/>
            <a:ext cx="7786710" cy="32957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srcRect/>
          <a:stretch>
            <a:fillRect/>
          </a:stretch>
        </p:blipFill>
        <p:spPr bwMode="auto">
          <a:xfrm>
            <a:off x="428596" y="0"/>
            <a:ext cx="824388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1429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مراحل همانندسازی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71604" y="4429132"/>
            <a:ext cx="6500858" cy="2000264"/>
          </a:xfrm>
        </p:spPr>
        <p:txBody>
          <a:bodyPr>
            <a:normAutofit fontScale="85000" lnSpcReduction="20000"/>
          </a:bodyPr>
          <a:lstStyle/>
          <a:p>
            <a:r>
              <a:rPr lang="fa-IR" dirty="0" smtClean="0"/>
              <a:t>انواع دیگری از آنزیم ها با همدیگر فعالیت می کنند تا یک رشته </a:t>
            </a:r>
            <a:r>
              <a:rPr lang="en-US" dirty="0" smtClean="0"/>
              <a:t>DNA </a:t>
            </a:r>
            <a:r>
              <a:rPr lang="fa-IR" dirty="0" smtClean="0"/>
              <a:t> در مقابل رشته الگو ساخته شود.</a:t>
            </a:r>
          </a:p>
          <a:p>
            <a:r>
              <a:rPr lang="fa-IR" dirty="0" smtClean="0"/>
              <a:t>یکی از مهم ترین آنها که نوکلئوتیدهای مکمل را با نوکلئوتیدهای رشته الگو جفت می کند </a:t>
            </a:r>
            <a:r>
              <a:rPr lang="fa-IR" b="1" dirty="0" smtClean="0"/>
              <a:t>دِنابسپاراز</a:t>
            </a:r>
            <a:r>
              <a:rPr lang="en-US" dirty="0" smtClean="0"/>
              <a:t> DNA) </a:t>
            </a:r>
            <a:r>
              <a:rPr lang="fa-IR" dirty="0" smtClean="0"/>
              <a:t>پلیمراز) است.</a:t>
            </a:r>
            <a:endParaRPr lang="fa-IR" dirty="0"/>
          </a:p>
        </p:txBody>
      </p:sp>
      <p:pic>
        <p:nvPicPr>
          <p:cNvPr id="1026" name="Picture 2"/>
          <p:cNvPicPr>
            <a:picLocks noChangeAspect="1" noChangeArrowheads="1"/>
          </p:cNvPicPr>
          <p:nvPr/>
        </p:nvPicPr>
        <p:blipFill>
          <a:blip r:embed="rId2"/>
          <a:srcRect/>
          <a:stretch>
            <a:fillRect/>
          </a:stretch>
        </p:blipFill>
        <p:spPr bwMode="auto">
          <a:xfrm>
            <a:off x="857224" y="1142984"/>
            <a:ext cx="7643834" cy="32352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lstStyle/>
          <a:p>
            <a:r>
              <a:rPr lang="fa-IR" b="1" dirty="0" smtClean="0">
                <a:solidFill>
                  <a:srgbClr val="C00000"/>
                </a:solidFill>
                <a:effectLst>
                  <a:outerShdw blurRad="38100" dist="38100" dir="2700000" algn="tl">
                    <a:srgbClr val="000000">
                      <a:alpha val="43137"/>
                    </a:srgbClr>
                  </a:outerShdw>
                </a:effectLst>
              </a:rPr>
              <a:t>دوراهی همانندسازی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42976" y="4000504"/>
            <a:ext cx="6858048" cy="2500330"/>
          </a:xfrm>
        </p:spPr>
        <p:txBody>
          <a:bodyPr>
            <a:normAutofit fontScale="77500" lnSpcReduction="20000"/>
          </a:bodyPr>
          <a:lstStyle/>
          <a:p>
            <a:r>
              <a:rPr lang="fa-IR" dirty="0" smtClean="0"/>
              <a:t>در محلی که دو رشتهٔ </a:t>
            </a:r>
            <a:r>
              <a:rPr lang="en-US" dirty="0" smtClean="0"/>
              <a:t>DNA</a:t>
            </a:r>
            <a:r>
              <a:rPr lang="fa-IR" dirty="0" smtClean="0"/>
              <a:t>از هم جدا می شوند، دو ساختار</a:t>
            </a:r>
            <a:r>
              <a:rPr lang="en-US" dirty="0" smtClean="0"/>
              <a:t> Y</a:t>
            </a:r>
            <a:r>
              <a:rPr lang="fa-IR" dirty="0" smtClean="0"/>
              <a:t>مانندی به وجود می آید که به هریک از آنها دوراهی همانندسازی می گویند. در فاصلهٔ بین این دو ساختار، پیوندهای هیدروژنی بین دو رشته از هم گسیخته و دو رشته از یکدیگر باز شده اند. همچنین پیوندهای فسفودی استر جدیدی در حال تشکیل هستند. </a:t>
            </a:r>
            <a:r>
              <a:rPr lang="en-US" dirty="0" smtClean="0"/>
              <a:t>DNA </a:t>
            </a:r>
            <a:r>
              <a:rPr lang="fa-IR" dirty="0" smtClean="0"/>
              <a:t>پلیمراز نوکلئوتیدها را به انتهای رشته در حال تشکیل اضافه می کند.</a:t>
            </a:r>
          </a:p>
          <a:p>
            <a:pPr>
              <a:buNone/>
            </a:pPr>
            <a:endParaRPr lang="fa-IR" dirty="0"/>
          </a:p>
        </p:txBody>
      </p:sp>
      <p:pic>
        <p:nvPicPr>
          <p:cNvPr id="4098" name="Picture 2"/>
          <p:cNvPicPr>
            <a:picLocks noChangeAspect="1" noChangeArrowheads="1"/>
          </p:cNvPicPr>
          <p:nvPr/>
        </p:nvPicPr>
        <p:blipFill>
          <a:blip r:embed="rId2"/>
          <a:srcRect/>
          <a:stretch>
            <a:fillRect/>
          </a:stretch>
        </p:blipFill>
        <p:spPr bwMode="auto">
          <a:xfrm>
            <a:off x="5857885" y="1071546"/>
            <a:ext cx="3286116" cy="285752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0" y="1071546"/>
            <a:ext cx="5857884" cy="28255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784"/>
          </a:xfrm>
        </p:spPr>
        <p:txBody>
          <a:bodyPr/>
          <a:lstStyle/>
          <a:p>
            <a:r>
              <a:rPr lang="fa-IR" b="1" dirty="0" smtClean="0">
                <a:solidFill>
                  <a:srgbClr val="C00000"/>
                </a:solidFill>
                <a:effectLst>
                  <a:outerShdw blurRad="38100" dist="38100" dir="2700000" algn="tl">
                    <a:srgbClr val="000000">
                      <a:alpha val="43137"/>
                    </a:srgbClr>
                  </a:outerShdw>
                </a:effectLst>
              </a:rPr>
              <a:t>دوراهی همانندسازی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85852" y="3929067"/>
            <a:ext cx="6715172" cy="2143139"/>
          </a:xfrm>
        </p:spPr>
        <p:txBody>
          <a:bodyPr>
            <a:normAutofit fontScale="77500" lnSpcReduction="20000"/>
          </a:bodyPr>
          <a:lstStyle/>
          <a:p>
            <a:r>
              <a:rPr lang="fa-IR" dirty="0" smtClean="0"/>
              <a:t>اضافه شدن یک نوکلئوتید به نوع بازی بستگی دارد که در نوکلئوتید رشته الگو قرار دارد. هر نوکلئوتید باید با نوکلئوتید روی رشته الگو مکمل باشد. هنگام اضافه شدن هر نوکلئوتید سه فسفاته به انتهای رشته پلی نوکلئوتید دو تا از فسفات های آن از مولکول جدا می شوند و نوکلئوتید به صورت تک فسفاته به رشته متصل می شود</a:t>
            </a:r>
          </a:p>
          <a:p>
            <a:pPr>
              <a:buNone/>
            </a:pPr>
            <a:endParaRPr lang="fa-IR" dirty="0"/>
          </a:p>
        </p:txBody>
      </p:sp>
      <p:pic>
        <p:nvPicPr>
          <p:cNvPr id="4" name="Picture 2"/>
          <p:cNvPicPr>
            <a:picLocks noChangeAspect="1" noChangeArrowheads="1"/>
          </p:cNvPicPr>
          <p:nvPr/>
        </p:nvPicPr>
        <p:blipFill>
          <a:blip r:embed="rId2"/>
          <a:srcRect/>
          <a:stretch>
            <a:fillRect/>
          </a:stretch>
        </p:blipFill>
        <p:spPr bwMode="auto">
          <a:xfrm>
            <a:off x="5214942" y="1142984"/>
            <a:ext cx="3286116" cy="2786082"/>
          </a:xfrm>
          <a:prstGeom prst="rect">
            <a:avLst/>
          </a:prstGeom>
          <a:noFill/>
          <a:ln w="9525">
            <a:noFill/>
            <a:miter lim="800000"/>
            <a:headEnd/>
            <a:tailEnd/>
          </a:ln>
          <a:effectLst/>
        </p:spPr>
      </p:pic>
      <p:sp>
        <p:nvSpPr>
          <p:cNvPr id="5122" name="AutoShape 2" descr="نتیجه تصویری برای ‪replication‬‏"/>
          <p:cNvSpPr>
            <a:spLocks noChangeAspect="1" noChangeArrowheads="1"/>
          </p:cNvSpPr>
          <p:nvPr/>
        </p:nvSpPr>
        <p:spPr bwMode="auto">
          <a:xfrm>
            <a:off x="8288338" y="-1516063"/>
            <a:ext cx="3810000" cy="31718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5124" name="Picture 4"/>
          <p:cNvPicPr>
            <a:picLocks noChangeAspect="1" noChangeArrowheads="1"/>
          </p:cNvPicPr>
          <p:nvPr/>
        </p:nvPicPr>
        <p:blipFill>
          <a:blip r:embed="rId3"/>
          <a:srcRect/>
          <a:stretch>
            <a:fillRect/>
          </a:stretch>
        </p:blipFill>
        <p:spPr bwMode="auto">
          <a:xfrm rot="16200000">
            <a:off x="1464447" y="607197"/>
            <a:ext cx="2714645" cy="37862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98306" name="Picture 2"/>
          <p:cNvPicPr>
            <a:picLocks noGrp="1" noChangeAspect="1" noChangeArrowheads="1"/>
          </p:cNvPicPr>
          <p:nvPr>
            <p:ph idx="1"/>
          </p:nvPr>
        </p:nvPicPr>
        <p:blipFill>
          <a:blip r:embed="rId2"/>
          <a:srcRect/>
          <a:stretch>
            <a:fillRect/>
          </a:stretch>
        </p:blipFill>
        <p:spPr bwMode="auto">
          <a:xfrm>
            <a:off x="-27712" y="3500414"/>
            <a:ext cx="9171712" cy="3357586"/>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0" y="1"/>
            <a:ext cx="9144000" cy="3429000"/>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فعالیت های آنزیم </a:t>
            </a:r>
            <a:r>
              <a:rPr lang="en-US" b="1" dirty="0" smtClean="0">
                <a:solidFill>
                  <a:srgbClr val="C00000"/>
                </a:solidFill>
                <a:effectLst>
                  <a:outerShdw blurRad="38100" dist="38100" dir="2700000" algn="tl">
                    <a:srgbClr val="000000">
                      <a:alpha val="43137"/>
                    </a:srgbClr>
                  </a:outerShdw>
                </a:effectLst>
              </a:rPr>
              <a:t>DNA </a:t>
            </a:r>
            <a:r>
              <a:rPr lang="fa-IR" b="1" dirty="0" smtClean="0">
                <a:solidFill>
                  <a:srgbClr val="C00000"/>
                </a:solidFill>
                <a:effectLst>
                  <a:outerShdw blurRad="38100" dist="38100" dir="2700000" algn="tl">
                    <a:srgbClr val="000000">
                      <a:alpha val="43137"/>
                    </a:srgbClr>
                  </a:outerShdw>
                </a:effectLst>
              </a:rPr>
              <a:t>پلیمراز </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0" y="1600200"/>
            <a:ext cx="4143404" cy="4757758"/>
          </a:xfrm>
        </p:spPr>
        <p:txBody>
          <a:bodyPr>
            <a:normAutofit fontScale="77500" lnSpcReduction="20000"/>
          </a:bodyPr>
          <a:lstStyle/>
          <a:p>
            <a:r>
              <a:rPr lang="fa-IR" dirty="0" smtClean="0"/>
              <a:t>همانندسازی </a:t>
            </a:r>
            <a:r>
              <a:rPr lang="en-US" dirty="0" smtClean="0"/>
              <a:t>DNA</a:t>
            </a:r>
            <a:r>
              <a:rPr lang="fa-IR" dirty="0" smtClean="0"/>
              <a:t> با دقت زیادی انجام می شود؛ این دقت تاحدود زیادی مربوط به رابطهٔ مکملی بین نوکلئوتیدها است. اگرچه آنزیم </a:t>
            </a:r>
            <a:r>
              <a:rPr lang="en-US" dirty="0" smtClean="0"/>
              <a:t>DNA </a:t>
            </a:r>
            <a:r>
              <a:rPr lang="fa-IR" dirty="0" smtClean="0"/>
              <a:t>پلیمراز نوکلئوتیدها را براساس رابطهٔ مکملی مقابل هم قرار می دهد ولی گاهی در این مورد اشتباهی هم صورت می گیرد؛ مثلاً اگر در مقابل</a:t>
            </a:r>
            <a:r>
              <a:rPr lang="en-US" dirty="0" smtClean="0"/>
              <a:t>A </a:t>
            </a:r>
            <a:r>
              <a:rPr lang="fa-IR" dirty="0" smtClean="0"/>
              <a:t>به جای </a:t>
            </a:r>
            <a:r>
              <a:rPr lang="en-US" dirty="0" smtClean="0"/>
              <a:t>T</a:t>
            </a:r>
            <a:r>
              <a:rPr lang="fa-IR" dirty="0" smtClean="0"/>
              <a:t> ، </a:t>
            </a:r>
            <a:r>
              <a:rPr lang="en-US" dirty="0" smtClean="0"/>
              <a:t>C</a:t>
            </a:r>
            <a:r>
              <a:rPr lang="fa-IR" dirty="0" smtClean="0"/>
              <a:t> قرار گیرد، برای جلوگیری از این اشتباه آنزیم </a:t>
            </a:r>
            <a:r>
              <a:rPr lang="en-US" dirty="0" smtClean="0"/>
              <a:t>DNA </a:t>
            </a:r>
            <a:r>
              <a:rPr lang="fa-IR" dirty="0" smtClean="0"/>
              <a:t>پلیمرازپس از برقراری هر پیوند فسفودی استر، برمی گردد و رابطهٔ مکملی نوکلئوتید را بررسی می کند که رابطهٔ آن درست است یا اشتباه؟</a:t>
            </a:r>
            <a:endParaRPr lang="fa-IR" dirty="0"/>
          </a:p>
        </p:txBody>
      </p:sp>
      <p:pic>
        <p:nvPicPr>
          <p:cNvPr id="4" name="Picture 2"/>
          <p:cNvPicPr>
            <a:picLocks noChangeAspect="1" noChangeArrowheads="1"/>
          </p:cNvPicPr>
          <p:nvPr/>
        </p:nvPicPr>
        <p:blipFill>
          <a:blip r:embed="rId2"/>
          <a:srcRect/>
          <a:stretch>
            <a:fillRect/>
          </a:stretch>
        </p:blipFill>
        <p:spPr bwMode="auto">
          <a:xfrm>
            <a:off x="0" y="1357298"/>
            <a:ext cx="4643438" cy="50006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0"/>
            <a:ext cx="868680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فعالیت های آنزیم </a:t>
            </a:r>
            <a:r>
              <a:rPr lang="en-US" b="1" dirty="0" smtClean="0">
                <a:solidFill>
                  <a:srgbClr val="C00000"/>
                </a:solidFill>
                <a:effectLst>
                  <a:outerShdw blurRad="38100" dist="38100" dir="2700000" algn="tl">
                    <a:srgbClr val="000000">
                      <a:alpha val="43137"/>
                    </a:srgbClr>
                  </a:outerShdw>
                </a:effectLst>
              </a:rPr>
              <a:t>DNA </a:t>
            </a:r>
            <a:r>
              <a:rPr lang="fa-IR" b="1" dirty="0" smtClean="0">
                <a:solidFill>
                  <a:srgbClr val="C00000"/>
                </a:solidFill>
                <a:effectLst>
                  <a:outerShdw blurRad="38100" dist="38100" dir="2700000" algn="tl">
                    <a:srgbClr val="000000">
                      <a:alpha val="43137"/>
                    </a:srgbClr>
                  </a:outerShdw>
                </a:effectLst>
              </a:rPr>
              <a:t>پلیمراز </a:t>
            </a:r>
            <a:br>
              <a:rPr lang="fa-IR" b="1" dirty="0" smtClean="0">
                <a:solidFill>
                  <a:srgbClr val="C00000"/>
                </a:solidFill>
                <a:effectLst>
                  <a:outerShdw blurRad="38100" dist="38100" dir="2700000" algn="tl">
                    <a:srgbClr val="000000">
                      <a:alpha val="43137"/>
                    </a:srgbClr>
                  </a:outerShdw>
                </a:effectLst>
              </a:rPr>
            </a:br>
            <a:r>
              <a:rPr lang="fa-IR" b="1" dirty="0" smtClean="0">
                <a:solidFill>
                  <a:srgbClr val="C00000"/>
                </a:solidFill>
                <a:effectLst>
                  <a:outerShdw blurRad="38100" dist="38100" dir="2700000" algn="tl">
                    <a:srgbClr val="000000">
                      <a:alpha val="43137"/>
                    </a:srgbClr>
                  </a:outerShdw>
                </a:effectLst>
              </a:rPr>
              <a:t>(فعالیت نوکلئازی و پلیمرازی)</a:t>
            </a:r>
            <a:endParaRPr lang="fa-IR" dirty="0"/>
          </a:p>
        </p:txBody>
      </p:sp>
      <p:sp>
        <p:nvSpPr>
          <p:cNvPr id="3" name="Content Placeholder 2"/>
          <p:cNvSpPr>
            <a:spLocks noGrp="1"/>
          </p:cNvSpPr>
          <p:nvPr>
            <p:ph idx="1"/>
          </p:nvPr>
        </p:nvSpPr>
        <p:spPr>
          <a:xfrm>
            <a:off x="1500166" y="3786190"/>
            <a:ext cx="6357982" cy="2571768"/>
          </a:xfrm>
        </p:spPr>
        <p:txBody>
          <a:bodyPr>
            <a:normAutofit fontScale="92500" lnSpcReduction="10000"/>
          </a:bodyPr>
          <a:lstStyle/>
          <a:p>
            <a:r>
              <a:rPr lang="fa-IR" dirty="0" smtClean="0"/>
              <a:t>اگر اشتباه باشد آن را برداشته و نوکلئوتید درست را به جای آن قرار می دهد. برای حذف نوکلئوتید نادرست باید بتواند پیوند فسفودی استر را بشکند و نوکلئوتید نادرست را از </a:t>
            </a:r>
            <a:r>
              <a:rPr lang="en-US" dirty="0" smtClean="0"/>
              <a:t>DNA</a:t>
            </a:r>
            <a:r>
              <a:rPr lang="fa-IR" dirty="0" smtClean="0"/>
              <a:t> جدا کند. توانایی بریدن </a:t>
            </a:r>
            <a:r>
              <a:rPr lang="en-US" dirty="0" smtClean="0"/>
              <a:t>DNA</a:t>
            </a:r>
            <a:r>
              <a:rPr lang="fa-IR" dirty="0" smtClean="0"/>
              <a:t> را فعالیت </a:t>
            </a:r>
            <a:r>
              <a:rPr lang="fa-IR" b="1" dirty="0" smtClean="0"/>
              <a:t>نوکلئازی </a:t>
            </a:r>
            <a:r>
              <a:rPr lang="fa-IR" dirty="0" smtClean="0"/>
              <a:t>گویند که در آن پیوند فسفودی استر می شکند. </a:t>
            </a:r>
            <a:endParaRPr lang="fa-IR" dirty="0"/>
          </a:p>
        </p:txBody>
      </p:sp>
      <p:sp>
        <p:nvSpPr>
          <p:cNvPr id="99330" name="AutoShape 2" descr="نتیجه تصویری برای ‫ویرایش DNA‬‎"/>
          <p:cNvSpPr>
            <a:spLocks noChangeAspect="1" noChangeArrowheads="1"/>
          </p:cNvSpPr>
          <p:nvPr/>
        </p:nvSpPr>
        <p:spPr bwMode="auto">
          <a:xfrm>
            <a:off x="8256588" y="-1584325"/>
            <a:ext cx="5867400" cy="3305175"/>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99332" name="Picture 4"/>
          <p:cNvPicPr>
            <a:picLocks noChangeAspect="1" noChangeArrowheads="1"/>
          </p:cNvPicPr>
          <p:nvPr/>
        </p:nvPicPr>
        <p:blipFill>
          <a:blip r:embed="rId2"/>
          <a:srcRect/>
          <a:stretch>
            <a:fillRect/>
          </a:stretch>
        </p:blipFill>
        <p:spPr bwMode="auto">
          <a:xfrm>
            <a:off x="3643306" y="1285860"/>
            <a:ext cx="2643206" cy="2292964"/>
          </a:xfrm>
          <a:prstGeom prst="rect">
            <a:avLst/>
          </a:prstGeom>
          <a:noFill/>
          <a:ln w="9525">
            <a:noFill/>
            <a:miter lim="800000"/>
            <a:headEnd/>
            <a:tailEnd/>
          </a:ln>
          <a:effectLst/>
        </p:spPr>
      </p:pic>
      <p:pic>
        <p:nvPicPr>
          <p:cNvPr id="99333" name="Picture 5"/>
          <p:cNvPicPr>
            <a:picLocks noChangeAspect="1" noChangeArrowheads="1"/>
          </p:cNvPicPr>
          <p:nvPr/>
        </p:nvPicPr>
        <p:blipFill>
          <a:blip r:embed="rId3"/>
          <a:srcRect/>
          <a:stretch>
            <a:fillRect/>
          </a:stretch>
        </p:blipFill>
        <p:spPr bwMode="auto">
          <a:xfrm>
            <a:off x="6357950" y="1285860"/>
            <a:ext cx="2597745" cy="2286016"/>
          </a:xfrm>
          <a:prstGeom prst="rect">
            <a:avLst/>
          </a:prstGeom>
          <a:noFill/>
          <a:ln w="9525">
            <a:noFill/>
            <a:miter lim="800000"/>
            <a:headEnd/>
            <a:tailEnd/>
          </a:ln>
          <a:effectLst/>
        </p:spPr>
      </p:pic>
      <p:pic>
        <p:nvPicPr>
          <p:cNvPr id="99334" name="Picture 6"/>
          <p:cNvPicPr>
            <a:picLocks noChangeAspect="1" noChangeArrowheads="1"/>
          </p:cNvPicPr>
          <p:nvPr/>
        </p:nvPicPr>
        <p:blipFill>
          <a:blip r:embed="rId4"/>
          <a:srcRect/>
          <a:stretch>
            <a:fillRect/>
          </a:stretch>
        </p:blipFill>
        <p:spPr bwMode="auto">
          <a:xfrm>
            <a:off x="0" y="1236268"/>
            <a:ext cx="3500430" cy="23641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0"/>
            <a:ext cx="868680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فعالیت های آنزیم </a:t>
            </a:r>
            <a:r>
              <a:rPr lang="en-US" b="1" dirty="0" smtClean="0">
                <a:solidFill>
                  <a:srgbClr val="C00000"/>
                </a:solidFill>
                <a:effectLst>
                  <a:outerShdw blurRad="38100" dist="38100" dir="2700000" algn="tl">
                    <a:srgbClr val="000000">
                      <a:alpha val="43137"/>
                    </a:srgbClr>
                  </a:outerShdw>
                </a:effectLst>
              </a:rPr>
              <a:t>DNA </a:t>
            </a:r>
            <a:r>
              <a:rPr lang="fa-IR" b="1" dirty="0" smtClean="0">
                <a:solidFill>
                  <a:srgbClr val="C00000"/>
                </a:solidFill>
                <a:effectLst>
                  <a:outerShdw blurRad="38100" dist="38100" dir="2700000" algn="tl">
                    <a:srgbClr val="000000">
                      <a:alpha val="43137"/>
                    </a:srgbClr>
                  </a:outerShdw>
                </a:effectLst>
              </a:rPr>
              <a:t>پلیمراز </a:t>
            </a:r>
            <a:br>
              <a:rPr lang="fa-IR" b="1" dirty="0" smtClean="0">
                <a:solidFill>
                  <a:srgbClr val="C00000"/>
                </a:solidFill>
                <a:effectLst>
                  <a:outerShdw blurRad="38100" dist="38100" dir="2700000" algn="tl">
                    <a:srgbClr val="000000">
                      <a:alpha val="43137"/>
                    </a:srgbClr>
                  </a:outerShdw>
                </a:effectLst>
              </a:rPr>
            </a:br>
            <a:r>
              <a:rPr lang="fa-IR" b="1" dirty="0" smtClean="0">
                <a:solidFill>
                  <a:srgbClr val="C00000"/>
                </a:solidFill>
                <a:effectLst>
                  <a:outerShdw blurRad="38100" dist="38100" dir="2700000" algn="tl">
                    <a:srgbClr val="000000">
                      <a:alpha val="43137"/>
                    </a:srgbClr>
                  </a:outerShdw>
                </a:effectLst>
              </a:rPr>
              <a:t>(فعالیت نوکلئازی و پلیمرازی)</a:t>
            </a:r>
            <a:endParaRPr lang="fa-IR" dirty="0"/>
          </a:p>
        </p:txBody>
      </p:sp>
      <p:sp>
        <p:nvSpPr>
          <p:cNvPr id="3" name="Content Placeholder 2"/>
          <p:cNvSpPr>
            <a:spLocks noGrp="1"/>
          </p:cNvSpPr>
          <p:nvPr>
            <p:ph idx="1"/>
          </p:nvPr>
        </p:nvSpPr>
        <p:spPr>
          <a:xfrm>
            <a:off x="1214414" y="3786190"/>
            <a:ext cx="6715172" cy="2571768"/>
          </a:xfrm>
        </p:spPr>
        <p:txBody>
          <a:bodyPr>
            <a:normAutofit fontScale="85000" lnSpcReduction="10000"/>
          </a:bodyPr>
          <a:lstStyle/>
          <a:p>
            <a:r>
              <a:rPr lang="fa-IR" dirty="0" smtClean="0"/>
              <a:t>بنابراین آنزیم </a:t>
            </a:r>
            <a:r>
              <a:rPr lang="en-US" dirty="0" smtClean="0"/>
              <a:t>DNA </a:t>
            </a:r>
            <a:r>
              <a:rPr lang="fa-IR" dirty="0" smtClean="0"/>
              <a:t>پلیمراز هم فعالیت </a:t>
            </a:r>
            <a:r>
              <a:rPr lang="fa-IR" b="1" dirty="0" smtClean="0"/>
              <a:t>بسپارازی (پلیمرازی)</a:t>
            </a:r>
            <a:r>
              <a:rPr lang="fa-IR" dirty="0" smtClean="0"/>
              <a:t>دارد که در آن پیوند فسفودی استر را تشکیل می دهد و هم فعالیت نوکلئازی که در آن پیوند فسفودی استر را برای رفع اشتباه می شکند.</a:t>
            </a:r>
          </a:p>
          <a:p>
            <a:r>
              <a:rPr lang="fa-IR" dirty="0" smtClean="0"/>
              <a:t>فعالیت نوکلئازی دنابسپاراز را که باعث رفع اشتباه ها در همانندسازی می شود، </a:t>
            </a:r>
            <a:r>
              <a:rPr lang="fa-IR" b="1" dirty="0" smtClean="0"/>
              <a:t>ویرایش </a:t>
            </a:r>
            <a:r>
              <a:rPr lang="fa-IR" dirty="0" smtClean="0"/>
              <a:t>می گویند.</a:t>
            </a:r>
            <a:endParaRPr lang="fa-IR" dirty="0"/>
          </a:p>
        </p:txBody>
      </p:sp>
      <p:sp>
        <p:nvSpPr>
          <p:cNvPr id="99330" name="AutoShape 2" descr="نتیجه تصویری برای ‫ویرایش DNA‬‎"/>
          <p:cNvSpPr>
            <a:spLocks noChangeAspect="1" noChangeArrowheads="1"/>
          </p:cNvSpPr>
          <p:nvPr/>
        </p:nvSpPr>
        <p:spPr bwMode="auto">
          <a:xfrm>
            <a:off x="8256588" y="-1584325"/>
            <a:ext cx="5867400" cy="3305175"/>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99332" name="Picture 4"/>
          <p:cNvPicPr>
            <a:picLocks noChangeAspect="1" noChangeArrowheads="1"/>
          </p:cNvPicPr>
          <p:nvPr/>
        </p:nvPicPr>
        <p:blipFill>
          <a:blip r:embed="rId2"/>
          <a:srcRect/>
          <a:stretch>
            <a:fillRect/>
          </a:stretch>
        </p:blipFill>
        <p:spPr bwMode="auto">
          <a:xfrm>
            <a:off x="3643306" y="1285860"/>
            <a:ext cx="2643206" cy="2292964"/>
          </a:xfrm>
          <a:prstGeom prst="rect">
            <a:avLst/>
          </a:prstGeom>
          <a:noFill/>
          <a:ln w="9525">
            <a:noFill/>
            <a:miter lim="800000"/>
            <a:headEnd/>
            <a:tailEnd/>
          </a:ln>
          <a:effectLst/>
        </p:spPr>
      </p:pic>
      <p:pic>
        <p:nvPicPr>
          <p:cNvPr id="99333" name="Picture 5"/>
          <p:cNvPicPr>
            <a:picLocks noChangeAspect="1" noChangeArrowheads="1"/>
          </p:cNvPicPr>
          <p:nvPr/>
        </p:nvPicPr>
        <p:blipFill>
          <a:blip r:embed="rId3"/>
          <a:srcRect/>
          <a:stretch>
            <a:fillRect/>
          </a:stretch>
        </p:blipFill>
        <p:spPr bwMode="auto">
          <a:xfrm>
            <a:off x="6357950" y="1285860"/>
            <a:ext cx="2597745" cy="2286016"/>
          </a:xfrm>
          <a:prstGeom prst="rect">
            <a:avLst/>
          </a:prstGeom>
          <a:noFill/>
          <a:ln w="9525">
            <a:noFill/>
            <a:miter lim="800000"/>
            <a:headEnd/>
            <a:tailEnd/>
          </a:ln>
          <a:effectLst/>
        </p:spPr>
      </p:pic>
      <p:pic>
        <p:nvPicPr>
          <p:cNvPr id="99334" name="Picture 6"/>
          <p:cNvPicPr>
            <a:picLocks noChangeAspect="1" noChangeArrowheads="1"/>
          </p:cNvPicPr>
          <p:nvPr/>
        </p:nvPicPr>
        <p:blipFill>
          <a:blip r:embed="rId4"/>
          <a:srcRect/>
          <a:stretch>
            <a:fillRect/>
          </a:stretch>
        </p:blipFill>
        <p:spPr bwMode="auto">
          <a:xfrm>
            <a:off x="0" y="1236268"/>
            <a:ext cx="3500430" cy="23641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2918"/>
            <a:ext cx="9144000" cy="1143000"/>
          </a:xfrm>
        </p:spPr>
        <p:txBody>
          <a:bodyPr>
            <a:noAutofit/>
          </a:bodyPr>
          <a:lstStyle/>
          <a:p>
            <a:r>
              <a:rPr lang="fa-IR" sz="4000" b="1" dirty="0" smtClean="0">
                <a:solidFill>
                  <a:srgbClr val="C00000"/>
                </a:solidFill>
                <a:effectLst>
                  <a:outerShdw blurRad="38100" dist="38100" dir="2700000" algn="tl">
                    <a:srgbClr val="000000">
                      <a:alpha val="43137"/>
                    </a:srgbClr>
                  </a:outerShdw>
                </a:effectLst>
              </a:rPr>
              <a:t>همانند سازی در پیش </a:t>
            </a:r>
            <a:br>
              <a:rPr lang="fa-IR" sz="4000" b="1" dirty="0" smtClean="0">
                <a:solidFill>
                  <a:srgbClr val="C00000"/>
                </a:solidFill>
                <a:effectLst>
                  <a:outerShdw blurRad="38100" dist="38100" dir="2700000" algn="tl">
                    <a:srgbClr val="000000">
                      <a:alpha val="43137"/>
                    </a:srgbClr>
                  </a:outerShdw>
                </a:effectLst>
              </a:rPr>
            </a:br>
            <a:r>
              <a:rPr lang="fa-IR" sz="4000" b="1" dirty="0" smtClean="0">
                <a:solidFill>
                  <a:srgbClr val="C00000"/>
                </a:solidFill>
                <a:effectLst>
                  <a:outerShdw blurRad="38100" dist="38100" dir="2700000" algn="tl">
                    <a:srgbClr val="000000">
                      <a:alpha val="43137"/>
                    </a:srgbClr>
                  </a:outerShdw>
                </a:effectLst>
              </a:rPr>
              <a:t>هسته ای ها (پروکاریوت ها) </a:t>
            </a:r>
            <a:br>
              <a:rPr lang="fa-IR" sz="4000" b="1" dirty="0" smtClean="0">
                <a:solidFill>
                  <a:srgbClr val="C00000"/>
                </a:solidFill>
                <a:effectLst>
                  <a:outerShdw blurRad="38100" dist="38100" dir="2700000" algn="tl">
                    <a:srgbClr val="000000">
                      <a:alpha val="43137"/>
                    </a:srgbClr>
                  </a:outerShdw>
                </a:effectLst>
              </a:rPr>
            </a:br>
            <a:r>
              <a:rPr lang="fa-IR" sz="4000" b="1" dirty="0" smtClean="0">
                <a:solidFill>
                  <a:srgbClr val="C00000"/>
                </a:solidFill>
                <a:effectLst>
                  <a:outerShdw blurRad="38100" dist="38100" dir="2700000" algn="tl">
                    <a:srgbClr val="000000">
                      <a:alpha val="43137"/>
                    </a:srgbClr>
                  </a:outerShdw>
                </a:effectLst>
              </a:rPr>
              <a:t>و هو هسته ای ها (یوکاریوت ها)</a:t>
            </a:r>
            <a:endParaRPr lang="fa-IR" sz="4000" dirty="0">
              <a:solidFill>
                <a:srgbClr val="C00000"/>
              </a:solidFill>
              <a:effectLst>
                <a:outerShdw blurRad="38100" dist="38100" dir="2700000" algn="tl">
                  <a:srgbClr val="000000">
                    <a:alpha val="43137"/>
                  </a:srgbClr>
                </a:outerShdw>
              </a:effectLst>
            </a:endParaRPr>
          </a:p>
        </p:txBody>
      </p:sp>
      <p:pic>
        <p:nvPicPr>
          <p:cNvPr id="74754" name="Picture 2" descr="نتیجه تصویری برای سلول"/>
          <p:cNvPicPr>
            <a:picLocks noChangeAspect="1" noChangeArrowheads="1"/>
          </p:cNvPicPr>
          <p:nvPr/>
        </p:nvPicPr>
        <p:blipFill>
          <a:blip r:embed="rId2"/>
          <a:srcRect/>
          <a:stretch>
            <a:fillRect/>
          </a:stretch>
        </p:blipFill>
        <p:spPr bwMode="auto">
          <a:xfrm>
            <a:off x="4429124" y="2643182"/>
            <a:ext cx="4714876" cy="3604896"/>
          </a:xfrm>
          <a:prstGeom prst="rect">
            <a:avLst/>
          </a:prstGeom>
          <a:noFill/>
        </p:spPr>
      </p:pic>
      <p:pic>
        <p:nvPicPr>
          <p:cNvPr id="4" name="Picture 2"/>
          <p:cNvPicPr>
            <a:picLocks noChangeAspect="1" noChangeArrowheads="1"/>
          </p:cNvPicPr>
          <p:nvPr/>
        </p:nvPicPr>
        <p:blipFill>
          <a:blip r:embed="rId3"/>
          <a:srcRect/>
          <a:stretch>
            <a:fillRect/>
          </a:stretch>
        </p:blipFill>
        <p:spPr bwMode="auto">
          <a:xfrm>
            <a:off x="0" y="2643182"/>
            <a:ext cx="4286248" cy="36433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928670"/>
          </a:xfrm>
        </p:spPr>
        <p:txBody>
          <a:bodyPr>
            <a:normAutofit/>
          </a:bodyPr>
          <a:lstStyle/>
          <a:p>
            <a:r>
              <a:rPr lang="en-US" b="1" dirty="0" smtClean="0">
                <a:solidFill>
                  <a:srgbClr val="C00000"/>
                </a:solidFill>
                <a:effectLst>
                  <a:outerShdw blurRad="38100" dist="38100" dir="2700000" algn="tl">
                    <a:srgbClr val="000000">
                      <a:alpha val="43137"/>
                    </a:srgbClr>
                  </a:outerShdw>
                </a:effectLst>
              </a:rPr>
              <a:t>DNA</a:t>
            </a:r>
            <a:r>
              <a:rPr lang="fa-IR" b="1" dirty="0" smtClean="0">
                <a:solidFill>
                  <a:srgbClr val="C00000"/>
                </a:solidFill>
                <a:effectLst>
                  <a:outerShdw blurRad="38100" dist="38100" dir="2700000" algn="tl">
                    <a:srgbClr val="000000">
                      <a:alpha val="43137"/>
                    </a:srgbClr>
                  </a:outerShdw>
                </a:effectLst>
              </a:rPr>
              <a:t> در پروکاریوت ها</a:t>
            </a:r>
          </a:p>
        </p:txBody>
      </p:sp>
      <p:sp>
        <p:nvSpPr>
          <p:cNvPr id="3" name="Content Placeholder 2"/>
          <p:cNvSpPr>
            <a:spLocks noGrp="1"/>
          </p:cNvSpPr>
          <p:nvPr>
            <p:ph idx="1"/>
          </p:nvPr>
        </p:nvSpPr>
        <p:spPr>
          <a:xfrm>
            <a:off x="4857752" y="1000108"/>
            <a:ext cx="3714776" cy="5857892"/>
          </a:xfrm>
        </p:spPr>
        <p:txBody>
          <a:bodyPr>
            <a:normAutofit fontScale="77500" lnSpcReduction="20000"/>
          </a:bodyPr>
          <a:lstStyle/>
          <a:p>
            <a:r>
              <a:rPr lang="fa-IR" dirty="0" smtClean="0"/>
              <a:t>در پروکاریوت ها که شامل همهٔ باکتری ها می شوند، مولکول های وراثتی آنها در غشا محصورنشده و کروموزوم اصلی به صورت یک مولکول </a:t>
            </a:r>
            <a:r>
              <a:rPr lang="en-US" dirty="0" smtClean="0"/>
              <a:t>DNA</a:t>
            </a:r>
            <a:r>
              <a:rPr lang="fa-IR" dirty="0" smtClean="0"/>
              <a:t> حلقوی است که در سیتوپلاسم قرار دارد و به غشای پلاسمایی یاخته متصل است. پروکاریوت ها علاوه بر </a:t>
            </a:r>
            <a:r>
              <a:rPr lang="en-US" dirty="0" smtClean="0"/>
              <a:t>DNA</a:t>
            </a:r>
            <a:r>
              <a:rPr lang="fa-IR" dirty="0" smtClean="0"/>
              <a:t> اصلی ممکن است مولکول هایی از </a:t>
            </a:r>
            <a:r>
              <a:rPr lang="en-US" dirty="0" smtClean="0"/>
              <a:t>DNA </a:t>
            </a:r>
            <a:r>
              <a:rPr lang="fa-IR" dirty="0" smtClean="0"/>
              <a:t>ی دیگر به نام </a:t>
            </a:r>
            <a:r>
              <a:rPr lang="fa-IR" b="1" dirty="0" smtClean="0"/>
              <a:t>دیسَک (پلازمید) </a:t>
            </a:r>
            <a:r>
              <a:rPr lang="fa-IR" dirty="0" smtClean="0"/>
              <a:t>در اختیار داشته باشند. اطلاعات این مولکول ها می تواند ویژگی های دیگری را به باکتری بدهد مانند افزایش مقاومت باکتری در برابر آنتی بیوتیک ها.</a:t>
            </a:r>
            <a:endParaRPr lang="fa-IR" dirty="0"/>
          </a:p>
        </p:txBody>
      </p:sp>
      <p:pic>
        <p:nvPicPr>
          <p:cNvPr id="101378" name="Picture 2"/>
          <p:cNvPicPr>
            <a:picLocks noChangeAspect="1" noChangeArrowheads="1"/>
          </p:cNvPicPr>
          <p:nvPr/>
        </p:nvPicPr>
        <p:blipFill>
          <a:blip r:embed="rId2"/>
          <a:srcRect/>
          <a:stretch>
            <a:fillRect/>
          </a:stretch>
        </p:blipFill>
        <p:spPr bwMode="auto">
          <a:xfrm>
            <a:off x="0" y="1785927"/>
            <a:ext cx="5004555" cy="3714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84" y="274638"/>
            <a:ext cx="3286116" cy="1143000"/>
          </a:xfrm>
        </p:spPr>
        <p:txBody>
          <a:bodyPr>
            <a:normAutofit fontScale="90000"/>
          </a:bodyPr>
          <a:lstStyle/>
          <a:p>
            <a:r>
              <a:rPr lang="en-US" b="1" dirty="0" smtClean="0">
                <a:solidFill>
                  <a:srgbClr val="C00000"/>
                </a:solidFill>
                <a:effectLst>
                  <a:outerShdw blurRad="38100" dist="38100" dir="2700000" algn="tl">
                    <a:srgbClr val="000000">
                      <a:alpha val="43137"/>
                    </a:srgbClr>
                  </a:outerShdw>
                </a:effectLst>
              </a:rPr>
              <a:t>DNA</a:t>
            </a:r>
            <a:r>
              <a:rPr lang="fa-IR" b="1" dirty="0" smtClean="0">
                <a:solidFill>
                  <a:srgbClr val="C00000"/>
                </a:solidFill>
                <a:effectLst>
                  <a:outerShdw blurRad="38100" dist="38100" dir="2700000" algn="tl">
                    <a:srgbClr val="000000">
                      <a:alpha val="43137"/>
                    </a:srgbClr>
                  </a:outerShdw>
                </a:effectLst>
              </a:rPr>
              <a:t> در یوکاریوت ها</a:t>
            </a:r>
            <a:endParaRPr lang="fa-IR" dirty="0"/>
          </a:p>
        </p:txBody>
      </p:sp>
      <p:sp>
        <p:nvSpPr>
          <p:cNvPr id="3" name="Content Placeholder 2"/>
          <p:cNvSpPr>
            <a:spLocks noGrp="1"/>
          </p:cNvSpPr>
          <p:nvPr>
            <p:ph idx="1"/>
          </p:nvPr>
        </p:nvSpPr>
        <p:spPr>
          <a:xfrm>
            <a:off x="5000628" y="1500174"/>
            <a:ext cx="3571868" cy="5000661"/>
          </a:xfrm>
        </p:spPr>
        <p:txBody>
          <a:bodyPr>
            <a:normAutofit fontScale="77500" lnSpcReduction="20000"/>
          </a:bodyPr>
          <a:lstStyle/>
          <a:p>
            <a:r>
              <a:rPr lang="fa-IR" dirty="0" smtClean="0"/>
              <a:t>1- </a:t>
            </a:r>
            <a:r>
              <a:rPr lang="en-US" b="1" dirty="0" smtClean="0">
                <a:solidFill>
                  <a:srgbClr val="C00000"/>
                </a:solidFill>
                <a:effectLst>
                  <a:outerShdw blurRad="38100" dist="38100" dir="2700000" algn="tl">
                    <a:srgbClr val="000000">
                      <a:alpha val="43137"/>
                    </a:srgbClr>
                  </a:outerShdw>
                </a:effectLst>
              </a:rPr>
              <a:t>DNA </a:t>
            </a:r>
            <a:r>
              <a:rPr lang="fa-IR" b="1" dirty="0" smtClean="0">
                <a:solidFill>
                  <a:srgbClr val="C00000"/>
                </a:solidFill>
                <a:effectLst>
                  <a:outerShdw blurRad="38100" dist="38100" dir="2700000" algn="tl">
                    <a:srgbClr val="000000">
                      <a:alpha val="43137"/>
                    </a:srgbClr>
                  </a:outerShdw>
                </a:effectLst>
              </a:rPr>
              <a:t>یِ هسته ای: </a:t>
            </a:r>
            <a:r>
              <a:rPr lang="fa-IR" dirty="0" smtClean="0"/>
              <a:t>در یوکاریوت ها که بقیه موجودات زنده یعنی آغازیان، قارچ ها، گیاهان و جانوران را شامل می شوند</a:t>
            </a:r>
            <a:r>
              <a:rPr lang="en-US" dirty="0" smtClean="0"/>
              <a:t>DNA </a:t>
            </a:r>
            <a:r>
              <a:rPr lang="fa-IR" dirty="0" smtClean="0"/>
              <a:t> در هر کروموزوم به صورت خطی است و مجموعه ای از پروتئین ها که مهم ترین آنها هیستون ها هستند همراه آن قرار دارند. کروموزوم ها و بیشتر</a:t>
            </a:r>
            <a:r>
              <a:rPr lang="en-US" dirty="0" smtClean="0"/>
              <a:t> DNA </a:t>
            </a:r>
            <a:r>
              <a:rPr lang="fa-IR" dirty="0" smtClean="0"/>
              <a:t>درون هسته قرار دارد که به آن </a:t>
            </a:r>
            <a:r>
              <a:rPr lang="en-US" dirty="0" smtClean="0"/>
              <a:t>DNA </a:t>
            </a:r>
            <a:r>
              <a:rPr lang="fa-IR" dirty="0" smtClean="0"/>
              <a:t>یِ هسته ای گفته می شود.</a:t>
            </a:r>
          </a:p>
        </p:txBody>
      </p:sp>
      <p:pic>
        <p:nvPicPr>
          <p:cNvPr id="4" name="Picture 2" descr="نتیجه تصویری برای یوکاریوت ها"/>
          <p:cNvPicPr>
            <a:picLocks noChangeAspect="1" noChangeArrowheads="1"/>
          </p:cNvPicPr>
          <p:nvPr/>
        </p:nvPicPr>
        <p:blipFill>
          <a:blip r:embed="rId2"/>
          <a:srcRect/>
          <a:stretch>
            <a:fillRect/>
          </a:stretch>
        </p:blipFill>
        <p:spPr bwMode="auto">
          <a:xfrm>
            <a:off x="0" y="3929066"/>
            <a:ext cx="4946693" cy="2714643"/>
          </a:xfrm>
          <a:prstGeom prst="rect">
            <a:avLst/>
          </a:prstGeom>
          <a:noFill/>
        </p:spPr>
      </p:pic>
      <p:pic>
        <p:nvPicPr>
          <p:cNvPr id="72708" name="Picture 4" descr="نتیجه تصویری برای همانند سازی یک جهتی"/>
          <p:cNvPicPr>
            <a:picLocks noChangeAspect="1" noChangeArrowheads="1"/>
          </p:cNvPicPr>
          <p:nvPr/>
        </p:nvPicPr>
        <p:blipFill>
          <a:blip r:embed="rId3"/>
          <a:srcRect/>
          <a:stretch>
            <a:fillRect/>
          </a:stretch>
        </p:blipFill>
        <p:spPr bwMode="auto">
          <a:xfrm>
            <a:off x="-1" y="0"/>
            <a:ext cx="4929191" cy="378619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rgbClr val="C00000"/>
                </a:solidFill>
                <a:effectLst>
                  <a:outerShdw blurRad="38100" dist="38100" dir="2700000" algn="tl">
                    <a:srgbClr val="000000">
                      <a:alpha val="43137"/>
                    </a:srgbClr>
                  </a:outerShdw>
                </a:effectLst>
              </a:rPr>
              <a:t>مولکول های اطلاعاتی</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1"/>
            <a:ext cx="7901014" cy="3686188"/>
          </a:xfrm>
        </p:spPr>
        <p:txBody>
          <a:bodyPr>
            <a:normAutofit fontScale="77500" lnSpcReduction="20000"/>
          </a:bodyPr>
          <a:lstStyle/>
          <a:p>
            <a:r>
              <a:rPr lang="fa-IR" dirty="0" smtClean="0"/>
              <a:t>یکی از پرسش هایی که یافتن جوابی برای آن بیش از پنجاه سال طول کشید، این بود که ژن چیست و از چه ساخته شده است؟</a:t>
            </a:r>
          </a:p>
          <a:p>
            <a:r>
              <a:rPr lang="fa-IR" dirty="0" smtClean="0"/>
              <a:t>پاسخ این سؤال، به ظاهر شاید ساده باشد ولی برای رسیدن به آن، پژوهش ها و آزمایش های زیادی انجام شد که در حال حاضر هم ادامه دارد.</a:t>
            </a:r>
          </a:p>
          <a:p>
            <a:r>
              <a:rPr lang="fa-IR" dirty="0" smtClean="0"/>
              <a:t>در این فصل مطالب در قالب زنجیره ای از آزمایش ها توضیح داده می شود که نتایج آنها آگاهی ما را از ژن و مولکول های مرتبط به آن یعنی </a:t>
            </a:r>
            <a:r>
              <a:rPr lang="en-US" dirty="0" smtClean="0"/>
              <a:t>DNA</a:t>
            </a:r>
            <a:r>
              <a:rPr lang="fa-IR" dirty="0" smtClean="0"/>
              <a:t> و</a:t>
            </a:r>
            <a:r>
              <a:rPr lang="en-US" dirty="0" smtClean="0"/>
              <a:t> RNA </a:t>
            </a:r>
            <a:r>
              <a:rPr lang="fa-IR" dirty="0" smtClean="0"/>
              <a:t>و پروتئین بیشتر می کند. آشنا شدن با ساختار این مولکول ها مقدمه ای است برای فهم بهتر فصل های دیگر این کتاب. همچنین، در کنار این مباحث با سازوکار مولکولی و چگونگی ذخیره و انتقال اطلاعات وراثتی آشنا می شویم.</a:t>
            </a:r>
            <a:endParaRPr lang="fa-I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C00000"/>
                </a:solidFill>
                <a:effectLst>
                  <a:outerShdw blurRad="38100" dist="38100" dir="2700000" algn="tl">
                    <a:srgbClr val="000000">
                      <a:alpha val="43137"/>
                    </a:srgbClr>
                  </a:outerShdw>
                </a:effectLst>
              </a:rPr>
              <a:t>DNA</a:t>
            </a:r>
            <a:r>
              <a:rPr lang="fa-IR" b="1" dirty="0" smtClean="0">
                <a:solidFill>
                  <a:srgbClr val="C00000"/>
                </a:solidFill>
                <a:effectLst>
                  <a:outerShdw blurRad="38100" dist="38100" dir="2700000" algn="tl">
                    <a:srgbClr val="000000">
                      <a:alpha val="43137"/>
                    </a:srgbClr>
                  </a:outerShdw>
                </a:effectLst>
              </a:rPr>
              <a:t> در یوکاریوت ها</a:t>
            </a:r>
            <a:endParaRPr lang="fa-IR" dirty="0"/>
          </a:p>
        </p:txBody>
      </p:sp>
      <p:sp>
        <p:nvSpPr>
          <p:cNvPr id="3" name="Content Placeholder 2"/>
          <p:cNvSpPr>
            <a:spLocks noGrp="1"/>
          </p:cNvSpPr>
          <p:nvPr>
            <p:ph idx="1"/>
          </p:nvPr>
        </p:nvSpPr>
        <p:spPr>
          <a:xfrm>
            <a:off x="1071538" y="4071942"/>
            <a:ext cx="6929486" cy="2071702"/>
          </a:xfrm>
        </p:spPr>
        <p:txBody>
          <a:bodyPr>
            <a:normAutofit fontScale="85000" lnSpcReduction="10000"/>
          </a:bodyPr>
          <a:lstStyle/>
          <a:p>
            <a:r>
              <a:rPr lang="fa-IR" dirty="0" smtClean="0"/>
              <a:t>2- </a:t>
            </a:r>
            <a:r>
              <a:rPr lang="en-US" b="1" dirty="0" smtClean="0">
                <a:solidFill>
                  <a:srgbClr val="C00000"/>
                </a:solidFill>
                <a:effectLst>
                  <a:outerShdw blurRad="38100" dist="38100" dir="2700000" algn="tl">
                    <a:srgbClr val="000000">
                      <a:alpha val="43137"/>
                    </a:srgbClr>
                  </a:outerShdw>
                </a:effectLst>
              </a:rPr>
              <a:t>DNA </a:t>
            </a:r>
            <a:r>
              <a:rPr lang="fa-IR" b="1" dirty="0" smtClean="0">
                <a:solidFill>
                  <a:srgbClr val="C00000"/>
                </a:solidFill>
                <a:effectLst>
                  <a:outerShdw blurRad="38100" dist="38100" dir="2700000" algn="tl">
                    <a:srgbClr val="000000">
                      <a:alpha val="43137"/>
                    </a:srgbClr>
                  </a:outerShdw>
                </a:effectLst>
              </a:rPr>
              <a:t>ی سیتوپلاسمی</a:t>
            </a:r>
          </a:p>
          <a:p>
            <a:pPr>
              <a:buNone/>
            </a:pPr>
            <a:r>
              <a:rPr lang="fa-IR" dirty="0" smtClean="0"/>
              <a:t>   در یوکاریوت ها علاوه بر هسته در سیتوپلاسم نیز مقداری </a:t>
            </a:r>
            <a:r>
              <a:rPr lang="en-US" dirty="0" smtClean="0"/>
              <a:t>DNA</a:t>
            </a:r>
            <a:r>
              <a:rPr lang="fa-IR" dirty="0" smtClean="0"/>
              <a:t> وجود دارد که به آن </a:t>
            </a:r>
            <a:r>
              <a:rPr lang="en-US" dirty="0" smtClean="0"/>
              <a:t>DNA </a:t>
            </a:r>
            <a:r>
              <a:rPr lang="fa-IR" dirty="0" smtClean="0"/>
              <a:t>ی سیتوپلاسمی گفته می شود. این نوع از </a:t>
            </a:r>
            <a:r>
              <a:rPr lang="en-US" dirty="0" smtClean="0"/>
              <a:t> DNA </a:t>
            </a:r>
            <a:r>
              <a:rPr lang="fa-IR" dirty="0" smtClean="0"/>
              <a:t>که حالت حلقوی دارد درمیتوکندری و کلروپلاست دیده می شود.</a:t>
            </a:r>
            <a:endParaRPr lang="fa-IR" dirty="0"/>
          </a:p>
        </p:txBody>
      </p:sp>
      <p:pic>
        <p:nvPicPr>
          <p:cNvPr id="1028" name="Picture 4" descr="نتیجه تصویری برای DNA سیتوپلاسمی"/>
          <p:cNvPicPr>
            <a:picLocks noChangeAspect="1" noChangeArrowheads="1"/>
          </p:cNvPicPr>
          <p:nvPr/>
        </p:nvPicPr>
        <p:blipFill>
          <a:blip r:embed="rId2"/>
          <a:srcRect/>
          <a:stretch>
            <a:fillRect/>
          </a:stretch>
        </p:blipFill>
        <p:spPr bwMode="auto">
          <a:xfrm>
            <a:off x="214282" y="1214422"/>
            <a:ext cx="4524407" cy="2714644"/>
          </a:xfrm>
          <a:prstGeom prst="rect">
            <a:avLst/>
          </a:prstGeom>
          <a:noFill/>
        </p:spPr>
      </p:pic>
      <p:pic>
        <p:nvPicPr>
          <p:cNvPr id="1030" name="Picture 6"/>
          <p:cNvPicPr>
            <a:picLocks noChangeAspect="1" noChangeArrowheads="1"/>
          </p:cNvPicPr>
          <p:nvPr/>
        </p:nvPicPr>
        <p:blipFill>
          <a:blip r:embed="rId3"/>
          <a:srcRect/>
          <a:stretch>
            <a:fillRect/>
          </a:stretch>
        </p:blipFill>
        <p:spPr bwMode="auto">
          <a:xfrm>
            <a:off x="5000628" y="1285860"/>
            <a:ext cx="3892123" cy="26955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2" y="274638"/>
            <a:ext cx="2857488" cy="3511552"/>
          </a:xfrm>
        </p:spPr>
        <p:txBody>
          <a:bodyPr>
            <a:normAutofit/>
          </a:bodyPr>
          <a:lstStyle/>
          <a:p>
            <a:r>
              <a:rPr lang="fa-IR" b="1" dirty="0" smtClean="0">
                <a:solidFill>
                  <a:srgbClr val="C00000"/>
                </a:solidFill>
                <a:effectLst>
                  <a:outerShdw blurRad="38100" dist="38100" dir="2700000" algn="tl">
                    <a:srgbClr val="000000">
                      <a:alpha val="43137"/>
                    </a:srgbClr>
                  </a:outerShdw>
                </a:effectLst>
              </a:rPr>
              <a:t>همانند</a:t>
            </a:r>
            <a:br>
              <a:rPr lang="fa-IR" b="1" dirty="0" smtClean="0">
                <a:solidFill>
                  <a:srgbClr val="C00000"/>
                </a:solidFill>
                <a:effectLst>
                  <a:outerShdw blurRad="38100" dist="38100" dir="2700000" algn="tl">
                    <a:srgbClr val="000000">
                      <a:alpha val="43137"/>
                    </a:srgbClr>
                  </a:outerShdw>
                </a:effectLst>
              </a:rPr>
            </a:br>
            <a:r>
              <a:rPr lang="fa-IR" b="1" dirty="0" smtClean="0">
                <a:solidFill>
                  <a:srgbClr val="C00000"/>
                </a:solidFill>
                <a:effectLst>
                  <a:outerShdw blurRad="38100" dist="38100" dir="2700000" algn="tl">
                    <a:srgbClr val="000000">
                      <a:alpha val="43137"/>
                    </a:srgbClr>
                  </a:outerShdw>
                </a:effectLst>
              </a:rPr>
              <a:t>سازی </a:t>
            </a:r>
            <a:r>
              <a:rPr lang="en-US" b="1" dirty="0" smtClean="0">
                <a:solidFill>
                  <a:srgbClr val="C00000"/>
                </a:solidFill>
                <a:effectLst>
                  <a:outerShdw blurRad="38100" dist="38100" dir="2700000" algn="tl">
                    <a:srgbClr val="000000">
                      <a:alpha val="43137"/>
                    </a:srgbClr>
                  </a:outerShdw>
                </a:effectLst>
              </a:rPr>
              <a:t> DNA</a:t>
            </a:r>
            <a:r>
              <a:rPr lang="fa-IR" b="1" dirty="0" smtClean="0">
                <a:solidFill>
                  <a:srgbClr val="C00000"/>
                </a:solidFill>
                <a:effectLst>
                  <a:outerShdw blurRad="38100" dist="38100" dir="2700000" algn="tl">
                    <a:srgbClr val="000000">
                      <a:alpha val="43137"/>
                    </a:srgbClr>
                  </a:outerShdw>
                </a:effectLst>
              </a:rPr>
              <a:t/>
            </a:r>
            <a:br>
              <a:rPr lang="fa-IR" b="1" dirty="0" smtClean="0">
                <a:solidFill>
                  <a:srgbClr val="C00000"/>
                </a:solidFill>
                <a:effectLst>
                  <a:outerShdw blurRad="38100" dist="38100" dir="2700000" algn="tl">
                    <a:srgbClr val="000000">
                      <a:alpha val="43137"/>
                    </a:srgbClr>
                  </a:outerShdw>
                </a:effectLst>
              </a:rPr>
            </a:br>
            <a:r>
              <a:rPr lang="fa-IR" b="1" dirty="0" smtClean="0">
                <a:solidFill>
                  <a:srgbClr val="C00000"/>
                </a:solidFill>
                <a:effectLst>
                  <a:outerShdw blurRad="38100" dist="38100" dir="2700000" algn="tl">
                    <a:srgbClr val="000000">
                      <a:alpha val="43137"/>
                    </a:srgbClr>
                  </a:outerShdw>
                </a:effectLst>
              </a:rPr>
              <a:t> در پروکاریوت ها</a:t>
            </a:r>
            <a:endParaRPr lang="fa-IR" dirty="0"/>
          </a:p>
        </p:txBody>
      </p:sp>
      <p:sp>
        <p:nvSpPr>
          <p:cNvPr id="3" name="Content Placeholder 2"/>
          <p:cNvSpPr>
            <a:spLocks noGrp="1"/>
          </p:cNvSpPr>
          <p:nvPr>
            <p:ph idx="1"/>
          </p:nvPr>
        </p:nvSpPr>
        <p:spPr>
          <a:xfrm>
            <a:off x="928662" y="4500570"/>
            <a:ext cx="7572428" cy="2000264"/>
          </a:xfrm>
        </p:spPr>
        <p:txBody>
          <a:bodyPr>
            <a:normAutofit fontScale="77500" lnSpcReduction="20000"/>
          </a:bodyPr>
          <a:lstStyle/>
          <a:p>
            <a:r>
              <a:rPr lang="fa-IR" dirty="0" smtClean="0"/>
              <a:t>اغلب پروکاریوت ها فقط یک جایگاه آغاز همانندسازی در </a:t>
            </a:r>
            <a:r>
              <a:rPr lang="en-US" dirty="0" smtClean="0"/>
              <a:t>DNA</a:t>
            </a:r>
            <a:r>
              <a:rPr lang="fa-IR" dirty="0" smtClean="0"/>
              <a:t> خود دارند. این نقطه در بخش خاصی از </a:t>
            </a:r>
            <a:r>
              <a:rPr lang="en-US" dirty="0" smtClean="0"/>
              <a:t>DNA</a:t>
            </a:r>
            <a:r>
              <a:rPr lang="fa-IR" dirty="0" smtClean="0"/>
              <a:t> قرار دارد، در این جایگاه دو رشته </a:t>
            </a:r>
            <a:r>
              <a:rPr lang="en-US" dirty="0" smtClean="0"/>
              <a:t>DNA</a:t>
            </a:r>
            <a:r>
              <a:rPr lang="fa-IR" dirty="0" smtClean="0"/>
              <a:t> از هم باز می شوند. پژوهش ها نشان داده است همانندسازی دو جهتی در باکتری ها هم وجود دارد یعنی از یک نقطه همانندسازی شروع و در دو جهت ادامه می یابد تا به همدیگر رسیده و همانندسازی پایان یابد</a:t>
            </a:r>
            <a:endParaRPr lang="fa-IR" dirty="0"/>
          </a:p>
        </p:txBody>
      </p:sp>
      <p:pic>
        <p:nvPicPr>
          <p:cNvPr id="104449" name="Picture 1"/>
          <p:cNvPicPr>
            <a:picLocks noChangeAspect="1" noChangeArrowheads="1"/>
          </p:cNvPicPr>
          <p:nvPr/>
        </p:nvPicPr>
        <p:blipFill>
          <a:blip r:embed="rId2"/>
          <a:srcRect/>
          <a:stretch>
            <a:fillRect/>
          </a:stretch>
        </p:blipFill>
        <p:spPr bwMode="auto">
          <a:xfrm>
            <a:off x="0" y="0"/>
            <a:ext cx="6238982" cy="2285992"/>
          </a:xfrm>
          <a:prstGeom prst="rect">
            <a:avLst/>
          </a:prstGeom>
          <a:noFill/>
          <a:ln w="9525">
            <a:noFill/>
            <a:miter lim="800000"/>
            <a:headEnd/>
            <a:tailEnd/>
          </a:ln>
          <a:effectLst/>
        </p:spPr>
      </p:pic>
      <p:pic>
        <p:nvPicPr>
          <p:cNvPr id="104450" name="Picture 2"/>
          <p:cNvPicPr>
            <a:picLocks noChangeAspect="1" noChangeArrowheads="1"/>
          </p:cNvPicPr>
          <p:nvPr/>
        </p:nvPicPr>
        <p:blipFill>
          <a:blip r:embed="rId3"/>
          <a:srcRect/>
          <a:stretch>
            <a:fillRect/>
          </a:stretch>
        </p:blipFill>
        <p:spPr bwMode="auto">
          <a:xfrm>
            <a:off x="0" y="2428868"/>
            <a:ext cx="6357950" cy="2034056"/>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rgbClr val="C00000"/>
                </a:solidFill>
                <a:effectLst>
                  <a:outerShdw blurRad="38100" dist="38100" dir="2700000" algn="tl">
                    <a:srgbClr val="000000">
                      <a:alpha val="43137"/>
                    </a:srgbClr>
                  </a:outerShdw>
                </a:effectLst>
              </a:rPr>
              <a:t>همانند سازی </a:t>
            </a:r>
            <a:r>
              <a:rPr lang="en-US" b="1" dirty="0" smtClean="0">
                <a:solidFill>
                  <a:srgbClr val="C00000"/>
                </a:solidFill>
                <a:effectLst>
                  <a:outerShdw blurRad="38100" dist="38100" dir="2700000" algn="tl">
                    <a:srgbClr val="000000">
                      <a:alpha val="43137"/>
                    </a:srgbClr>
                  </a:outerShdw>
                </a:effectLst>
              </a:rPr>
              <a:t> DNA</a:t>
            </a:r>
            <a:r>
              <a:rPr lang="fa-IR" b="1" dirty="0" smtClean="0">
                <a:solidFill>
                  <a:srgbClr val="C00000"/>
                </a:solidFill>
                <a:effectLst>
                  <a:outerShdw blurRad="38100" dist="38100" dir="2700000" algn="tl">
                    <a:srgbClr val="000000">
                      <a:alpha val="43137"/>
                    </a:srgbClr>
                  </a:outerShdw>
                </a:effectLst>
              </a:rPr>
              <a:t>در یوکاریوت ها</a:t>
            </a:r>
            <a:endParaRPr lang="fa-IR" dirty="0"/>
          </a:p>
        </p:txBody>
      </p:sp>
      <p:sp>
        <p:nvSpPr>
          <p:cNvPr id="3" name="Content Placeholder 2"/>
          <p:cNvSpPr>
            <a:spLocks noGrp="1"/>
          </p:cNvSpPr>
          <p:nvPr>
            <p:ph idx="1"/>
          </p:nvPr>
        </p:nvSpPr>
        <p:spPr>
          <a:xfrm>
            <a:off x="4857752" y="1600200"/>
            <a:ext cx="3571900" cy="4329130"/>
          </a:xfrm>
        </p:spPr>
        <p:txBody>
          <a:bodyPr>
            <a:normAutofit fontScale="77500" lnSpcReduction="20000"/>
          </a:bodyPr>
          <a:lstStyle/>
          <a:p>
            <a:r>
              <a:rPr lang="fa-IR" dirty="0" smtClean="0"/>
              <a:t>همانندسازی در یوکاریوت ها بسیار پیچیده تر از پروکاریوت ها است. علت این مسئله وجود مقدارزیاد </a:t>
            </a:r>
            <a:r>
              <a:rPr lang="en-US" dirty="0" smtClean="0"/>
              <a:t>DNA</a:t>
            </a:r>
            <a:r>
              <a:rPr lang="fa-IR" dirty="0" smtClean="0"/>
              <a:t> و قرار داشتن در چندین کروموزوم است که هر کدام از آنها چندین برابر</a:t>
            </a:r>
            <a:r>
              <a:rPr lang="en-US" dirty="0" smtClean="0"/>
              <a:t> DNA</a:t>
            </a:r>
            <a:r>
              <a:rPr lang="fa-IR" dirty="0" smtClean="0"/>
              <a:t>باکتری هستند. بنابراین اگر فقط یک جایگاه آغاز همانندسازی در هر کروموزوم داشته باشند مدت زمان زیادی برای همانندسازی لازم است. </a:t>
            </a:r>
            <a:endParaRPr lang="fa-IR" dirty="0"/>
          </a:p>
        </p:txBody>
      </p:sp>
      <p:pic>
        <p:nvPicPr>
          <p:cNvPr id="105476" name="Picture 4" descr="نتیجه تصویری برای کروموزوم ها و هسته"/>
          <p:cNvPicPr>
            <a:picLocks noChangeAspect="1" noChangeArrowheads="1"/>
          </p:cNvPicPr>
          <p:nvPr/>
        </p:nvPicPr>
        <p:blipFill>
          <a:blip r:embed="rId2"/>
          <a:srcRect/>
          <a:stretch>
            <a:fillRect/>
          </a:stretch>
        </p:blipFill>
        <p:spPr bwMode="auto">
          <a:xfrm>
            <a:off x="0" y="1643050"/>
            <a:ext cx="4867275" cy="4000528"/>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36" y="0"/>
            <a:ext cx="2571768" cy="2725734"/>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همانند سازی </a:t>
            </a:r>
            <a:r>
              <a:rPr lang="en-US" b="1" dirty="0" smtClean="0">
                <a:solidFill>
                  <a:srgbClr val="C00000"/>
                </a:solidFill>
                <a:effectLst>
                  <a:outerShdw blurRad="38100" dist="38100" dir="2700000" algn="tl">
                    <a:srgbClr val="000000">
                      <a:alpha val="43137"/>
                    </a:srgbClr>
                  </a:outerShdw>
                </a:effectLst>
              </a:rPr>
              <a:t>  DNA</a:t>
            </a:r>
            <a:r>
              <a:rPr lang="fa-IR" b="1" dirty="0" smtClean="0">
                <a:solidFill>
                  <a:srgbClr val="C00000"/>
                </a:solidFill>
                <a:effectLst>
                  <a:outerShdw blurRad="38100" dist="38100" dir="2700000" algn="tl">
                    <a:srgbClr val="000000">
                      <a:alpha val="43137"/>
                    </a:srgbClr>
                  </a:outerShdw>
                </a:effectLst>
              </a:rPr>
              <a:t>در یوکاریوت ها</a:t>
            </a:r>
            <a:endParaRPr lang="fa-IR" dirty="0"/>
          </a:p>
        </p:txBody>
      </p:sp>
      <p:sp>
        <p:nvSpPr>
          <p:cNvPr id="3" name="Content Placeholder 2"/>
          <p:cNvSpPr>
            <a:spLocks noGrp="1"/>
          </p:cNvSpPr>
          <p:nvPr>
            <p:ph idx="1"/>
          </p:nvPr>
        </p:nvSpPr>
        <p:spPr>
          <a:xfrm>
            <a:off x="6215074" y="2357430"/>
            <a:ext cx="2500330" cy="3429024"/>
          </a:xfrm>
        </p:spPr>
        <p:txBody>
          <a:bodyPr>
            <a:normAutofit fontScale="92500"/>
          </a:bodyPr>
          <a:lstStyle/>
          <a:p>
            <a:r>
              <a:rPr lang="fa-IR" dirty="0" smtClean="0"/>
              <a:t>به همین علت در یوکاریوت ها ، آغاز همانندسازی در چندین نقطه در هر کروموزوم انجام می شود.</a:t>
            </a:r>
            <a:endParaRPr lang="fa-IR" dirty="0"/>
          </a:p>
        </p:txBody>
      </p:sp>
      <p:pic>
        <p:nvPicPr>
          <p:cNvPr id="5" name="Picture 4" descr="نتیجه تصویری برای کروموزوم ها و هسته"/>
          <p:cNvPicPr>
            <a:picLocks noChangeAspect="1" noChangeArrowheads="1"/>
          </p:cNvPicPr>
          <p:nvPr/>
        </p:nvPicPr>
        <p:blipFill>
          <a:blip r:embed="rId2"/>
          <a:srcRect/>
          <a:stretch>
            <a:fillRect/>
          </a:stretch>
        </p:blipFill>
        <p:spPr bwMode="auto">
          <a:xfrm>
            <a:off x="0" y="1"/>
            <a:ext cx="6143636" cy="2428868"/>
          </a:xfrm>
          <a:prstGeom prst="rect">
            <a:avLst/>
          </a:prstGeom>
          <a:noFill/>
        </p:spPr>
      </p:pic>
      <p:pic>
        <p:nvPicPr>
          <p:cNvPr id="2051" name="Picture 3"/>
          <p:cNvPicPr>
            <a:picLocks noChangeAspect="1" noChangeArrowheads="1"/>
          </p:cNvPicPr>
          <p:nvPr/>
        </p:nvPicPr>
        <p:blipFill>
          <a:blip r:embed="rId3"/>
          <a:srcRect/>
          <a:stretch>
            <a:fillRect/>
          </a:stretch>
        </p:blipFill>
        <p:spPr bwMode="auto">
          <a:xfrm>
            <a:off x="0" y="2500306"/>
            <a:ext cx="6162675" cy="4357694"/>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تعداد نقطه های آغاز همانندسازی در یوکاریوت ها</a:t>
            </a:r>
            <a:endParaRPr lang="fa-IR"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929190" y="1285860"/>
            <a:ext cx="3500462" cy="4500594"/>
          </a:xfrm>
        </p:spPr>
        <p:txBody>
          <a:bodyPr>
            <a:normAutofit fontScale="77500" lnSpcReduction="20000"/>
          </a:bodyPr>
          <a:lstStyle/>
          <a:p>
            <a:r>
              <a:rPr lang="fa-IR" dirty="0" smtClean="0"/>
              <a:t>تعداد نقطه های آغاز همانندسازی در یوکاریوت ها حتی می تواند بسته به مراحل رشد و نمو تنظیم شود؛ مثلاً در ابتدای تقسیمات یاخته ای تعداد جایگاه آغاز همانندسازی کمتر و هنگاهی که سرعت تقسیم یاخته زیاد می شود تعداد جایگاه آغاز همانندسازی نیز افزایش می یابد. پس از آن اگر سرعت تقسیم بخواهد کاهش یابد تعداد جایگاه آغاز هم کاهش می یابد؛ </a:t>
            </a:r>
            <a:endParaRPr lang="fa-IR" dirty="0"/>
          </a:p>
        </p:txBody>
      </p:sp>
      <p:pic>
        <p:nvPicPr>
          <p:cNvPr id="107522" name="Picture 2"/>
          <p:cNvPicPr>
            <a:picLocks noChangeAspect="1" noChangeArrowheads="1"/>
          </p:cNvPicPr>
          <p:nvPr/>
        </p:nvPicPr>
        <p:blipFill>
          <a:blip r:embed="rId2"/>
          <a:srcRect/>
          <a:stretch>
            <a:fillRect/>
          </a:stretch>
        </p:blipFill>
        <p:spPr bwMode="auto">
          <a:xfrm>
            <a:off x="0" y="1428736"/>
            <a:ext cx="4929190" cy="4079853"/>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rPr>
              <a:t>تعداد نقطه های آغاز همانندسازی در یوکاریوت ها</a:t>
            </a:r>
            <a:endParaRPr lang="fa-IR" dirty="0"/>
          </a:p>
        </p:txBody>
      </p:sp>
      <p:sp>
        <p:nvSpPr>
          <p:cNvPr id="3" name="Content Placeholder 2"/>
          <p:cNvSpPr>
            <a:spLocks noGrp="1"/>
          </p:cNvSpPr>
          <p:nvPr>
            <p:ph idx="1"/>
          </p:nvPr>
        </p:nvSpPr>
        <p:spPr>
          <a:xfrm>
            <a:off x="1714480" y="4857760"/>
            <a:ext cx="6000792" cy="1571636"/>
          </a:xfrm>
        </p:spPr>
        <p:txBody>
          <a:bodyPr>
            <a:normAutofit fontScale="77500" lnSpcReduction="20000"/>
          </a:bodyPr>
          <a:lstStyle/>
          <a:p>
            <a:r>
              <a:rPr lang="fa-IR" dirty="0" smtClean="0"/>
              <a:t>مثلاً در دوران جنینی در مراحل مورولا و بلاستولا سرعت تقسیم زیاد و تعداد نقاط آغاز مورد استفاده هم زیاد است ولی پس از تشکیل اندام ها سرعت تقسیم و تعداد نقاط آغاز کم می شوند</a:t>
            </a:r>
            <a:endParaRPr lang="fa-IR" dirty="0"/>
          </a:p>
        </p:txBody>
      </p:sp>
      <p:pic>
        <p:nvPicPr>
          <p:cNvPr id="5" name="Picture 3"/>
          <p:cNvPicPr>
            <a:picLocks noChangeAspect="1" noChangeArrowheads="1"/>
          </p:cNvPicPr>
          <p:nvPr/>
        </p:nvPicPr>
        <p:blipFill>
          <a:blip r:embed="rId2"/>
          <a:srcRect/>
          <a:stretch>
            <a:fillRect/>
          </a:stretch>
        </p:blipFill>
        <p:spPr bwMode="auto">
          <a:xfrm>
            <a:off x="5643570" y="928670"/>
            <a:ext cx="3071834" cy="3857652"/>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500034" y="2571744"/>
            <a:ext cx="5143537" cy="2202626"/>
          </a:xfrm>
          <a:prstGeom prst="rect">
            <a:avLst/>
          </a:prstGeom>
          <a:noFill/>
          <a:ln w="9525">
            <a:noFill/>
            <a:miter lim="800000"/>
            <a:headEnd/>
            <a:tailEnd/>
          </a:ln>
          <a:effectLst/>
        </p:spPr>
      </p:pic>
      <p:pic>
        <p:nvPicPr>
          <p:cNvPr id="108546" name="Picture 2"/>
          <p:cNvPicPr>
            <a:picLocks noChangeAspect="1" noChangeArrowheads="1"/>
          </p:cNvPicPr>
          <p:nvPr/>
        </p:nvPicPr>
        <p:blipFill>
          <a:blip r:embed="rId4"/>
          <a:srcRect/>
          <a:stretch>
            <a:fillRect/>
          </a:stretch>
        </p:blipFill>
        <p:spPr bwMode="auto">
          <a:xfrm>
            <a:off x="500034" y="928670"/>
            <a:ext cx="5067300" cy="1590675"/>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3929058" y="1600200"/>
            <a:ext cx="4214842" cy="4257692"/>
          </a:xfrm>
        </p:spPr>
        <p:txBody>
          <a:bodyPr>
            <a:normAutofit fontScale="92500"/>
          </a:bodyPr>
          <a:lstStyle/>
          <a:p>
            <a:r>
              <a:rPr lang="fa-IR" dirty="0" smtClean="0"/>
              <a:t>علاوه بر </a:t>
            </a:r>
            <a:r>
              <a:rPr lang="en-US" dirty="0" smtClean="0"/>
              <a:t>DNA</a:t>
            </a:r>
            <a:r>
              <a:rPr lang="fa-IR" dirty="0" smtClean="0"/>
              <a:t> و</a:t>
            </a:r>
            <a:r>
              <a:rPr lang="en-US" dirty="0" smtClean="0"/>
              <a:t>RNA</a:t>
            </a:r>
            <a:r>
              <a:rPr lang="fa-IR" dirty="0" smtClean="0"/>
              <a:t> که در یاخته ذخیره و انتقال اطلاعات را بر عهده دارند مولکول های دیگری نیز هستند که به انجام فرایند های مختلف یاخته ای کمک می کنند. از جملهٔ این مولکول ها پروتئین ها هستند که نقش بسیار مهمی در فرایندهای یاخته ای دارند.</a:t>
            </a:r>
            <a:endParaRPr lang="fa-IR" dirty="0"/>
          </a:p>
        </p:txBody>
      </p:sp>
      <p:pic>
        <p:nvPicPr>
          <p:cNvPr id="109570" name="Picture 2"/>
          <p:cNvPicPr>
            <a:picLocks noChangeAspect="1" noChangeArrowheads="1"/>
          </p:cNvPicPr>
          <p:nvPr/>
        </p:nvPicPr>
        <p:blipFill>
          <a:blip r:embed="rId2"/>
          <a:srcRect/>
          <a:stretch>
            <a:fillRect/>
          </a:stretch>
        </p:blipFill>
        <p:spPr bwMode="auto">
          <a:xfrm>
            <a:off x="364254" y="214290"/>
            <a:ext cx="8536841" cy="114300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28596" y="1428750"/>
            <a:ext cx="3214710" cy="5429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ساختارآمینواسیدها</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fa-IR" dirty="0" smtClean="0"/>
              <a:t>پروتئین ها پلیمرهای خطی از آمینواسیدها هستند. نوع، ترتیب و تعداد آمینواسیدها در پروتئین، ساختار و عمل آنها را مشخص می کند. </a:t>
            </a:r>
            <a:endParaRPr lang="fa-IR" dirty="0"/>
          </a:p>
        </p:txBody>
      </p:sp>
      <p:pic>
        <p:nvPicPr>
          <p:cNvPr id="2050" name="Picture 2"/>
          <p:cNvPicPr>
            <a:picLocks noChangeAspect="1" noChangeArrowheads="1"/>
          </p:cNvPicPr>
          <p:nvPr/>
        </p:nvPicPr>
        <p:blipFill>
          <a:blip r:embed="rId2"/>
          <a:srcRect/>
          <a:stretch>
            <a:fillRect/>
          </a:stretch>
        </p:blipFill>
        <p:spPr bwMode="auto">
          <a:xfrm>
            <a:off x="2285984" y="3429000"/>
            <a:ext cx="4533900" cy="2924175"/>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4" y="274638"/>
            <a:ext cx="3543296" cy="1154098"/>
          </a:xfrm>
        </p:spPr>
        <p:txBody>
          <a:bodyPr/>
          <a:lstStyle/>
          <a:p>
            <a:r>
              <a:rPr lang="fa-IR" dirty="0" smtClean="0"/>
              <a:t>ظرفیت اتم کربن</a:t>
            </a:r>
            <a:endParaRPr lang="fa-IR" dirty="0"/>
          </a:p>
        </p:txBody>
      </p:sp>
      <p:pic>
        <p:nvPicPr>
          <p:cNvPr id="4" name="Picture 2" descr="E:\zist\عکس\New folder\2.png"/>
          <p:cNvPicPr>
            <a:picLocks noGrp="1" noChangeAspect="1" noChangeArrowheads="1"/>
          </p:cNvPicPr>
          <p:nvPr>
            <p:ph idx="1"/>
          </p:nvPr>
        </p:nvPicPr>
        <p:blipFill>
          <a:blip r:embed="rId2" cstate="print"/>
          <a:srcRect/>
          <a:stretch>
            <a:fillRect/>
          </a:stretch>
        </p:blipFill>
        <p:spPr bwMode="auto">
          <a:xfrm>
            <a:off x="3929058" y="1500174"/>
            <a:ext cx="4267644" cy="2571768"/>
          </a:xfrm>
          <a:prstGeom prst="rect">
            <a:avLst/>
          </a:prstGeom>
          <a:noFill/>
        </p:spPr>
      </p:pic>
      <p:pic>
        <p:nvPicPr>
          <p:cNvPr id="5" name="Picture 2" descr="E:\zist\عکس\New folder\3.png"/>
          <p:cNvPicPr>
            <a:picLocks noChangeAspect="1" noChangeArrowheads="1"/>
          </p:cNvPicPr>
          <p:nvPr/>
        </p:nvPicPr>
        <p:blipFill>
          <a:blip r:embed="rId3" cstate="print"/>
          <a:srcRect/>
          <a:stretch>
            <a:fillRect/>
          </a:stretch>
        </p:blipFill>
        <p:spPr bwMode="auto">
          <a:xfrm>
            <a:off x="357158" y="0"/>
            <a:ext cx="3214710" cy="4130683"/>
          </a:xfrm>
          <a:prstGeom prst="rect">
            <a:avLst/>
          </a:prstGeom>
          <a:noFill/>
        </p:spPr>
      </p:pic>
      <p:pic>
        <p:nvPicPr>
          <p:cNvPr id="3074" name="Picture 2"/>
          <p:cNvPicPr>
            <a:picLocks noChangeAspect="1" noChangeArrowheads="1"/>
          </p:cNvPicPr>
          <p:nvPr/>
        </p:nvPicPr>
        <p:blipFill>
          <a:blip r:embed="rId4"/>
          <a:srcRect/>
          <a:stretch>
            <a:fillRect/>
          </a:stretch>
        </p:blipFill>
        <p:spPr bwMode="auto">
          <a:xfrm>
            <a:off x="-1" y="4286256"/>
            <a:ext cx="9141149" cy="25717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rPr>
              <a:t>ساختارآمینواسیدها</a:t>
            </a:r>
            <a:endParaRPr lang="fa-IR" dirty="0"/>
          </a:p>
        </p:txBody>
      </p:sp>
      <p:sp>
        <p:nvSpPr>
          <p:cNvPr id="3" name="Content Placeholder 2"/>
          <p:cNvSpPr>
            <a:spLocks noGrp="1"/>
          </p:cNvSpPr>
          <p:nvPr>
            <p:ph idx="1"/>
          </p:nvPr>
        </p:nvSpPr>
        <p:spPr>
          <a:xfrm>
            <a:off x="5214942" y="1643050"/>
            <a:ext cx="3357586" cy="4143404"/>
          </a:xfrm>
        </p:spPr>
        <p:txBody>
          <a:bodyPr>
            <a:normAutofit fontScale="77500" lnSpcReduction="20000"/>
          </a:bodyPr>
          <a:lstStyle/>
          <a:p>
            <a:r>
              <a:rPr lang="fa-IR" dirty="0" smtClean="0"/>
              <a:t>آمینواسیدها همان طور که از نامشان برمی آید یک </a:t>
            </a:r>
            <a:r>
              <a:rPr lang="fa-IR" b="1" dirty="0" smtClean="0"/>
              <a:t>گروه آمین</a:t>
            </a:r>
            <a:r>
              <a:rPr lang="en-US" b="1" dirty="0" smtClean="0"/>
              <a:t>(-NH 2)</a:t>
            </a:r>
            <a:r>
              <a:rPr lang="fa-IR" dirty="0" smtClean="0"/>
              <a:t> و یک گروه اسیدی </a:t>
            </a:r>
            <a:r>
              <a:rPr lang="fa-IR" b="1" dirty="0" smtClean="0"/>
              <a:t>کربوکسیل</a:t>
            </a:r>
            <a:r>
              <a:rPr lang="en-US" b="1" dirty="0" smtClean="0"/>
              <a:t>( -COOH)</a:t>
            </a:r>
            <a:r>
              <a:rPr lang="fa-IR" dirty="0" smtClean="0"/>
              <a:t> دارند. همان طور که در شکل می بینید گروه آمین و کربوکسیل به همراه یک هیدروژن و گروه </a:t>
            </a:r>
            <a:r>
              <a:rPr lang="en-US" dirty="0" smtClean="0"/>
              <a:t>R</a:t>
            </a:r>
            <a:r>
              <a:rPr lang="fa-IR" dirty="0" smtClean="0"/>
              <a:t> همگی به یک کربن مرکزی متصل اند و چهار ظرفیت آن را پر می کنند. </a:t>
            </a:r>
            <a:endParaRPr lang="fa-IR" dirty="0"/>
          </a:p>
        </p:txBody>
      </p:sp>
      <p:pic>
        <p:nvPicPr>
          <p:cNvPr id="4098" name="Picture 2"/>
          <p:cNvPicPr>
            <a:picLocks noChangeAspect="1" noChangeArrowheads="1"/>
          </p:cNvPicPr>
          <p:nvPr/>
        </p:nvPicPr>
        <p:blipFill>
          <a:blip r:embed="rId2"/>
          <a:srcRect/>
          <a:stretch>
            <a:fillRect/>
          </a:stretch>
        </p:blipFill>
        <p:spPr bwMode="auto">
          <a:xfrm>
            <a:off x="-1" y="1428736"/>
            <a:ext cx="5089495" cy="392909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2257</TotalTime>
  <Words>6459</Words>
  <Application>Microsoft Office PowerPoint</Application>
  <PresentationFormat>On-screen Show (4:3)</PresentationFormat>
  <Paragraphs>312</Paragraphs>
  <Slides>146</Slides>
  <Notes>0</Notes>
  <HiddenSlides>1</HiddenSlides>
  <MMClips>0</MMClips>
  <ScaleCrop>false</ScaleCrop>
  <HeadingPairs>
    <vt:vector size="4" baseType="variant">
      <vt:variant>
        <vt:lpstr>Theme</vt:lpstr>
      </vt:variant>
      <vt:variant>
        <vt:i4>1</vt:i4>
      </vt:variant>
      <vt:variant>
        <vt:lpstr>Slide Titles</vt:lpstr>
      </vt:variant>
      <vt:variant>
        <vt:i4>146</vt:i4>
      </vt:variant>
    </vt:vector>
  </HeadingPairs>
  <TitlesOfParts>
    <vt:vector size="147" baseType="lpstr">
      <vt:lpstr>Office Theme</vt:lpstr>
      <vt:lpstr>Slide 1</vt:lpstr>
      <vt:lpstr>Slide 2</vt:lpstr>
      <vt:lpstr>Slide 3</vt:lpstr>
      <vt:lpstr>Slide 4</vt:lpstr>
      <vt:lpstr>Slide 5</vt:lpstr>
      <vt:lpstr>Slide 6</vt:lpstr>
      <vt:lpstr>Slide 7</vt:lpstr>
      <vt:lpstr>Slide 8</vt:lpstr>
      <vt:lpstr>مولکول های اطلاعاتی</vt:lpstr>
      <vt:lpstr>Slide 10</vt:lpstr>
      <vt:lpstr>Slide 11</vt:lpstr>
      <vt:lpstr>کدام یک از این دو ماده(DNAیا RNA) ذخیره کنندهٔ اطلاعات وراثتی است؟</vt:lpstr>
      <vt:lpstr>Slide 13</vt:lpstr>
      <vt:lpstr>Slide 14</vt:lpstr>
      <vt:lpstr>Slide 15</vt:lpstr>
      <vt:lpstr>باکتری های پوشینه دار بیماریزا است</vt:lpstr>
      <vt:lpstr>وجود كپسول عامل مرگ موشها نيست</vt:lpstr>
      <vt:lpstr>تغييرباكتري هاي بدون كپسول به كپسول دار</vt:lpstr>
      <vt:lpstr>علت تغییر شکل باکتری چیست؟</vt:lpstr>
      <vt:lpstr>عامل اصلی انتقال صفات وراثتی، مولکول دِنا است</vt:lpstr>
      <vt:lpstr>مراحل آزمایشات ایوری و همکاران</vt:lpstr>
      <vt:lpstr>1- تهیه عصاره سلولی بدون پروتئین</vt:lpstr>
      <vt:lpstr>2- پروتئین عامل انتقال صفات نیست</vt:lpstr>
      <vt:lpstr>3- DNA عامل انتقال صفات است </vt:lpstr>
      <vt:lpstr>نتایج آزمایشات ایوری و همکاران</vt:lpstr>
      <vt:lpstr>ساختار نوکلئیک اسید</vt:lpstr>
      <vt:lpstr>ساختار اسید های نوکلئیک</vt:lpstr>
      <vt:lpstr>هر نوكلئوتيد شامل سه بخش</vt:lpstr>
      <vt:lpstr>هر نوكلئوتيد شامل سه بخش</vt:lpstr>
      <vt:lpstr>Slide 30</vt:lpstr>
      <vt:lpstr>Slide 31</vt:lpstr>
      <vt:lpstr>تشکیل یک نوکلئوتید</vt:lpstr>
      <vt:lpstr>انواع نوکلئوتید</vt:lpstr>
      <vt:lpstr>پیوند فسفودی استر</vt:lpstr>
      <vt:lpstr>پیوند فسفودی استر</vt:lpstr>
      <vt:lpstr>Slide 36</vt:lpstr>
      <vt:lpstr> نوكلئيك اسيد حلقوی</vt:lpstr>
      <vt:lpstr>نوكلئيك اسيدهاي خطی</vt:lpstr>
      <vt:lpstr>تلاش برای کشف ساختار مولکولی دِنا</vt:lpstr>
      <vt:lpstr>یک تصور اشتباه</vt:lpstr>
      <vt:lpstr>مشاهدات و تحقيقات شارگاف</vt:lpstr>
      <vt:lpstr>مشاهدات چارگف</vt:lpstr>
      <vt:lpstr>استفاده از پرتو X برای تهیه تصوير از DNA</vt:lpstr>
      <vt:lpstr>مهمترين نتيجه حاصل از پرتو X</vt:lpstr>
      <vt:lpstr>مدل مولکولی DNA</vt:lpstr>
      <vt:lpstr>نکات کلیدی مدل واتسون و کریک</vt:lpstr>
      <vt:lpstr>نکات کلیدی مدل واتسون و کریک</vt:lpstr>
      <vt:lpstr>بازهای مکمل</vt:lpstr>
      <vt:lpstr>اهمیت قرارگيري جفت بازها</vt:lpstr>
      <vt:lpstr>اهمیت قرارگيري جفت بازها</vt:lpstr>
      <vt:lpstr>اهمیت پيوند هيدروژني بین بازهای مکمل</vt:lpstr>
      <vt:lpstr>RAN  وانواع آن</vt:lpstr>
      <vt:lpstr>انواعRAN </vt:lpstr>
      <vt:lpstr>نقش هاي متعددي RAN ها</vt:lpstr>
      <vt:lpstr>نقش هاي متعددي RAN ها</vt:lpstr>
      <vt:lpstr>نقش هاي متعددي RAN ها</vt:lpstr>
      <vt:lpstr>ژن چیست ؟</vt:lpstr>
      <vt:lpstr>وظیفه ژن چیست ؟</vt:lpstr>
      <vt:lpstr>دخالت نوکلئوتیدها در واکنشهای سوخت وسازی(Metabolism)</vt:lpstr>
      <vt:lpstr>دخالت نوکلئوتیدها در واکنش های سوخت و سازی</vt:lpstr>
      <vt:lpstr>Slide 61</vt:lpstr>
      <vt:lpstr>طرح هاي مختلف براي همانندسازي</vt:lpstr>
      <vt:lpstr>1- همانندسازی حفاظتی</vt:lpstr>
      <vt:lpstr>2 - همانندسازی نیمه حفاظتی </vt:lpstr>
      <vt:lpstr>Slide 65</vt:lpstr>
      <vt:lpstr>کدام طرح مورد تأيید قرار گرفته است؟</vt:lpstr>
      <vt:lpstr>کدام طرح مورد تأيید قرار گرفته است؟</vt:lpstr>
      <vt:lpstr>آزمایش های مزلسون و استال</vt:lpstr>
      <vt:lpstr>آزمایش های مزلسون و استال</vt:lpstr>
      <vt:lpstr>آزمایش های مزلسون و استال</vt:lpstr>
      <vt:lpstr>آزمایش های مزلسون و استال</vt:lpstr>
      <vt:lpstr>آزمایش های مزلسون و استال</vt:lpstr>
      <vt:lpstr> شکل 10- آزمایش های مزلسون و استال و نتایج به دست آمده:</vt:lpstr>
      <vt:lpstr>Slide 74</vt:lpstr>
      <vt:lpstr>Slide 75</vt:lpstr>
      <vt:lpstr>مهمترین عوامل همانند سازی</vt:lpstr>
      <vt:lpstr>مهمترین عوامل همانند سازی</vt:lpstr>
      <vt:lpstr>مراحل همانندسازی</vt:lpstr>
      <vt:lpstr>مراحل همانندسازی</vt:lpstr>
      <vt:lpstr>مراحل همانندسازی</vt:lpstr>
      <vt:lpstr>دوراهی همانندسازی</vt:lpstr>
      <vt:lpstr>دوراهی همانندسازی</vt:lpstr>
      <vt:lpstr>Slide 83</vt:lpstr>
      <vt:lpstr>فعالیت های آنزیم DNA پلیمراز </vt:lpstr>
      <vt:lpstr>فعالیت های آنزیم DNA پلیمراز  (فعالیت نوکلئازی و پلیمرازی)</vt:lpstr>
      <vt:lpstr>فعالیت های آنزیم DNA پلیمراز  (فعالیت نوکلئازی و پلیمرازی)</vt:lpstr>
      <vt:lpstr>همانند سازی در پیش  هسته ای ها (پروکاریوت ها)  و هو هسته ای ها (یوکاریوت ها)</vt:lpstr>
      <vt:lpstr>DNA در پروکاریوت ها</vt:lpstr>
      <vt:lpstr>DNA در یوکاریوت ها</vt:lpstr>
      <vt:lpstr>DNA در یوکاریوت ها</vt:lpstr>
      <vt:lpstr>همانند سازی  DNA  در پروکاریوت ها</vt:lpstr>
      <vt:lpstr>همانند سازی  DNAدر یوکاریوت ها</vt:lpstr>
      <vt:lpstr>همانند سازی   DNAدر یوکاریوت ها</vt:lpstr>
      <vt:lpstr>تعداد نقطه های آغاز همانندسازی در یوکاریوت ها</vt:lpstr>
      <vt:lpstr>تعداد نقطه های آغاز همانندسازی در یوکاریوت ها</vt:lpstr>
      <vt:lpstr>Slide 96</vt:lpstr>
      <vt:lpstr>ساختارآمینواسیدها</vt:lpstr>
      <vt:lpstr>ظرفیت اتم کربن</vt:lpstr>
      <vt:lpstr>ساختارآمینواسیدها</vt:lpstr>
      <vt:lpstr>ساختارآمینواسیدها</vt:lpstr>
      <vt:lpstr>Slide 101</vt:lpstr>
      <vt:lpstr>پیوند پپتیدی آمینواسیدها را به یکدیگر متصل می کند</vt:lpstr>
      <vt:lpstr>واکنش سنتز آبدهی آمینواسیدها</vt:lpstr>
      <vt:lpstr>پلی پپتید</vt:lpstr>
      <vt:lpstr>پروتئین ها</vt:lpstr>
      <vt:lpstr>آمینواسیدها</vt:lpstr>
      <vt:lpstr> دانستنی اسید آمینه های اساسی</vt:lpstr>
      <vt:lpstr>سطوح مختلف ساختاری در پروتئین ها</vt:lpstr>
      <vt:lpstr>اولین پروتئینی که ساختار آن شناسایی شد</vt:lpstr>
      <vt:lpstr>ساختار پروتئین ها در چهار سطح بررسی می شود که هر ساختار مبنای تشکیل ساختار بالاتر است</vt:lpstr>
      <vt:lpstr>ساختار اول پروتئین  توالی آمینواسیدها:</vt:lpstr>
      <vt:lpstr>ساختار اول پروتئین  توالی آمینواسیدها:</vt:lpstr>
      <vt:lpstr>ساختار اول پروتئین  توالی آمینواسیدها:</vt:lpstr>
      <vt:lpstr>ساختار دوم  الگوهایی از پیوندهای هیدروژنی:</vt:lpstr>
      <vt:lpstr>Slide 115</vt:lpstr>
      <vt:lpstr>ساختار هموگلوبین</vt:lpstr>
      <vt:lpstr>ساختار سوم  تاخورده و متصل به هم:</vt:lpstr>
      <vt:lpstr>نحوه تشکیل ساختار سوم پروتئین ها</vt:lpstr>
      <vt:lpstr>تغییر در پروتئین</vt:lpstr>
      <vt:lpstr>ساختار چهارم  آرایش زیر واحدها:</vt:lpstr>
      <vt:lpstr>ساختار اول هموگلوبین:</vt:lpstr>
      <vt:lpstr>ساختار دوم و سوم هموگلوبین</vt:lpstr>
      <vt:lpstr>ساختار چهارم  هموگلوبین</vt:lpstr>
      <vt:lpstr>ساختار سوم میوگلوبین</vt:lpstr>
      <vt:lpstr>Slide 125</vt:lpstr>
      <vt:lpstr>نقش پروتئین ها</vt:lpstr>
      <vt:lpstr>نقش پروتئین ها</vt:lpstr>
      <vt:lpstr>نقش پروتئین ها</vt:lpstr>
      <vt:lpstr>نقش پروتئین ها</vt:lpstr>
      <vt:lpstr>نقش پروتئین ها</vt:lpstr>
      <vt:lpstr>نقش پروتئین ها</vt:lpstr>
      <vt:lpstr>نقش پروتئین ها</vt:lpstr>
      <vt:lpstr>نقش پروتئین ها</vt:lpstr>
      <vt:lpstr>آنزیم ها</vt:lpstr>
      <vt:lpstr>نقش آنزیم</vt:lpstr>
      <vt:lpstr>محل فعالیت آنزیم</vt:lpstr>
      <vt:lpstr>ساختار آنزیم ها</vt:lpstr>
      <vt:lpstr>کوآنزیم  Coenzyme </vt:lpstr>
      <vt:lpstr>عملکرد اختصاصی آنزیم ها</vt:lpstr>
      <vt:lpstr>pH محیط</vt:lpstr>
      <vt:lpstr>pH محیط</vt:lpstr>
      <vt:lpstr>pH محیط</vt:lpstr>
      <vt:lpstr>دما:</vt:lpstr>
      <vt:lpstr>Slide 144</vt:lpstr>
      <vt:lpstr>غلظت آنزیم و پیش ماده: </vt:lpstr>
      <vt:lpstr>Slide 146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aaa</dc:creator>
  <cp:lastModifiedBy>aaa</cp:lastModifiedBy>
  <cp:revision>90</cp:revision>
  <dcterms:created xsi:type="dcterms:W3CDTF">2018-08-12T14:36:54Z</dcterms:created>
  <dcterms:modified xsi:type="dcterms:W3CDTF">2018-09-21T13:00:20Z</dcterms:modified>
</cp:coreProperties>
</file>